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58"/>
  </p:notesMasterIdLst>
  <p:handoutMasterIdLst>
    <p:handoutMasterId r:id="rId59"/>
  </p:handoutMasterIdLst>
  <p:sldIdLst>
    <p:sldId id="389" r:id="rId2"/>
    <p:sldId id="681" r:id="rId3"/>
    <p:sldId id="682" r:id="rId4"/>
    <p:sldId id="683" r:id="rId5"/>
    <p:sldId id="684" r:id="rId6"/>
    <p:sldId id="685" r:id="rId7"/>
    <p:sldId id="686" r:id="rId8"/>
    <p:sldId id="609" r:id="rId9"/>
    <p:sldId id="652" r:id="rId10"/>
    <p:sldId id="689" r:id="rId11"/>
    <p:sldId id="691" r:id="rId12"/>
    <p:sldId id="692" r:id="rId13"/>
    <p:sldId id="693" r:id="rId14"/>
    <p:sldId id="694" r:id="rId15"/>
    <p:sldId id="669" r:id="rId16"/>
    <p:sldId id="695" r:id="rId17"/>
    <p:sldId id="698" r:id="rId18"/>
    <p:sldId id="701" r:id="rId19"/>
    <p:sldId id="702" r:id="rId20"/>
    <p:sldId id="699" r:id="rId21"/>
    <p:sldId id="704" r:id="rId22"/>
    <p:sldId id="705" r:id="rId23"/>
    <p:sldId id="706" r:id="rId24"/>
    <p:sldId id="707" r:id="rId25"/>
    <p:sldId id="708" r:id="rId26"/>
    <p:sldId id="709" r:id="rId27"/>
    <p:sldId id="710" r:id="rId28"/>
    <p:sldId id="711" r:id="rId29"/>
    <p:sldId id="712" r:id="rId30"/>
    <p:sldId id="713" r:id="rId31"/>
    <p:sldId id="714" r:id="rId32"/>
    <p:sldId id="716" r:id="rId33"/>
    <p:sldId id="717" r:id="rId34"/>
    <p:sldId id="718" r:id="rId35"/>
    <p:sldId id="719" r:id="rId36"/>
    <p:sldId id="703" r:id="rId37"/>
    <p:sldId id="720" r:id="rId38"/>
    <p:sldId id="721" r:id="rId39"/>
    <p:sldId id="724" r:id="rId40"/>
    <p:sldId id="723" r:id="rId41"/>
    <p:sldId id="725" r:id="rId42"/>
    <p:sldId id="722" r:id="rId43"/>
    <p:sldId id="726" r:id="rId44"/>
    <p:sldId id="727" r:id="rId45"/>
    <p:sldId id="728" r:id="rId46"/>
    <p:sldId id="729" r:id="rId47"/>
    <p:sldId id="730" r:id="rId48"/>
    <p:sldId id="731" r:id="rId49"/>
    <p:sldId id="732" r:id="rId50"/>
    <p:sldId id="733" r:id="rId51"/>
    <p:sldId id="734" r:id="rId52"/>
    <p:sldId id="736" r:id="rId53"/>
    <p:sldId id="649" r:id="rId54"/>
    <p:sldId id="657" r:id="rId55"/>
    <p:sldId id="658" r:id="rId56"/>
    <p:sldId id="659" r:id="rId57"/>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8FF"/>
    <a:srgbClr val="FF3399"/>
    <a:srgbClr val="CDE0E8"/>
    <a:srgbClr val="E8F0F4"/>
    <a:srgbClr val="2D2D8A"/>
    <a:srgbClr val="001F60"/>
    <a:srgbClr val="FFA89B"/>
    <a:srgbClr val="FFFF99"/>
    <a:srgbClr val="FF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48" autoAdjust="0"/>
    <p:restoredTop sz="65333" autoAdjust="0"/>
  </p:normalViewPr>
  <p:slideViewPr>
    <p:cSldViewPr>
      <p:cViewPr varScale="1">
        <p:scale>
          <a:sx n="142" d="100"/>
          <a:sy n="142" d="100"/>
        </p:scale>
        <p:origin x="912"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5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2"/>
            <a:ext cx="3076363" cy="511731"/>
          </a:xfrm>
          <a:prstGeom prst="rect">
            <a:avLst/>
          </a:prstGeom>
        </p:spPr>
        <p:txBody>
          <a:bodyPr vert="horz" lIns="99036" tIns="49518" rIns="99036" bIns="49518" rtlCol="0"/>
          <a:lstStyle>
            <a:lvl1pPr algn="l">
              <a:defRPr sz="1300"/>
            </a:lvl1pPr>
          </a:lstStyle>
          <a:p>
            <a:endParaRPr lang="fr-FR"/>
          </a:p>
        </p:txBody>
      </p:sp>
      <p:sp>
        <p:nvSpPr>
          <p:cNvPr id="3" name="Espace réservé de la date 2"/>
          <p:cNvSpPr>
            <a:spLocks noGrp="1"/>
          </p:cNvSpPr>
          <p:nvPr>
            <p:ph type="dt" sz="quarter" idx="1"/>
          </p:nvPr>
        </p:nvSpPr>
        <p:spPr>
          <a:xfrm>
            <a:off x="4021296" y="2"/>
            <a:ext cx="3076363" cy="511731"/>
          </a:xfrm>
          <a:prstGeom prst="rect">
            <a:avLst/>
          </a:prstGeom>
        </p:spPr>
        <p:txBody>
          <a:bodyPr vert="horz" lIns="99036" tIns="49518" rIns="99036" bIns="49518" rtlCol="0"/>
          <a:lstStyle>
            <a:lvl1pPr algn="r">
              <a:defRPr sz="1300"/>
            </a:lvl1pPr>
          </a:lstStyle>
          <a:p>
            <a:fld id="{31B4CDAA-9BCA-46EC-8AEB-28E66BEBF6A7}" type="datetimeFigureOut">
              <a:rPr lang="fr-FR" smtClean="0"/>
              <a:pPr/>
              <a:t>30/03/2021</a:t>
            </a:fld>
            <a:endParaRPr lang="fr-FR"/>
          </a:p>
        </p:txBody>
      </p:sp>
      <p:sp>
        <p:nvSpPr>
          <p:cNvPr id="4" name="Espace réservé du pied de page 3"/>
          <p:cNvSpPr>
            <a:spLocks noGrp="1"/>
          </p:cNvSpPr>
          <p:nvPr>
            <p:ph type="ftr" sz="quarter" idx="2"/>
          </p:nvPr>
        </p:nvSpPr>
        <p:spPr>
          <a:xfrm>
            <a:off x="2" y="9721108"/>
            <a:ext cx="3076363" cy="511731"/>
          </a:xfrm>
          <a:prstGeom prst="rect">
            <a:avLst/>
          </a:prstGeom>
        </p:spPr>
        <p:txBody>
          <a:bodyPr vert="horz" lIns="99036" tIns="49518" rIns="99036" bIns="49518"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1296" y="9721108"/>
            <a:ext cx="3076363" cy="511731"/>
          </a:xfrm>
          <a:prstGeom prst="rect">
            <a:avLst/>
          </a:prstGeom>
        </p:spPr>
        <p:txBody>
          <a:bodyPr vert="horz" lIns="99036" tIns="49518" rIns="99036" bIns="49518" rtlCol="0" anchor="b"/>
          <a:lstStyle>
            <a:lvl1pPr algn="r">
              <a:defRPr sz="1300"/>
            </a:lvl1pPr>
          </a:lstStyle>
          <a:p>
            <a:fld id="{A499B0A8-D9A0-43CD-98F8-C719DF4389D7}" type="slidenum">
              <a:rPr lang="fr-FR" smtClean="0"/>
              <a:pPr/>
              <a:t>‹N°›</a:t>
            </a:fld>
            <a:endParaRPr lang="fr-FR"/>
          </a:p>
        </p:txBody>
      </p:sp>
    </p:spTree>
    <p:extLst>
      <p:ext uri="{BB962C8B-B14F-4D97-AF65-F5344CB8AC3E}">
        <p14:creationId xmlns:p14="http://schemas.microsoft.com/office/powerpoint/2010/main" val="12102616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2"/>
            <a:ext cx="3076363" cy="511731"/>
          </a:xfrm>
          <a:prstGeom prst="rect">
            <a:avLst/>
          </a:prstGeom>
        </p:spPr>
        <p:txBody>
          <a:bodyPr vert="horz" lIns="99036" tIns="49518" rIns="99036" bIns="49518" rtlCol="0"/>
          <a:lstStyle>
            <a:lvl1pPr algn="l">
              <a:defRPr sz="1300"/>
            </a:lvl1pPr>
          </a:lstStyle>
          <a:p>
            <a:endParaRPr lang="fr-FR"/>
          </a:p>
        </p:txBody>
      </p:sp>
      <p:sp>
        <p:nvSpPr>
          <p:cNvPr id="3" name="Espace réservé de la date 2"/>
          <p:cNvSpPr>
            <a:spLocks noGrp="1"/>
          </p:cNvSpPr>
          <p:nvPr>
            <p:ph type="dt" idx="1"/>
          </p:nvPr>
        </p:nvSpPr>
        <p:spPr>
          <a:xfrm>
            <a:off x="4021296" y="2"/>
            <a:ext cx="3076363" cy="511731"/>
          </a:xfrm>
          <a:prstGeom prst="rect">
            <a:avLst/>
          </a:prstGeom>
        </p:spPr>
        <p:txBody>
          <a:bodyPr vert="horz" lIns="99036" tIns="49518" rIns="99036" bIns="49518" rtlCol="0"/>
          <a:lstStyle>
            <a:lvl1pPr algn="r">
              <a:defRPr sz="1300"/>
            </a:lvl1pPr>
          </a:lstStyle>
          <a:p>
            <a:fld id="{40BBA589-7F7C-43FB-A3E8-24D3EE1D1F06}" type="datetimeFigureOut">
              <a:rPr lang="fr-FR" smtClean="0"/>
              <a:pPr/>
              <a:t>30/03/2021</a:t>
            </a:fld>
            <a:endParaRPr lang="fr-FR"/>
          </a:p>
        </p:txBody>
      </p:sp>
      <p:sp>
        <p:nvSpPr>
          <p:cNvPr id="4" name="Espace réservé de l'image des diapositives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36" tIns="49518" rIns="99036" bIns="49518" rtlCol="0" anchor="ctr"/>
          <a:lstStyle/>
          <a:p>
            <a:endParaRPr lang="fr-FR"/>
          </a:p>
        </p:txBody>
      </p:sp>
      <p:sp>
        <p:nvSpPr>
          <p:cNvPr id="5" name="Espace réservé des commentaires 4"/>
          <p:cNvSpPr>
            <a:spLocks noGrp="1"/>
          </p:cNvSpPr>
          <p:nvPr>
            <p:ph type="body" sz="quarter" idx="3"/>
          </p:nvPr>
        </p:nvSpPr>
        <p:spPr>
          <a:xfrm>
            <a:off x="709931" y="4861441"/>
            <a:ext cx="5679440" cy="4605576"/>
          </a:xfrm>
          <a:prstGeom prst="rect">
            <a:avLst/>
          </a:prstGeom>
        </p:spPr>
        <p:txBody>
          <a:bodyPr vert="horz" lIns="99036" tIns="49518" rIns="99036" bIns="49518"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2" y="9721108"/>
            <a:ext cx="3076363" cy="511731"/>
          </a:xfrm>
          <a:prstGeom prst="rect">
            <a:avLst/>
          </a:prstGeom>
        </p:spPr>
        <p:txBody>
          <a:bodyPr vert="horz" lIns="99036" tIns="49518" rIns="99036" bIns="4951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6" y="9721108"/>
            <a:ext cx="3076363" cy="511731"/>
          </a:xfrm>
          <a:prstGeom prst="rect">
            <a:avLst/>
          </a:prstGeom>
        </p:spPr>
        <p:txBody>
          <a:bodyPr vert="horz" lIns="99036" tIns="49518" rIns="99036" bIns="49518" rtlCol="0" anchor="b"/>
          <a:lstStyle>
            <a:lvl1pPr algn="r">
              <a:defRPr sz="1300"/>
            </a:lvl1pPr>
          </a:lstStyle>
          <a:p>
            <a:fld id="{1BBDE8D6-D506-43F8-BD53-7B002C4EE882}" type="slidenum">
              <a:rPr lang="fr-FR" smtClean="0"/>
              <a:pPr/>
              <a:t>‹N°›</a:t>
            </a:fld>
            <a:endParaRPr lang="fr-FR"/>
          </a:p>
        </p:txBody>
      </p:sp>
    </p:spTree>
    <p:extLst>
      <p:ext uri="{BB962C8B-B14F-4D97-AF65-F5344CB8AC3E}">
        <p14:creationId xmlns:p14="http://schemas.microsoft.com/office/powerpoint/2010/main" val="4456925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1</a:t>
            </a:fld>
            <a:endParaRPr lang="fr-FR"/>
          </a:p>
        </p:txBody>
      </p:sp>
    </p:spTree>
    <p:extLst>
      <p:ext uri="{BB962C8B-B14F-4D97-AF65-F5344CB8AC3E}">
        <p14:creationId xmlns:p14="http://schemas.microsoft.com/office/powerpoint/2010/main" val="4147147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10</a:t>
            </a:fld>
            <a:endParaRPr lang="fr-FR"/>
          </a:p>
        </p:txBody>
      </p:sp>
    </p:spTree>
    <p:extLst>
      <p:ext uri="{BB962C8B-B14F-4D97-AF65-F5344CB8AC3E}">
        <p14:creationId xmlns:p14="http://schemas.microsoft.com/office/powerpoint/2010/main" val="3849958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11</a:t>
            </a:fld>
            <a:endParaRPr lang="fr-FR"/>
          </a:p>
        </p:txBody>
      </p:sp>
    </p:spTree>
    <p:extLst>
      <p:ext uri="{BB962C8B-B14F-4D97-AF65-F5344CB8AC3E}">
        <p14:creationId xmlns:p14="http://schemas.microsoft.com/office/powerpoint/2010/main" val="754502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12</a:t>
            </a:fld>
            <a:endParaRPr lang="fr-FR"/>
          </a:p>
        </p:txBody>
      </p:sp>
    </p:spTree>
    <p:extLst>
      <p:ext uri="{BB962C8B-B14F-4D97-AF65-F5344CB8AC3E}">
        <p14:creationId xmlns:p14="http://schemas.microsoft.com/office/powerpoint/2010/main" val="2926418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13</a:t>
            </a:fld>
            <a:endParaRPr lang="fr-FR"/>
          </a:p>
        </p:txBody>
      </p:sp>
    </p:spTree>
    <p:extLst>
      <p:ext uri="{BB962C8B-B14F-4D97-AF65-F5344CB8AC3E}">
        <p14:creationId xmlns:p14="http://schemas.microsoft.com/office/powerpoint/2010/main" val="916189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14</a:t>
            </a:fld>
            <a:endParaRPr lang="fr-FR"/>
          </a:p>
        </p:txBody>
      </p:sp>
    </p:spTree>
    <p:extLst>
      <p:ext uri="{BB962C8B-B14F-4D97-AF65-F5344CB8AC3E}">
        <p14:creationId xmlns:p14="http://schemas.microsoft.com/office/powerpoint/2010/main" val="163802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15</a:t>
            </a:fld>
            <a:endParaRPr lang="fr-FR"/>
          </a:p>
        </p:txBody>
      </p:sp>
    </p:spTree>
    <p:extLst>
      <p:ext uri="{BB962C8B-B14F-4D97-AF65-F5344CB8AC3E}">
        <p14:creationId xmlns:p14="http://schemas.microsoft.com/office/powerpoint/2010/main" val="1962319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16</a:t>
            </a:fld>
            <a:endParaRPr lang="fr-FR"/>
          </a:p>
        </p:txBody>
      </p:sp>
    </p:spTree>
    <p:extLst>
      <p:ext uri="{BB962C8B-B14F-4D97-AF65-F5344CB8AC3E}">
        <p14:creationId xmlns:p14="http://schemas.microsoft.com/office/powerpoint/2010/main" val="173750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17</a:t>
            </a:fld>
            <a:endParaRPr lang="fr-FR"/>
          </a:p>
        </p:txBody>
      </p:sp>
    </p:spTree>
    <p:extLst>
      <p:ext uri="{BB962C8B-B14F-4D97-AF65-F5344CB8AC3E}">
        <p14:creationId xmlns:p14="http://schemas.microsoft.com/office/powerpoint/2010/main" val="3811165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mn-lt"/>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18</a:t>
            </a:fld>
            <a:endParaRPr lang="fr-FR"/>
          </a:p>
        </p:txBody>
      </p:sp>
    </p:spTree>
    <p:extLst>
      <p:ext uri="{BB962C8B-B14F-4D97-AF65-F5344CB8AC3E}">
        <p14:creationId xmlns:p14="http://schemas.microsoft.com/office/powerpoint/2010/main" val="2968116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mn-lt"/>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19</a:t>
            </a:fld>
            <a:endParaRPr lang="fr-FR"/>
          </a:p>
        </p:txBody>
      </p:sp>
    </p:spTree>
    <p:extLst>
      <p:ext uri="{BB962C8B-B14F-4D97-AF65-F5344CB8AC3E}">
        <p14:creationId xmlns:p14="http://schemas.microsoft.com/office/powerpoint/2010/main" val="3125849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2</a:t>
            </a:fld>
            <a:endParaRPr lang="fr-FR"/>
          </a:p>
        </p:txBody>
      </p:sp>
    </p:spTree>
    <p:extLst>
      <p:ext uri="{BB962C8B-B14F-4D97-AF65-F5344CB8AC3E}">
        <p14:creationId xmlns:p14="http://schemas.microsoft.com/office/powerpoint/2010/main" val="2319012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20</a:t>
            </a:fld>
            <a:endParaRPr lang="fr-FR"/>
          </a:p>
        </p:txBody>
      </p:sp>
    </p:spTree>
    <p:extLst>
      <p:ext uri="{BB962C8B-B14F-4D97-AF65-F5344CB8AC3E}">
        <p14:creationId xmlns:p14="http://schemas.microsoft.com/office/powerpoint/2010/main" val="3923907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21</a:t>
            </a:fld>
            <a:endParaRPr lang="fr-FR"/>
          </a:p>
        </p:txBody>
      </p:sp>
    </p:spTree>
    <p:extLst>
      <p:ext uri="{BB962C8B-B14F-4D97-AF65-F5344CB8AC3E}">
        <p14:creationId xmlns:p14="http://schemas.microsoft.com/office/powerpoint/2010/main" val="391949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22</a:t>
            </a:fld>
            <a:endParaRPr lang="fr-FR"/>
          </a:p>
        </p:txBody>
      </p:sp>
    </p:spTree>
    <p:extLst>
      <p:ext uri="{BB962C8B-B14F-4D97-AF65-F5344CB8AC3E}">
        <p14:creationId xmlns:p14="http://schemas.microsoft.com/office/powerpoint/2010/main" val="1199014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23</a:t>
            </a:fld>
            <a:endParaRPr lang="fr-FR"/>
          </a:p>
        </p:txBody>
      </p:sp>
    </p:spTree>
    <p:extLst>
      <p:ext uri="{BB962C8B-B14F-4D97-AF65-F5344CB8AC3E}">
        <p14:creationId xmlns:p14="http://schemas.microsoft.com/office/powerpoint/2010/main" val="2594809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24</a:t>
            </a:fld>
            <a:endParaRPr lang="fr-FR"/>
          </a:p>
        </p:txBody>
      </p:sp>
    </p:spTree>
    <p:extLst>
      <p:ext uri="{BB962C8B-B14F-4D97-AF65-F5344CB8AC3E}">
        <p14:creationId xmlns:p14="http://schemas.microsoft.com/office/powerpoint/2010/main" val="1132886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25</a:t>
            </a:fld>
            <a:endParaRPr lang="fr-FR"/>
          </a:p>
        </p:txBody>
      </p:sp>
    </p:spTree>
    <p:extLst>
      <p:ext uri="{BB962C8B-B14F-4D97-AF65-F5344CB8AC3E}">
        <p14:creationId xmlns:p14="http://schemas.microsoft.com/office/powerpoint/2010/main" val="1061464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26</a:t>
            </a:fld>
            <a:endParaRPr lang="fr-FR"/>
          </a:p>
        </p:txBody>
      </p:sp>
    </p:spTree>
    <p:extLst>
      <p:ext uri="{BB962C8B-B14F-4D97-AF65-F5344CB8AC3E}">
        <p14:creationId xmlns:p14="http://schemas.microsoft.com/office/powerpoint/2010/main" val="668322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27</a:t>
            </a:fld>
            <a:endParaRPr lang="fr-FR"/>
          </a:p>
        </p:txBody>
      </p:sp>
    </p:spTree>
    <p:extLst>
      <p:ext uri="{BB962C8B-B14F-4D97-AF65-F5344CB8AC3E}">
        <p14:creationId xmlns:p14="http://schemas.microsoft.com/office/powerpoint/2010/main" val="4185892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28</a:t>
            </a:fld>
            <a:endParaRPr lang="fr-FR"/>
          </a:p>
        </p:txBody>
      </p:sp>
    </p:spTree>
    <p:extLst>
      <p:ext uri="{BB962C8B-B14F-4D97-AF65-F5344CB8AC3E}">
        <p14:creationId xmlns:p14="http://schemas.microsoft.com/office/powerpoint/2010/main" val="2361902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29</a:t>
            </a:fld>
            <a:endParaRPr lang="fr-FR"/>
          </a:p>
        </p:txBody>
      </p:sp>
    </p:spTree>
    <p:extLst>
      <p:ext uri="{BB962C8B-B14F-4D97-AF65-F5344CB8AC3E}">
        <p14:creationId xmlns:p14="http://schemas.microsoft.com/office/powerpoint/2010/main" val="394453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3</a:t>
            </a:fld>
            <a:endParaRPr lang="fr-FR"/>
          </a:p>
        </p:txBody>
      </p:sp>
    </p:spTree>
    <p:extLst>
      <p:ext uri="{BB962C8B-B14F-4D97-AF65-F5344CB8AC3E}">
        <p14:creationId xmlns:p14="http://schemas.microsoft.com/office/powerpoint/2010/main" val="2459518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30</a:t>
            </a:fld>
            <a:endParaRPr lang="fr-FR"/>
          </a:p>
        </p:txBody>
      </p:sp>
    </p:spTree>
    <p:extLst>
      <p:ext uri="{BB962C8B-B14F-4D97-AF65-F5344CB8AC3E}">
        <p14:creationId xmlns:p14="http://schemas.microsoft.com/office/powerpoint/2010/main" val="3168686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31</a:t>
            </a:fld>
            <a:endParaRPr lang="fr-FR"/>
          </a:p>
        </p:txBody>
      </p:sp>
    </p:spTree>
    <p:extLst>
      <p:ext uri="{BB962C8B-B14F-4D97-AF65-F5344CB8AC3E}">
        <p14:creationId xmlns:p14="http://schemas.microsoft.com/office/powerpoint/2010/main" val="3091638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32</a:t>
            </a:fld>
            <a:endParaRPr lang="fr-FR"/>
          </a:p>
        </p:txBody>
      </p:sp>
    </p:spTree>
    <p:extLst>
      <p:ext uri="{BB962C8B-B14F-4D97-AF65-F5344CB8AC3E}">
        <p14:creationId xmlns:p14="http://schemas.microsoft.com/office/powerpoint/2010/main" val="753874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33</a:t>
            </a:fld>
            <a:endParaRPr lang="fr-FR"/>
          </a:p>
        </p:txBody>
      </p:sp>
    </p:spTree>
    <p:extLst>
      <p:ext uri="{BB962C8B-B14F-4D97-AF65-F5344CB8AC3E}">
        <p14:creationId xmlns:p14="http://schemas.microsoft.com/office/powerpoint/2010/main" val="51418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34</a:t>
            </a:fld>
            <a:endParaRPr lang="fr-FR"/>
          </a:p>
        </p:txBody>
      </p:sp>
    </p:spTree>
    <p:extLst>
      <p:ext uri="{BB962C8B-B14F-4D97-AF65-F5344CB8AC3E}">
        <p14:creationId xmlns:p14="http://schemas.microsoft.com/office/powerpoint/2010/main" val="531122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 </a:t>
                </a:r>
                <a:r>
                  <a:rPr lang="en-US" sz="1200" i="0" kern="1200">
                    <a:solidFill>
                      <a:schemeClr val="tx1"/>
                    </a:solidFill>
                    <a:effectLst/>
                    <a:latin typeface="Cambria Math" panose="02040503050406030204" pitchFamily="18" charset="0"/>
                    <a:ea typeface="+mn-ea"/>
                    <a:cs typeface="+mn-cs"/>
                  </a:rPr>
                  <a:t>Φ(∙)</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𝜙(∙)</a:t>
                </a:r>
                <a:r>
                  <a:rPr lang="en-US" sz="1200" kern="1200" dirty="0">
                    <a:solidFill>
                      <a:schemeClr val="tx1"/>
                    </a:solidFill>
                    <a:effectLst/>
                    <a:latin typeface="+mn-lt"/>
                    <a:ea typeface="+mn-ea"/>
                    <a:cs typeface="+mn-cs"/>
                  </a:rPr>
                  <a:t> are the CDF and PDF of the standard normal distribution, respectively.</a:t>
                </a:r>
                <a:r>
                  <a:rPr lang="fr-FR" dirty="0">
                    <a:effectLst/>
                  </a:rPr>
                  <a:t> </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35</a:t>
            </a:fld>
            <a:endParaRPr lang="fr-FR"/>
          </a:p>
        </p:txBody>
      </p:sp>
    </p:spTree>
    <p:extLst>
      <p:ext uri="{BB962C8B-B14F-4D97-AF65-F5344CB8AC3E}">
        <p14:creationId xmlns:p14="http://schemas.microsoft.com/office/powerpoint/2010/main" val="5019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36</a:t>
            </a:fld>
            <a:endParaRPr lang="fr-FR"/>
          </a:p>
        </p:txBody>
      </p:sp>
    </p:spTree>
    <p:extLst>
      <p:ext uri="{BB962C8B-B14F-4D97-AF65-F5344CB8AC3E}">
        <p14:creationId xmlns:p14="http://schemas.microsoft.com/office/powerpoint/2010/main" val="1276073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37</a:t>
            </a:fld>
            <a:endParaRPr lang="fr-FR"/>
          </a:p>
        </p:txBody>
      </p:sp>
    </p:spTree>
    <p:extLst>
      <p:ext uri="{BB962C8B-B14F-4D97-AF65-F5344CB8AC3E}">
        <p14:creationId xmlns:p14="http://schemas.microsoft.com/office/powerpoint/2010/main" val="900729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38</a:t>
            </a:fld>
            <a:endParaRPr lang="fr-FR"/>
          </a:p>
        </p:txBody>
      </p:sp>
    </p:spTree>
    <p:extLst>
      <p:ext uri="{BB962C8B-B14F-4D97-AF65-F5344CB8AC3E}">
        <p14:creationId xmlns:p14="http://schemas.microsoft.com/office/powerpoint/2010/main" val="2087487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39</a:t>
            </a:fld>
            <a:endParaRPr lang="fr-FR"/>
          </a:p>
        </p:txBody>
      </p:sp>
    </p:spTree>
    <p:extLst>
      <p:ext uri="{BB962C8B-B14F-4D97-AF65-F5344CB8AC3E}">
        <p14:creationId xmlns:p14="http://schemas.microsoft.com/office/powerpoint/2010/main" val="1426901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4</a:t>
            </a:fld>
            <a:endParaRPr lang="fr-FR"/>
          </a:p>
        </p:txBody>
      </p:sp>
    </p:spTree>
    <p:extLst>
      <p:ext uri="{BB962C8B-B14F-4D97-AF65-F5344CB8AC3E}">
        <p14:creationId xmlns:p14="http://schemas.microsoft.com/office/powerpoint/2010/main" val="366854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40</a:t>
            </a:fld>
            <a:endParaRPr lang="fr-FR"/>
          </a:p>
        </p:txBody>
      </p:sp>
    </p:spTree>
    <p:extLst>
      <p:ext uri="{BB962C8B-B14F-4D97-AF65-F5344CB8AC3E}">
        <p14:creationId xmlns:p14="http://schemas.microsoft.com/office/powerpoint/2010/main" val="4291523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41</a:t>
            </a:fld>
            <a:endParaRPr lang="fr-FR"/>
          </a:p>
        </p:txBody>
      </p:sp>
    </p:spTree>
    <p:extLst>
      <p:ext uri="{BB962C8B-B14F-4D97-AF65-F5344CB8AC3E}">
        <p14:creationId xmlns:p14="http://schemas.microsoft.com/office/powerpoint/2010/main" val="295739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42</a:t>
            </a:fld>
            <a:endParaRPr lang="fr-FR"/>
          </a:p>
        </p:txBody>
      </p:sp>
    </p:spTree>
    <p:extLst>
      <p:ext uri="{BB962C8B-B14F-4D97-AF65-F5344CB8AC3E}">
        <p14:creationId xmlns:p14="http://schemas.microsoft.com/office/powerpoint/2010/main" val="3639389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Choice>
        <mc:Fallback xmlns="">
          <p:sp>
            <p:nvSpPr>
              <p:cNvPr id="3" name="Espace réservé des commentaires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Thus, in the following, the coefficients specified within the design codes for Carbon (CFRP) and E glass (GFRP) fiber reinforced polymers will be considered for reference in a first approach. Clearly, the probabilistic indicators of FFRP laminates lifetime are estimated using either CFRP or GFRP coefficients provided by ACI 440 2R-17 [30], TR55 [31], Fib Bulletin 40 [32] and AFGC [21] guides.</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design codes are less conservative in the case of CFRP compared to GFRP, due to the fact that the variability (</a:t>
                </a:r>
                <a:r>
                  <a:rPr lang="en-US" sz="1200" i="1" kern="1200" dirty="0">
                    <a:solidFill>
                      <a:schemeClr val="tx1"/>
                    </a:solidFill>
                    <a:effectLst/>
                    <a:latin typeface="+mn-lt"/>
                    <a:ea typeface="+mn-ea"/>
                    <a:cs typeface="+mn-cs"/>
                  </a:rPr>
                  <a:t>i.e.</a:t>
                </a:r>
                <a:r>
                  <a:rPr lang="en-US" sz="1200" kern="1200" dirty="0">
                    <a:solidFill>
                      <a:schemeClr val="tx1"/>
                    </a:solidFill>
                    <a:effectLst/>
                    <a:latin typeface="+mn-lt"/>
                    <a:ea typeface="+mn-ea"/>
                    <a:cs typeface="+mn-cs"/>
                  </a:rPr>
                  <a:t>, Coefficient of Variation, </a:t>
                </a:r>
                <a:r>
                  <a:rPr lang="en-US" sz="1200" i="1" kern="1200" dirty="0" err="1">
                    <a:solidFill>
                      <a:schemeClr val="tx1"/>
                    </a:solidFill>
                    <a:effectLst/>
                    <a:latin typeface="+mn-lt"/>
                    <a:ea typeface="+mn-ea"/>
                    <a:cs typeface="+mn-cs"/>
                  </a:rPr>
                  <a:t>CoV</a:t>
                </a:r>
                <a:r>
                  <a:rPr lang="en-US" sz="1200" kern="1200" dirty="0">
                    <a:solidFill>
                      <a:schemeClr val="tx1"/>
                    </a:solidFill>
                    <a:effectLst/>
                    <a:latin typeface="+mn-lt"/>
                    <a:ea typeface="+mn-ea"/>
                    <a:cs typeface="+mn-cs"/>
                  </a:rPr>
                  <a:t>) of the latter is higher than the first ones. That leads, as an illustration with the ACI 440 2R-17 [30] approach, to a stronger reduction of characteristic tensile strength </a:t>
                </a:r>
                <a:r>
                  <a:rPr lang="en-US" sz="1200" i="0" kern="1200">
                    <a:solidFill>
                      <a:schemeClr val="tx1"/>
                    </a:solidFill>
                    <a:effectLst/>
                    <a:latin typeface="+mn-lt"/>
                    <a:ea typeface="+mn-ea"/>
                    <a:cs typeface="+mn-cs"/>
                  </a:rPr>
                  <a:t>𝑓</a:t>
                </a:r>
                <a:r>
                  <a:rPr lang="fr-FR"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𝑓𝑢^∗</a:t>
                </a:r>
                <a:r>
                  <a:rPr lang="en-US" sz="1200" kern="1200" dirty="0">
                    <a:solidFill>
                      <a:schemeClr val="tx1"/>
                    </a:solidFill>
                    <a:effectLst/>
                    <a:latin typeface="+mn-lt"/>
                    <a:ea typeface="+mn-ea"/>
                    <a:cs typeface="+mn-cs"/>
                  </a:rPr>
                  <a:t> (see equations 20-21) for GFRP laminates (</a:t>
                </a:r>
                <a:r>
                  <a:rPr lang="en-US" sz="1200" i="1" kern="1200" dirty="0">
                    <a:solidFill>
                      <a:schemeClr val="tx1"/>
                    </a:solidFill>
                    <a:effectLst/>
                    <a:latin typeface="+mn-lt"/>
                    <a:ea typeface="+mn-ea"/>
                    <a:cs typeface="+mn-cs"/>
                  </a:rPr>
                  <a:t>C</a:t>
                </a:r>
                <a:r>
                  <a:rPr lang="en-US" sz="1200" i="1" kern="1200" baseline="-250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of E-glass = 0.65) than for CFRP ones (</a:t>
                </a:r>
                <a:r>
                  <a:rPr lang="en-US" sz="1200" i="1" kern="1200" dirty="0">
                    <a:solidFill>
                      <a:schemeClr val="tx1"/>
                    </a:solidFill>
                    <a:effectLst/>
                    <a:latin typeface="+mn-lt"/>
                    <a:ea typeface="+mn-ea"/>
                    <a:cs typeface="+mn-cs"/>
                  </a:rPr>
                  <a:t>C</a:t>
                </a:r>
                <a:r>
                  <a:rPr lang="en-US" sz="1200" i="1" kern="1200" baseline="-250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of Carbon = 0.85). For the estimation of probabilistic indicators of FFRP laminates, the same value of </a:t>
                </a:r>
                <a:r>
                  <a:rPr lang="en-US" sz="1200" i="1" kern="1200" dirty="0" err="1">
                    <a:solidFill>
                      <a:schemeClr val="tx1"/>
                    </a:solidFill>
                    <a:effectLst/>
                    <a:latin typeface="+mn-lt"/>
                    <a:ea typeface="+mn-ea"/>
                    <a:cs typeface="+mn-cs"/>
                  </a:rPr>
                  <a:t>CoV</a:t>
                </a:r>
                <a:r>
                  <a:rPr lang="en-US" sz="1200" kern="1200" dirty="0">
                    <a:solidFill>
                      <a:schemeClr val="tx1"/>
                    </a:solidFill>
                    <a:effectLst/>
                    <a:latin typeface="+mn-lt"/>
                    <a:ea typeface="+mn-ea"/>
                    <a:cs typeface="+mn-cs"/>
                  </a:rPr>
                  <a:t> calculated from our experimental observations - </a:t>
                </a:r>
                <a:r>
                  <a:rPr lang="en-US" sz="1200" i="1" kern="1200" dirty="0" err="1">
                    <a:solidFill>
                      <a:schemeClr val="tx1"/>
                    </a:solidFill>
                    <a:effectLst/>
                    <a:latin typeface="+mn-lt"/>
                    <a:ea typeface="+mn-ea"/>
                    <a:cs typeface="+mn-cs"/>
                  </a:rPr>
                  <a:t>CoV</a:t>
                </a:r>
                <a:r>
                  <a:rPr lang="en-US" sz="1200" kern="1200" dirty="0">
                    <a:solidFill>
                      <a:schemeClr val="tx1"/>
                    </a:solidFill>
                    <a:effectLst/>
                    <a:latin typeface="+mn-lt"/>
                    <a:ea typeface="+mn-ea"/>
                    <a:cs typeface="+mn-cs"/>
                  </a:rPr>
                  <a:t> = 7.6% - is used for both E-glass and Carbon fibers. Taking into account the remark above about the difference in reduction factors, the lifetime indicators (MTTF and 10%-quantile) will be bounded by a lower value provided by the less conservative case using the coefficients of CFRP and an upper one by the most conservative using the coefficients of GFRP.</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Estimated indicators of FFRP lifetime (MTTF and 10% quantile), for the reference condition V1, are shown in Table 5 and reported in Figures 7a-f.</a:t>
                </a: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43</a:t>
            </a:fld>
            <a:endParaRPr lang="fr-FR"/>
          </a:p>
        </p:txBody>
      </p:sp>
    </p:spTree>
    <p:extLst>
      <p:ext uri="{BB962C8B-B14F-4D97-AF65-F5344CB8AC3E}">
        <p14:creationId xmlns:p14="http://schemas.microsoft.com/office/powerpoint/2010/main" val="9438850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mc:Choice>
        <mc:Fallback xmlns="">
          <p:sp>
            <p:nvSpPr>
              <p:cNvPr id="3" name="Espace réservé des commentaires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Depending on the considered design codes, the failure threshold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 varies greatly (see the third column of Table 5), which directly leads to obvious differences in lifetime. The reliability functions of Carbon and E-glass fiber composites relying, respectively, either on ACI 440 2R-17 [30], TR55 [31], Fib Bulletin 40 [32], or AFGC [21] guides are shown in Figs. 7a to 7d. We must bear in mind that these reliability functions are obtained integrating the safety coefficients, thus, one should not be confused by the fact that CFRP laminates seem less reliable than GFRP ones. It is just that the codes are more conservative in the case of the latter type of fibers, as explained above. We remark, to illustrate this point, that the ratios of MMTF values between GFRP and CFRP are equal to 2.0 for both ACI 440 2R-17 [30] and TR55 [31], to 3.7 for Fib Bulletin 40 [32] and to 1.3 for AFGC guide [21]. For Fib Bulletin 40 [32], the great difference between the MTTF of GFRP and CFRP laminates is due to the large discrepancy between the associated values of the partial environmental reduction factors </a:t>
                </a:r>
                <a:r>
                  <a:rPr lang="en-US" sz="1200" i="0" kern="1200">
                    <a:solidFill>
                      <a:schemeClr val="tx1"/>
                    </a:solidFill>
                    <a:effectLst/>
                    <a:latin typeface="+mn-lt"/>
                    <a:ea typeface="+mn-ea"/>
                    <a:cs typeface="+mn-cs"/>
                  </a:rPr>
                  <a:t>𝜂</a:t>
                </a:r>
                <a:r>
                  <a:rPr lang="fr-FR"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𝑒𝑛𝑣,𝑡</a:t>
                </a:r>
                <a:r>
                  <a:rPr lang="fr-FR"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(4.16 for GFRP vs 1.29 for CFRP). On the opposite, the difference of MTTF between GFRP and CFRP laminates provided by AFGC guide [21] is very low. This is due to the low discrepancy of the partial reduction factor of tensile strength </a:t>
                </a:r>
                <a:r>
                  <a:rPr lang="en-US" sz="1200" i="0" kern="1200">
                    <a:solidFill>
                      <a:schemeClr val="tx1"/>
                    </a:solidFill>
                    <a:effectLst/>
                    <a:latin typeface="+mn-lt"/>
                    <a:ea typeface="+mn-ea"/>
                    <a:cs typeface="+mn-cs"/>
                  </a:rPr>
                  <a:t>𝛾</a:t>
                </a:r>
                <a:r>
                  <a:rPr lang="fr-FR"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𝑓𝑑</a:t>
                </a:r>
                <a:r>
                  <a:rPr lang="en-US" sz="1200" kern="1200" dirty="0">
                    <a:solidFill>
                      <a:schemeClr val="tx1"/>
                    </a:solidFill>
                    <a:effectLst/>
                    <a:latin typeface="+mn-lt"/>
                    <a:ea typeface="+mn-ea"/>
                    <a:cs typeface="+mn-cs"/>
                  </a:rPr>
                  <a:t> (1.6 for GFRP vs 1.4 for CFRP). Once again, the formalism of AFGC guide [21] should draw our attention since it seems to be not enough conservative for GFRP laminates.</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44</a:t>
            </a:fld>
            <a:endParaRPr lang="fr-FR"/>
          </a:p>
        </p:txBody>
      </p:sp>
    </p:spTree>
    <p:extLst>
      <p:ext uri="{BB962C8B-B14F-4D97-AF65-F5344CB8AC3E}">
        <p14:creationId xmlns:p14="http://schemas.microsoft.com/office/powerpoint/2010/main" val="87672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endParaRPr lang="fr-FR" b="1" dirty="0"/>
              </a:p>
            </p:txBody>
          </p:sp>
        </mc:Choice>
        <mc:Fallback xmlns="">
          <p:sp>
            <p:nvSpPr>
              <p:cNvPr id="3" name="Espace réservé des commentaires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Depending on the considered design codes, the failure threshold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 varies greatly (see the third column of Table 5), which directly leads to obvious differences in lifetime. The reliability functions of Carbon and E-glass fiber composites relying, respectively, either on ACI 440 2R-17 [30], TR55 [31], Fib Bulletin 40 [32], or AFGC [21] guides are shown in Figs. 7a to 7d. We must bear in mind that these reliability functions are obtained integrating the safety coefficients, thus, one should not be confused by the fact that CFRP laminates seem less reliable than GFRP ones. It is just that the codes are more conservative in the case of the latter type of fibers, as explained above. We remark, to illustrate this point, that the ratios of MMTF values between GFRP and CFRP are equal to 2.0 for both ACI 440 2R-17 [30] and TR55 [31], to 3.7 for Fib Bulletin 40 [32] and to 1.3 for AFGC guide [21]. For Fib Bulletin 40 [32], the great difference between the MTTF of GFRP and CFRP laminates is due to the large discrepancy between the associated values of the partial environmental reduction factors </a:t>
                </a:r>
                <a:r>
                  <a:rPr lang="en-US" sz="1200" i="0" kern="1200">
                    <a:solidFill>
                      <a:schemeClr val="tx1"/>
                    </a:solidFill>
                    <a:effectLst/>
                    <a:latin typeface="+mn-lt"/>
                    <a:ea typeface="+mn-ea"/>
                    <a:cs typeface="+mn-cs"/>
                  </a:rPr>
                  <a:t>𝜂</a:t>
                </a:r>
                <a:r>
                  <a:rPr lang="fr-FR"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𝑒𝑛𝑣,𝑡</a:t>
                </a:r>
                <a:r>
                  <a:rPr lang="fr-FR" sz="1200" i="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(4.16 for GFRP vs 1.29 for CFRP). On the opposite, the difference of MTTF between GFRP and CFRP laminates provided by AFGC guide [21] is very low. This is due to the low discrepancy of the partial reduction factor of tensile strength </a:t>
                </a:r>
                <a:r>
                  <a:rPr lang="en-US" sz="1200" i="0" kern="1200">
                    <a:solidFill>
                      <a:schemeClr val="tx1"/>
                    </a:solidFill>
                    <a:effectLst/>
                    <a:latin typeface="+mn-lt"/>
                    <a:ea typeface="+mn-ea"/>
                    <a:cs typeface="+mn-cs"/>
                  </a:rPr>
                  <a:t>𝛾</a:t>
                </a:r>
                <a:r>
                  <a:rPr lang="fr-FR"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𝑓𝑑</a:t>
                </a:r>
                <a:r>
                  <a:rPr lang="en-US" sz="1200" kern="1200" dirty="0">
                    <a:solidFill>
                      <a:schemeClr val="tx1"/>
                    </a:solidFill>
                    <a:effectLst/>
                    <a:latin typeface="+mn-lt"/>
                    <a:ea typeface="+mn-ea"/>
                    <a:cs typeface="+mn-cs"/>
                  </a:rPr>
                  <a:t> (1.6 for GFRP vs 1.4 for CFRP). Once again, the formalism of AFGC guide [21] should draw our attention since it seems to be not enough conservative for GFRP laminates.</a:t>
                </a:r>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45</a:t>
            </a:fld>
            <a:endParaRPr lang="fr-FR"/>
          </a:p>
        </p:txBody>
      </p:sp>
    </p:spTree>
    <p:extLst>
      <p:ext uri="{BB962C8B-B14F-4D97-AF65-F5344CB8AC3E}">
        <p14:creationId xmlns:p14="http://schemas.microsoft.com/office/powerpoint/2010/main" val="3737956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46</a:t>
            </a:fld>
            <a:endParaRPr lang="fr-FR"/>
          </a:p>
        </p:txBody>
      </p:sp>
    </p:spTree>
    <p:extLst>
      <p:ext uri="{BB962C8B-B14F-4D97-AF65-F5344CB8AC3E}">
        <p14:creationId xmlns:p14="http://schemas.microsoft.com/office/powerpoint/2010/main" val="34000921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47</a:t>
            </a:fld>
            <a:endParaRPr lang="fr-FR"/>
          </a:p>
        </p:txBody>
      </p:sp>
    </p:spTree>
    <p:extLst>
      <p:ext uri="{BB962C8B-B14F-4D97-AF65-F5344CB8AC3E}">
        <p14:creationId xmlns:p14="http://schemas.microsoft.com/office/powerpoint/2010/main" val="1230246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48</a:t>
            </a:fld>
            <a:endParaRPr lang="fr-FR"/>
          </a:p>
        </p:txBody>
      </p:sp>
    </p:spTree>
    <p:extLst>
      <p:ext uri="{BB962C8B-B14F-4D97-AF65-F5344CB8AC3E}">
        <p14:creationId xmlns:p14="http://schemas.microsoft.com/office/powerpoint/2010/main" val="36483990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49</a:t>
            </a:fld>
            <a:endParaRPr lang="fr-FR"/>
          </a:p>
        </p:txBody>
      </p:sp>
    </p:spTree>
    <p:extLst>
      <p:ext uri="{BB962C8B-B14F-4D97-AF65-F5344CB8AC3E}">
        <p14:creationId xmlns:p14="http://schemas.microsoft.com/office/powerpoint/2010/main" val="52253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5</a:t>
            </a:fld>
            <a:endParaRPr lang="fr-FR"/>
          </a:p>
        </p:txBody>
      </p:sp>
    </p:spTree>
    <p:extLst>
      <p:ext uri="{BB962C8B-B14F-4D97-AF65-F5344CB8AC3E}">
        <p14:creationId xmlns:p14="http://schemas.microsoft.com/office/powerpoint/2010/main" val="4978427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normAutofit/>
              </a:bodyPr>
              <a:lstStyle/>
              <a:p>
                <a:endParaRPr lang="fr-FR" dirty="0"/>
              </a:p>
            </p:txBody>
          </p:sp>
        </mc:Choice>
        <mc:Fallback xmlns="">
          <p:sp>
            <p:nvSpPr>
              <p:cNvPr id="3" name="Espace réservé des commentaires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Regarding the perspectives of this study, we are deeply convinced that international design codes should adopt approaches considering varying reduction coefficient defined for a specific lifetime. Considering the particular case of TR55 [31] guide, calibration of reduction coefficient </a:t>
                </a:r>
                <a:r>
                  <a:rPr lang="en-US" sz="1200" i="0" kern="1200">
                    <a:solidFill>
                      <a:schemeClr val="tx1"/>
                    </a:solidFill>
                    <a:effectLst/>
                    <a:latin typeface="+mn-lt"/>
                    <a:ea typeface="+mn-ea"/>
                    <a:cs typeface="+mn-cs"/>
                  </a:rPr>
                  <a:t>𝛾</a:t>
                </a:r>
                <a:r>
                  <a:rPr lang="fr-FR"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𝑚𝐸</a:t>
                </a:r>
                <a:r>
                  <a:rPr lang="en-US" sz="1200" kern="1200" dirty="0">
                    <a:solidFill>
                      <a:schemeClr val="tx1"/>
                    </a:solidFill>
                    <a:effectLst/>
                    <a:latin typeface="+mn-lt"/>
                    <a:ea typeface="+mn-ea"/>
                    <a:cs typeface="+mn-cs"/>
                  </a:rPr>
                  <a:t> should be explored since this parameter, which has not been monitored in the present study, varies over time. This could provide a more optimal design for FRP strengthening systems. With a wider perspective, we are also confident that the global approach, which consists in considering the probabilistic analysis of long-term performances of FRPs through accelerated degradation tests and stochastic process modeling, deserves to be extended to other loading contexts such as fatigue lifetime estimation [33] or other mechanical properties such as toughness [34]. The mathematical formalisms and their algorithmic counterparts have been made available by the scientific community.</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endParaRPr lang="fr-FR" dirty="0"/>
              </a:p>
            </p:txBody>
          </p:sp>
        </mc:Fallback>
      </mc:AlternateContent>
      <p:sp>
        <p:nvSpPr>
          <p:cNvPr id="4" name="Espace réservé du numéro de diapositive 3"/>
          <p:cNvSpPr>
            <a:spLocks noGrp="1"/>
          </p:cNvSpPr>
          <p:nvPr>
            <p:ph type="sldNum" sz="quarter" idx="10"/>
          </p:nvPr>
        </p:nvSpPr>
        <p:spPr/>
        <p:txBody>
          <a:bodyPr/>
          <a:lstStyle/>
          <a:p>
            <a:fld id="{1BBDE8D6-D506-43F8-BD53-7B002C4EE882}" type="slidenum">
              <a:rPr lang="fr-FR" smtClean="0"/>
              <a:pPr/>
              <a:t>50</a:t>
            </a:fld>
            <a:endParaRPr lang="fr-FR"/>
          </a:p>
        </p:txBody>
      </p:sp>
    </p:spTree>
    <p:extLst>
      <p:ext uri="{BB962C8B-B14F-4D97-AF65-F5344CB8AC3E}">
        <p14:creationId xmlns:p14="http://schemas.microsoft.com/office/powerpoint/2010/main" val="8514774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51</a:t>
            </a:fld>
            <a:endParaRPr lang="fr-FR"/>
          </a:p>
        </p:txBody>
      </p:sp>
    </p:spTree>
    <p:extLst>
      <p:ext uri="{BB962C8B-B14F-4D97-AF65-F5344CB8AC3E}">
        <p14:creationId xmlns:p14="http://schemas.microsoft.com/office/powerpoint/2010/main" val="4009058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52</a:t>
            </a:fld>
            <a:endParaRPr lang="fr-FR"/>
          </a:p>
        </p:txBody>
      </p:sp>
    </p:spTree>
    <p:extLst>
      <p:ext uri="{BB962C8B-B14F-4D97-AF65-F5344CB8AC3E}">
        <p14:creationId xmlns:p14="http://schemas.microsoft.com/office/powerpoint/2010/main" val="32654197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53</a:t>
            </a:fld>
            <a:endParaRPr lang="fr-FR"/>
          </a:p>
        </p:txBody>
      </p:sp>
    </p:spTree>
    <p:extLst>
      <p:ext uri="{BB962C8B-B14F-4D97-AF65-F5344CB8AC3E}">
        <p14:creationId xmlns:p14="http://schemas.microsoft.com/office/powerpoint/2010/main" val="18757523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54</a:t>
            </a:fld>
            <a:endParaRPr lang="fr-FR"/>
          </a:p>
        </p:txBody>
      </p:sp>
    </p:spTree>
    <p:extLst>
      <p:ext uri="{BB962C8B-B14F-4D97-AF65-F5344CB8AC3E}">
        <p14:creationId xmlns:p14="http://schemas.microsoft.com/office/powerpoint/2010/main" val="12910369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55</a:t>
            </a:fld>
            <a:endParaRPr lang="fr-FR"/>
          </a:p>
        </p:txBody>
      </p:sp>
    </p:spTree>
    <p:extLst>
      <p:ext uri="{BB962C8B-B14F-4D97-AF65-F5344CB8AC3E}">
        <p14:creationId xmlns:p14="http://schemas.microsoft.com/office/powerpoint/2010/main" val="22087269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56</a:t>
            </a:fld>
            <a:endParaRPr lang="fr-FR"/>
          </a:p>
        </p:txBody>
      </p:sp>
    </p:spTree>
    <p:extLst>
      <p:ext uri="{BB962C8B-B14F-4D97-AF65-F5344CB8AC3E}">
        <p14:creationId xmlns:p14="http://schemas.microsoft.com/office/powerpoint/2010/main" val="4205138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6</a:t>
            </a:fld>
            <a:endParaRPr lang="fr-FR"/>
          </a:p>
        </p:txBody>
      </p:sp>
    </p:spTree>
    <p:extLst>
      <p:ext uri="{BB962C8B-B14F-4D97-AF65-F5344CB8AC3E}">
        <p14:creationId xmlns:p14="http://schemas.microsoft.com/office/powerpoint/2010/main" val="296911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7</a:t>
            </a:fld>
            <a:endParaRPr lang="fr-FR"/>
          </a:p>
        </p:txBody>
      </p:sp>
    </p:spTree>
    <p:extLst>
      <p:ext uri="{BB962C8B-B14F-4D97-AF65-F5344CB8AC3E}">
        <p14:creationId xmlns:p14="http://schemas.microsoft.com/office/powerpoint/2010/main" val="2969877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8</a:t>
            </a:fld>
            <a:endParaRPr lang="fr-FR"/>
          </a:p>
        </p:txBody>
      </p:sp>
    </p:spTree>
    <p:extLst>
      <p:ext uri="{BB962C8B-B14F-4D97-AF65-F5344CB8AC3E}">
        <p14:creationId xmlns:p14="http://schemas.microsoft.com/office/powerpoint/2010/main" val="4272113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BBDE8D6-D506-43F8-BD53-7B002C4EE882}" type="slidenum">
              <a:rPr lang="fr-FR" smtClean="0"/>
              <a:pPr/>
              <a:t>9</a:t>
            </a:fld>
            <a:endParaRPr lang="fr-FR"/>
          </a:p>
        </p:txBody>
      </p:sp>
    </p:spTree>
    <p:extLst>
      <p:ext uri="{BB962C8B-B14F-4D97-AF65-F5344CB8AC3E}">
        <p14:creationId xmlns:p14="http://schemas.microsoft.com/office/powerpoint/2010/main" val="180622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3" name="Rectangle 12"/>
          <p:cNvSpPr/>
          <p:nvPr userDrawn="1"/>
        </p:nvSpPr>
        <p:spPr>
          <a:xfrm>
            <a:off x="0" y="0"/>
            <a:ext cx="6096000" cy="792000"/>
          </a:xfrm>
          <a:prstGeom prst="rect">
            <a:avLst/>
          </a:prstGeom>
          <a:solidFill>
            <a:srgbClr val="0070C0"/>
          </a:solidFill>
          <a:ln/>
          <a:effectLst>
            <a:outerShdw blurRad="508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endParaRPr lang="fr-FR"/>
          </a:p>
        </p:txBody>
      </p:sp>
      <p:sp>
        <p:nvSpPr>
          <p:cNvPr id="14" name="Rectangle 13"/>
          <p:cNvSpPr/>
          <p:nvPr userDrawn="1"/>
        </p:nvSpPr>
        <p:spPr>
          <a:xfrm>
            <a:off x="6097952" y="0"/>
            <a:ext cx="6101566" cy="792000"/>
          </a:xfrm>
          <a:prstGeom prst="rect">
            <a:avLst/>
          </a:prstGeom>
          <a:solidFill>
            <a:srgbClr val="00B0F0"/>
          </a:solidFill>
          <a:effectLst>
            <a:outerShdw blurRad="50800" dist="38100" dir="5400000" algn="t"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endParaRPr lang="fr-FR"/>
          </a:p>
        </p:txBody>
      </p:sp>
      <p:sp>
        <p:nvSpPr>
          <p:cNvPr id="15" name="Rectangle 14"/>
          <p:cNvSpPr/>
          <p:nvPr userDrawn="1"/>
        </p:nvSpPr>
        <p:spPr>
          <a:xfrm>
            <a:off x="-4797" y="6561929"/>
            <a:ext cx="6094800" cy="288000"/>
          </a:xfrm>
          <a:prstGeom prst="rect">
            <a:avLst/>
          </a:prstGeom>
          <a:solidFill>
            <a:srgbClr val="0070C0"/>
          </a:solidFill>
          <a:ln/>
          <a:effectLst>
            <a:outerShdw blurRad="50800" dist="38100" dir="16200000"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fr-FR">
              <a:solidFill>
                <a:srgbClr val="0070C0"/>
              </a:solidFill>
            </a:endParaRPr>
          </a:p>
        </p:txBody>
      </p:sp>
      <p:sp>
        <p:nvSpPr>
          <p:cNvPr id="16" name="Rectangle 15"/>
          <p:cNvSpPr/>
          <p:nvPr userDrawn="1"/>
        </p:nvSpPr>
        <p:spPr>
          <a:xfrm>
            <a:off x="6089987" y="6561929"/>
            <a:ext cx="6102000" cy="288000"/>
          </a:xfrm>
          <a:prstGeom prst="rect">
            <a:avLst/>
          </a:prstGeom>
          <a:solidFill>
            <a:srgbClr val="00B0F0"/>
          </a:solidFill>
          <a:effectLst>
            <a:outerShdw blurRad="50800" dist="38100" dir="16200000"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
        <p:nvSpPr>
          <p:cNvPr id="18" name="Espace réservé du numéro de diapositive 6"/>
          <p:cNvSpPr>
            <a:spLocks noGrp="1"/>
          </p:cNvSpPr>
          <p:nvPr>
            <p:ph type="sldNum" sz="quarter" idx="12"/>
          </p:nvPr>
        </p:nvSpPr>
        <p:spPr>
          <a:xfrm>
            <a:off x="11464787" y="6561929"/>
            <a:ext cx="720000" cy="296071"/>
          </a:xfrm>
        </p:spPr>
        <p:txBody>
          <a:bodyPr/>
          <a:lstStyle>
            <a:lvl1pPr>
              <a:defRPr sz="1400"/>
            </a:lvl1pPr>
          </a:lstStyle>
          <a:p>
            <a:fld id="{776ABC02-A7E0-409D-8A98-62AA4290AA01}" type="slidenum">
              <a:rPr lang="fr-FR" smtClean="0"/>
              <a:pPr/>
              <a:t>‹N°›</a:t>
            </a:fld>
            <a:endParaRPr lang="fr-FR" dirty="0"/>
          </a:p>
        </p:txBody>
      </p:sp>
      <p:sp>
        <p:nvSpPr>
          <p:cNvPr id="9" name="ZoneTexte 8">
            <a:extLst>
              <a:ext uri="{FF2B5EF4-FFF2-40B4-BE49-F238E27FC236}">
                <a16:creationId xmlns:a16="http://schemas.microsoft.com/office/drawing/2014/main" id="{DB537F3B-40E5-FB4B-9BBB-69D2EB8036D0}"/>
              </a:ext>
            </a:extLst>
          </p:cNvPr>
          <p:cNvSpPr txBox="1"/>
          <p:nvPr userDrawn="1"/>
        </p:nvSpPr>
        <p:spPr>
          <a:xfrm>
            <a:off x="14423" y="6536652"/>
            <a:ext cx="4581703" cy="338554"/>
          </a:xfrm>
          <a:prstGeom prst="rect">
            <a:avLst/>
          </a:prstGeom>
          <a:noFill/>
        </p:spPr>
        <p:txBody>
          <a:bodyPr wrap="none" rtlCol="0">
            <a:spAutoFit/>
          </a:bodyPr>
          <a:lstStyle/>
          <a:p>
            <a:r>
              <a:rPr lang="fr-FR" sz="1600" i="1" dirty="0">
                <a:solidFill>
                  <a:schemeClr val="bg1"/>
                </a:solidFill>
                <a:effectLst>
                  <a:outerShdw blurRad="38100" dist="38100" dir="2700000" algn="tl">
                    <a:srgbClr val="000000">
                      <a:alpha val="43137"/>
                    </a:srgbClr>
                  </a:outerShdw>
                </a:effectLst>
              </a:rPr>
              <a:t>ANR MICRO – SÉMINAIRE FINAL 30/03/2021</a:t>
            </a:r>
          </a:p>
        </p:txBody>
      </p:sp>
      <p:sp>
        <p:nvSpPr>
          <p:cNvPr id="10" name="ZoneTexte 9">
            <a:extLst>
              <a:ext uri="{FF2B5EF4-FFF2-40B4-BE49-F238E27FC236}">
                <a16:creationId xmlns:a16="http://schemas.microsoft.com/office/drawing/2014/main" id="{8C4734AA-94F1-3749-ABB0-7AC78B6BC833}"/>
              </a:ext>
            </a:extLst>
          </p:cNvPr>
          <p:cNvSpPr txBox="1"/>
          <p:nvPr userDrawn="1"/>
        </p:nvSpPr>
        <p:spPr>
          <a:xfrm>
            <a:off x="6109223" y="6536652"/>
            <a:ext cx="2061783" cy="338554"/>
          </a:xfrm>
          <a:prstGeom prst="rect">
            <a:avLst/>
          </a:prstGeom>
          <a:noFill/>
        </p:spPr>
        <p:txBody>
          <a:bodyPr wrap="none" rtlCol="0">
            <a:spAutoFit/>
          </a:bodyPr>
          <a:lstStyle/>
          <a:p>
            <a:r>
              <a:rPr lang="fr-FR" sz="1600" i="1" dirty="0">
                <a:solidFill>
                  <a:schemeClr val="tx1"/>
                </a:solidFill>
                <a:effectLst>
                  <a:outerShdw blurRad="38100" dist="38100" dir="2700000" algn="tl">
                    <a:srgbClr val="000000">
                      <a:alpha val="43137"/>
                    </a:srgbClr>
                  </a:outerShdw>
                </a:effectLst>
              </a:rPr>
              <a:t>Contribution LARIS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a:prstGeom prst="rect">
            <a:avLst/>
          </a:prstGeom>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609600" y="1481330"/>
            <a:ext cx="10972800" cy="4386071"/>
          </a:xfrm>
          <a:prstGeom prst="rect">
            <a:avLst/>
          </a:prstGeo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a:xfrm>
            <a:off x="8969376" y="6407944"/>
            <a:ext cx="2560320" cy="365760"/>
          </a:xfrm>
          <a:prstGeom prst="rect">
            <a:avLst/>
          </a:prstGeom>
        </p:spPr>
        <p:txBody>
          <a:bodyPr/>
          <a:lstStyle/>
          <a:p>
            <a:fld id="{94F673DF-6D7C-403E-A18B-81E82B82D31D}" type="datetime1">
              <a:rPr lang="fr-FR" smtClean="0"/>
              <a:pPr/>
              <a:t>30/03/2021</a:t>
            </a:fld>
            <a:endParaRPr lang="fr-FR"/>
          </a:p>
        </p:txBody>
      </p:sp>
      <p:sp>
        <p:nvSpPr>
          <p:cNvPr id="5" name="Espace réservé du pied de page 4"/>
          <p:cNvSpPr>
            <a:spLocks noGrp="1"/>
          </p:cNvSpPr>
          <p:nvPr>
            <p:ph type="ftr" sz="quarter" idx="11"/>
          </p:nvPr>
        </p:nvSpPr>
        <p:spPr>
          <a:xfrm>
            <a:off x="5840097" y="6407945"/>
            <a:ext cx="3134241"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11529696" y="6407945"/>
            <a:ext cx="487680" cy="365125"/>
          </a:xfrm>
          <a:prstGeom prst="rect">
            <a:avLst/>
          </a:prstGeom>
        </p:spPr>
        <p:txBody>
          <a:bodyPr/>
          <a:lstStyle/>
          <a:p>
            <a:fld id="{91DBF6BD-5829-4711-A700-55F759D6EE1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125351" y="274641"/>
            <a:ext cx="2369960" cy="5592761"/>
          </a:xfrm>
          <a:prstGeom prst="rect">
            <a:avLst/>
          </a:prstGeo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609600" y="274641"/>
            <a:ext cx="8432800" cy="5592760"/>
          </a:xfrm>
          <a:prstGeom prst="rect">
            <a:avLst/>
          </a:prstGeo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a:xfrm>
            <a:off x="8969376" y="6407944"/>
            <a:ext cx="2560320" cy="365760"/>
          </a:xfrm>
          <a:prstGeom prst="rect">
            <a:avLst/>
          </a:prstGeom>
        </p:spPr>
        <p:txBody>
          <a:bodyPr/>
          <a:lstStyle/>
          <a:p>
            <a:fld id="{B36D0B7D-C60E-47A2-850A-9349B225E058}" type="datetime1">
              <a:rPr lang="fr-FR" smtClean="0"/>
              <a:pPr/>
              <a:t>30/03/2021</a:t>
            </a:fld>
            <a:endParaRPr lang="fr-FR"/>
          </a:p>
        </p:txBody>
      </p:sp>
      <p:sp>
        <p:nvSpPr>
          <p:cNvPr id="5" name="Espace réservé du pied de page 4"/>
          <p:cNvSpPr>
            <a:spLocks noGrp="1"/>
          </p:cNvSpPr>
          <p:nvPr>
            <p:ph type="ftr" sz="quarter" idx="11"/>
          </p:nvPr>
        </p:nvSpPr>
        <p:spPr>
          <a:xfrm>
            <a:off x="5840097" y="6407945"/>
            <a:ext cx="3134241"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11529696" y="6407945"/>
            <a:ext cx="487680" cy="365125"/>
          </a:xfrm>
          <a:prstGeom prst="rect">
            <a:avLst/>
          </a:prstGeom>
        </p:spPr>
        <p:txBody>
          <a:bodyPr/>
          <a:lstStyle/>
          <a:p>
            <a:fld id="{91DBF6BD-5829-4711-A700-55F759D6EE1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9600" y="1481329"/>
            <a:ext cx="10972800" cy="4525963"/>
          </a:xfrm>
          <a:prstGeom prst="rect">
            <a:avLst/>
          </a:prstGeo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Titre 6"/>
          <p:cNvSpPr>
            <a:spLocks noGrp="1"/>
          </p:cNvSpPr>
          <p:nvPr>
            <p:ph type="title"/>
          </p:nvPr>
        </p:nvSpPr>
        <p:spPr>
          <a:xfrm>
            <a:off x="609600" y="274638"/>
            <a:ext cx="10972800" cy="1143000"/>
          </a:xfrm>
          <a:prstGeom prst="rect">
            <a:avLst/>
          </a:prstGeom>
        </p:spPr>
        <p:txBody>
          <a:bodyPr rtlCol="0"/>
          <a:lstStyle/>
          <a:p>
            <a:r>
              <a:rPr kumimoji="0" lang="fr-FR"/>
              <a:t>Cliquez pour modifier le style du titre</a:t>
            </a:r>
            <a:endParaRPr kumimoji="0" lang="en-US"/>
          </a:p>
        </p:txBody>
      </p:sp>
      <p:sp>
        <p:nvSpPr>
          <p:cNvPr id="8" name="Rectangle 7">
            <a:extLst>
              <a:ext uri="{FF2B5EF4-FFF2-40B4-BE49-F238E27FC236}">
                <a16:creationId xmlns:a16="http://schemas.microsoft.com/office/drawing/2014/main" id="{B60F852E-90F9-1A41-9B9E-EEBB7203CB03}"/>
              </a:ext>
            </a:extLst>
          </p:cNvPr>
          <p:cNvSpPr/>
          <p:nvPr userDrawn="1"/>
        </p:nvSpPr>
        <p:spPr>
          <a:xfrm>
            <a:off x="0" y="0"/>
            <a:ext cx="6096000" cy="792000"/>
          </a:xfrm>
          <a:prstGeom prst="rect">
            <a:avLst/>
          </a:prstGeom>
          <a:solidFill>
            <a:srgbClr val="0070C0"/>
          </a:solidFill>
          <a:ln/>
          <a:effectLst>
            <a:outerShdw blurRad="508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endParaRPr lang="fr-FR"/>
          </a:p>
        </p:txBody>
      </p:sp>
      <p:sp>
        <p:nvSpPr>
          <p:cNvPr id="9" name="Rectangle 8">
            <a:extLst>
              <a:ext uri="{FF2B5EF4-FFF2-40B4-BE49-F238E27FC236}">
                <a16:creationId xmlns:a16="http://schemas.microsoft.com/office/drawing/2014/main" id="{44A699F4-99EA-9244-A0EE-F54A678E265A}"/>
              </a:ext>
            </a:extLst>
          </p:cNvPr>
          <p:cNvSpPr/>
          <p:nvPr userDrawn="1"/>
        </p:nvSpPr>
        <p:spPr>
          <a:xfrm>
            <a:off x="6097952" y="0"/>
            <a:ext cx="6101566" cy="792000"/>
          </a:xfrm>
          <a:prstGeom prst="rect">
            <a:avLst/>
          </a:prstGeom>
          <a:solidFill>
            <a:srgbClr val="00B0F0"/>
          </a:solidFill>
          <a:effectLst>
            <a:outerShdw blurRad="50800" dist="38100" dir="5400000" algn="t"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endParaRPr lang="fr-FR"/>
          </a:p>
        </p:txBody>
      </p:sp>
      <p:sp>
        <p:nvSpPr>
          <p:cNvPr id="10" name="Rectangle 9">
            <a:extLst>
              <a:ext uri="{FF2B5EF4-FFF2-40B4-BE49-F238E27FC236}">
                <a16:creationId xmlns:a16="http://schemas.microsoft.com/office/drawing/2014/main" id="{A994C726-3CEF-F541-B05F-BD6DC3BB7EA7}"/>
              </a:ext>
            </a:extLst>
          </p:cNvPr>
          <p:cNvSpPr/>
          <p:nvPr userDrawn="1"/>
        </p:nvSpPr>
        <p:spPr>
          <a:xfrm>
            <a:off x="-4797" y="6561929"/>
            <a:ext cx="6094800" cy="288000"/>
          </a:xfrm>
          <a:prstGeom prst="rect">
            <a:avLst/>
          </a:prstGeom>
          <a:solidFill>
            <a:srgbClr val="0070C0"/>
          </a:solidFill>
          <a:ln/>
          <a:effectLst>
            <a:outerShdw blurRad="50800" dist="38100" dir="16200000"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fr-FR">
              <a:solidFill>
                <a:srgbClr val="0070C0"/>
              </a:solidFill>
            </a:endParaRPr>
          </a:p>
        </p:txBody>
      </p:sp>
      <p:sp>
        <p:nvSpPr>
          <p:cNvPr id="11" name="Rectangle 10">
            <a:extLst>
              <a:ext uri="{FF2B5EF4-FFF2-40B4-BE49-F238E27FC236}">
                <a16:creationId xmlns:a16="http://schemas.microsoft.com/office/drawing/2014/main" id="{51791B77-FB1A-1D45-82CC-104B2D4D5F19}"/>
              </a:ext>
            </a:extLst>
          </p:cNvPr>
          <p:cNvSpPr/>
          <p:nvPr userDrawn="1"/>
        </p:nvSpPr>
        <p:spPr>
          <a:xfrm>
            <a:off x="6089987" y="6561929"/>
            <a:ext cx="6102000" cy="288000"/>
          </a:xfrm>
          <a:prstGeom prst="rect">
            <a:avLst/>
          </a:prstGeom>
          <a:solidFill>
            <a:srgbClr val="00B0F0"/>
          </a:solidFill>
          <a:effectLst>
            <a:outerShdw blurRad="50800" dist="38100" dir="16200000"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
        <p:nvSpPr>
          <p:cNvPr id="12" name="Espace réservé du numéro de diapositive 6">
            <a:extLst>
              <a:ext uri="{FF2B5EF4-FFF2-40B4-BE49-F238E27FC236}">
                <a16:creationId xmlns:a16="http://schemas.microsoft.com/office/drawing/2014/main" id="{DCC32C14-CCED-5C46-8E0A-F6E34CC32236}"/>
              </a:ext>
            </a:extLst>
          </p:cNvPr>
          <p:cNvSpPr>
            <a:spLocks noGrp="1"/>
          </p:cNvSpPr>
          <p:nvPr>
            <p:ph type="sldNum" sz="quarter" idx="12"/>
          </p:nvPr>
        </p:nvSpPr>
        <p:spPr>
          <a:xfrm>
            <a:off x="11464787" y="6561929"/>
            <a:ext cx="720000" cy="296071"/>
          </a:xfrm>
        </p:spPr>
        <p:txBody>
          <a:bodyPr/>
          <a:lstStyle>
            <a:lvl1pPr>
              <a:defRPr sz="1400"/>
            </a:lvl1pPr>
          </a:lstStyle>
          <a:p>
            <a:fld id="{776ABC02-A7E0-409D-8A98-62AA4290AA01}" type="slidenum">
              <a:rPr lang="fr-FR" smtClean="0"/>
              <a:pPr/>
              <a:t>‹N°›</a:t>
            </a:fld>
            <a:endParaRPr lang="fr-FR" dirty="0"/>
          </a:p>
        </p:txBody>
      </p:sp>
      <p:sp>
        <p:nvSpPr>
          <p:cNvPr id="13" name="ZoneTexte 12">
            <a:extLst>
              <a:ext uri="{FF2B5EF4-FFF2-40B4-BE49-F238E27FC236}">
                <a16:creationId xmlns:a16="http://schemas.microsoft.com/office/drawing/2014/main" id="{51B75101-9631-A74F-BFEB-5C3A9E67F224}"/>
              </a:ext>
            </a:extLst>
          </p:cNvPr>
          <p:cNvSpPr txBox="1"/>
          <p:nvPr userDrawn="1"/>
        </p:nvSpPr>
        <p:spPr>
          <a:xfrm>
            <a:off x="14423" y="6536652"/>
            <a:ext cx="4581703" cy="338554"/>
          </a:xfrm>
          <a:prstGeom prst="rect">
            <a:avLst/>
          </a:prstGeom>
          <a:noFill/>
        </p:spPr>
        <p:txBody>
          <a:bodyPr wrap="none" rtlCol="0">
            <a:spAutoFit/>
          </a:bodyPr>
          <a:lstStyle/>
          <a:p>
            <a:r>
              <a:rPr lang="fr-FR" sz="1600" i="1" dirty="0">
                <a:solidFill>
                  <a:schemeClr val="bg1"/>
                </a:solidFill>
                <a:effectLst>
                  <a:outerShdw blurRad="38100" dist="38100" dir="2700000" algn="tl">
                    <a:srgbClr val="000000">
                      <a:alpha val="43137"/>
                    </a:srgbClr>
                  </a:outerShdw>
                </a:effectLst>
              </a:rPr>
              <a:t>ANR MICRO – SÉMINAIRE FINAL 30/03/2021</a:t>
            </a:r>
          </a:p>
        </p:txBody>
      </p:sp>
      <p:sp>
        <p:nvSpPr>
          <p:cNvPr id="14" name="ZoneTexte 13">
            <a:extLst>
              <a:ext uri="{FF2B5EF4-FFF2-40B4-BE49-F238E27FC236}">
                <a16:creationId xmlns:a16="http://schemas.microsoft.com/office/drawing/2014/main" id="{D667B552-B0C3-3941-BBF2-F4A58172787F}"/>
              </a:ext>
            </a:extLst>
          </p:cNvPr>
          <p:cNvSpPr txBox="1"/>
          <p:nvPr userDrawn="1"/>
        </p:nvSpPr>
        <p:spPr>
          <a:xfrm>
            <a:off x="6109223" y="6536652"/>
            <a:ext cx="2061783" cy="338554"/>
          </a:xfrm>
          <a:prstGeom prst="rect">
            <a:avLst/>
          </a:prstGeom>
          <a:noFill/>
        </p:spPr>
        <p:txBody>
          <a:bodyPr wrap="none" rtlCol="0">
            <a:spAutoFit/>
          </a:bodyPr>
          <a:lstStyle/>
          <a:p>
            <a:r>
              <a:rPr lang="fr-FR" sz="1600" i="1" dirty="0">
                <a:solidFill>
                  <a:schemeClr val="tx1"/>
                </a:solidFill>
                <a:effectLst>
                  <a:outerShdw blurRad="38100" dist="38100" dir="2700000" algn="tl">
                    <a:srgbClr val="000000">
                      <a:alpha val="43137"/>
                    </a:srgbClr>
                  </a:outerShdw>
                </a:effectLst>
              </a:rPr>
              <a:t>Contribution LARIS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168" y="1059712"/>
            <a:ext cx="10363200" cy="1828800"/>
          </a:xfrm>
          <a:prstGeom prst="rect">
            <a:avLst/>
          </a:prstGeo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fr-FR"/>
              <a:t>Cliquez pour modifier le style du titre</a:t>
            </a:r>
            <a:endParaRPr kumimoji="0" lang="en-US"/>
          </a:p>
        </p:txBody>
      </p:sp>
      <p:sp>
        <p:nvSpPr>
          <p:cNvPr id="3" name="Espace réservé du texte 2"/>
          <p:cNvSpPr>
            <a:spLocks noGrp="1"/>
          </p:cNvSpPr>
          <p:nvPr>
            <p:ph type="body" idx="1"/>
          </p:nvPr>
        </p:nvSpPr>
        <p:spPr>
          <a:xfrm>
            <a:off x="5230284" y="2931712"/>
            <a:ext cx="6096000" cy="1454888"/>
          </a:xfrm>
          <a:prstGeom prst="rect">
            <a:avLst/>
          </a:prstGeo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a:xfrm>
            <a:off x="8969376" y="6407944"/>
            <a:ext cx="2560320" cy="365760"/>
          </a:xfrm>
          <a:prstGeom prst="rect">
            <a:avLst/>
          </a:prstGeom>
        </p:spPr>
        <p:txBody>
          <a:bodyPr/>
          <a:lstStyle/>
          <a:p>
            <a:fld id="{CBE1CAA0-22E0-4808-A69C-7D39A08868F2}" type="datetime1">
              <a:rPr lang="fr-FR" smtClean="0"/>
              <a:pPr/>
              <a:t>30/03/2021</a:t>
            </a:fld>
            <a:endParaRPr lang="fr-FR"/>
          </a:p>
        </p:txBody>
      </p:sp>
      <p:sp>
        <p:nvSpPr>
          <p:cNvPr id="5" name="Espace réservé du pied de page 4"/>
          <p:cNvSpPr>
            <a:spLocks noGrp="1"/>
          </p:cNvSpPr>
          <p:nvPr>
            <p:ph type="ftr" sz="quarter" idx="11"/>
          </p:nvPr>
        </p:nvSpPr>
        <p:spPr>
          <a:xfrm>
            <a:off x="5840097" y="6407945"/>
            <a:ext cx="3134241"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11529696" y="6407945"/>
            <a:ext cx="487680" cy="365125"/>
          </a:xfrm>
          <a:prstGeom prst="rect">
            <a:avLst/>
          </a:prstGeom>
        </p:spPr>
        <p:txBody>
          <a:bodyPr/>
          <a:lstStyle/>
          <a:p>
            <a:fld id="{91DBF6BD-5829-4711-A700-55F759D6EE18}" type="slidenum">
              <a:rPr lang="fr-FR" smtClean="0"/>
              <a:pPr/>
              <a:t>‹N°›</a:t>
            </a:fld>
            <a:endParaRPr lang="fr-F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481329"/>
            <a:ext cx="5384800" cy="4525963"/>
          </a:xfrm>
          <a:prstGeom prst="rect">
            <a:avLst/>
          </a:prstGeo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6197600" y="1481329"/>
            <a:ext cx="5384800" cy="4525963"/>
          </a:xfrm>
          <a:prstGeom prst="rect">
            <a:avLst/>
          </a:prstGeo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a:xfrm>
            <a:off x="8969376" y="6407944"/>
            <a:ext cx="2560320" cy="365760"/>
          </a:xfrm>
          <a:prstGeom prst="rect">
            <a:avLst/>
          </a:prstGeom>
        </p:spPr>
        <p:txBody>
          <a:bodyPr/>
          <a:lstStyle/>
          <a:p>
            <a:fld id="{5B8AA7FB-F87F-4792-B701-41A20AD2FD35}" type="datetime1">
              <a:rPr lang="fr-FR" smtClean="0"/>
              <a:pPr/>
              <a:t>30/03/2021</a:t>
            </a:fld>
            <a:endParaRPr lang="fr-FR"/>
          </a:p>
        </p:txBody>
      </p:sp>
      <p:sp>
        <p:nvSpPr>
          <p:cNvPr id="6" name="Espace réservé du pied de page 5"/>
          <p:cNvSpPr>
            <a:spLocks noGrp="1"/>
          </p:cNvSpPr>
          <p:nvPr>
            <p:ph type="ftr" sz="quarter" idx="11"/>
          </p:nvPr>
        </p:nvSpPr>
        <p:spPr>
          <a:xfrm>
            <a:off x="5840097" y="6407945"/>
            <a:ext cx="3134241"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11529696" y="6407945"/>
            <a:ext cx="487680" cy="365125"/>
          </a:xfrm>
          <a:prstGeom prst="rect">
            <a:avLst/>
          </a:prstGeom>
        </p:spPr>
        <p:txBody>
          <a:bodyPr/>
          <a:lstStyle/>
          <a:p>
            <a:fld id="{91DBF6BD-5829-4711-A700-55F759D6EE18}" type="slidenum">
              <a:rPr lang="fr-FR" smtClean="0"/>
              <a:pPr/>
              <a:t>‹N°›</a:t>
            </a:fld>
            <a:endParaRPr lang="fr-FR"/>
          </a:p>
        </p:txBody>
      </p:sp>
      <p:sp>
        <p:nvSpPr>
          <p:cNvPr id="8" name="Titre 7"/>
          <p:cNvSpPr>
            <a:spLocks noGrp="1"/>
          </p:cNvSpPr>
          <p:nvPr>
            <p:ph type="title"/>
          </p:nvPr>
        </p:nvSpPr>
        <p:spPr>
          <a:xfrm>
            <a:off x="609600" y="274638"/>
            <a:ext cx="10972800" cy="1143000"/>
          </a:xfrm>
          <a:prstGeom prst="rect">
            <a:avLst/>
          </a:prstGeom>
        </p:spPr>
        <p:txBody>
          <a:bodyPr rtlCol="0"/>
          <a:lstStyle/>
          <a:p>
            <a:r>
              <a:rPr kumimoji="0" lang="fr-FR"/>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0"/>
            <a:ext cx="10972800" cy="1143000"/>
          </a:xfrm>
          <a:prstGeom prst="rect">
            <a:avLst/>
          </a:prstGeom>
        </p:spPr>
        <p:txBody>
          <a:bodyPr anchor="ctr"/>
          <a:lstStyle>
            <a:lvl1pPr>
              <a:defRPr/>
            </a:lvl1pPr>
            <a:extLst/>
          </a:lstStyle>
          <a:p>
            <a:r>
              <a:rPr kumimoji="0" lang="fr-FR"/>
              <a:t>Cliquez pour modifier le style du titre</a:t>
            </a:r>
            <a:endParaRPr kumimoji="0" lang="en-US"/>
          </a:p>
        </p:txBody>
      </p:sp>
      <p:sp>
        <p:nvSpPr>
          <p:cNvPr id="3" name="Espace réservé du texte 2"/>
          <p:cNvSpPr>
            <a:spLocks noGrp="1"/>
          </p:cNvSpPr>
          <p:nvPr>
            <p:ph type="body" idx="1"/>
          </p:nvPr>
        </p:nvSpPr>
        <p:spPr>
          <a:xfrm>
            <a:off x="609600" y="5410200"/>
            <a:ext cx="5386917" cy="762000"/>
          </a:xfrm>
          <a:prstGeom prst="rect">
            <a:avLst/>
          </a:prstGeo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6193369" y="5410200"/>
            <a:ext cx="5389033" cy="762000"/>
          </a:xfrm>
          <a:prstGeom prst="rect">
            <a:avLst/>
          </a:prstGeo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a:t>Cliquez pour modifier les styles du texte du masque</a:t>
            </a:r>
          </a:p>
        </p:txBody>
      </p:sp>
      <p:sp>
        <p:nvSpPr>
          <p:cNvPr id="5" name="Espace réservé du contenu 4"/>
          <p:cNvSpPr>
            <a:spLocks noGrp="1"/>
          </p:cNvSpPr>
          <p:nvPr>
            <p:ph sz="quarter" idx="2"/>
          </p:nvPr>
        </p:nvSpPr>
        <p:spPr>
          <a:xfrm>
            <a:off x="609600" y="1444295"/>
            <a:ext cx="5386917" cy="3941763"/>
          </a:xfrm>
          <a:prstGeom prst="rect">
            <a:avLst/>
          </a:prstGeo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6193368" y="1444295"/>
            <a:ext cx="5389033" cy="3941763"/>
          </a:xfrm>
          <a:prstGeom prst="rect">
            <a:avLst/>
          </a:prstGeo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a:xfrm>
            <a:off x="8969376" y="6407944"/>
            <a:ext cx="2560320" cy="365760"/>
          </a:xfrm>
          <a:prstGeom prst="rect">
            <a:avLst/>
          </a:prstGeom>
        </p:spPr>
        <p:txBody>
          <a:bodyPr/>
          <a:lstStyle/>
          <a:p>
            <a:fld id="{98C0DF83-D8E6-41DB-9C0D-6C2D5316403F}" type="datetime1">
              <a:rPr lang="fr-FR" smtClean="0"/>
              <a:pPr/>
              <a:t>30/03/2021</a:t>
            </a:fld>
            <a:endParaRPr lang="fr-FR"/>
          </a:p>
        </p:txBody>
      </p:sp>
      <p:sp>
        <p:nvSpPr>
          <p:cNvPr id="8" name="Espace réservé du pied de page 7"/>
          <p:cNvSpPr>
            <a:spLocks noGrp="1"/>
          </p:cNvSpPr>
          <p:nvPr>
            <p:ph type="ftr" sz="quarter" idx="11"/>
          </p:nvPr>
        </p:nvSpPr>
        <p:spPr>
          <a:xfrm>
            <a:off x="5840097" y="6407945"/>
            <a:ext cx="3134241"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11529696" y="6407945"/>
            <a:ext cx="487680" cy="365125"/>
          </a:xfrm>
          <a:prstGeom prst="rect">
            <a:avLst/>
          </a:prstGeom>
        </p:spPr>
        <p:txBody>
          <a:bodyPr/>
          <a:lstStyle/>
          <a:p>
            <a:fld id="{91DBF6BD-5829-4711-A700-55F759D6EE18}"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a:xfrm>
            <a:off x="8969376" y="6407944"/>
            <a:ext cx="2560320" cy="365760"/>
          </a:xfrm>
          <a:prstGeom prst="rect">
            <a:avLst/>
          </a:prstGeom>
        </p:spPr>
        <p:txBody>
          <a:bodyPr/>
          <a:lstStyle/>
          <a:p>
            <a:fld id="{236A6114-CFC4-452D-A6B5-30A0FAC65E7F}" type="datetime1">
              <a:rPr lang="fr-FR" smtClean="0"/>
              <a:pPr/>
              <a:t>30/03/2021</a:t>
            </a:fld>
            <a:endParaRPr lang="fr-FR"/>
          </a:p>
        </p:txBody>
      </p:sp>
      <p:sp>
        <p:nvSpPr>
          <p:cNvPr id="4" name="Espace réservé du pied de page 3"/>
          <p:cNvSpPr>
            <a:spLocks noGrp="1"/>
          </p:cNvSpPr>
          <p:nvPr>
            <p:ph type="ftr" sz="quarter" idx="11"/>
          </p:nvPr>
        </p:nvSpPr>
        <p:spPr>
          <a:xfrm>
            <a:off x="5840097" y="6407945"/>
            <a:ext cx="3134241"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11529696" y="6407945"/>
            <a:ext cx="487680" cy="365125"/>
          </a:xfrm>
          <a:prstGeom prst="rect">
            <a:avLst/>
          </a:prstGeom>
        </p:spPr>
        <p:txBody>
          <a:bodyPr/>
          <a:lstStyle/>
          <a:p>
            <a:fld id="{91DBF6BD-5829-4711-A700-55F759D6EE18}" type="slidenum">
              <a:rPr lang="fr-FR" smtClean="0"/>
              <a:pPr/>
              <a:t>‹N°›</a:t>
            </a:fld>
            <a:endParaRPr lang="fr-FR"/>
          </a:p>
        </p:txBody>
      </p:sp>
      <p:sp>
        <p:nvSpPr>
          <p:cNvPr id="6" name="Titre 5"/>
          <p:cNvSpPr>
            <a:spLocks noGrp="1"/>
          </p:cNvSpPr>
          <p:nvPr>
            <p:ph type="title"/>
          </p:nvPr>
        </p:nvSpPr>
        <p:spPr>
          <a:xfrm>
            <a:off x="609600" y="274638"/>
            <a:ext cx="10972800" cy="1143000"/>
          </a:xfrm>
          <a:prstGeom prst="rect">
            <a:avLst/>
          </a:prstGeom>
        </p:spPr>
        <p:txBody>
          <a:bodyPr rtlCol="0"/>
          <a:lstStyle/>
          <a:p>
            <a:r>
              <a:rPr kumimoji="0" lang="fr-FR"/>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userDrawn="1"/>
        </p:nvSpPr>
        <p:spPr>
          <a:xfrm>
            <a:off x="0" y="0"/>
            <a:ext cx="6096000" cy="792000"/>
          </a:xfrm>
          <a:prstGeom prst="rect">
            <a:avLst/>
          </a:prstGeom>
          <a:solidFill>
            <a:srgbClr val="0070C0"/>
          </a:solidFill>
          <a:ln/>
          <a:effectLst>
            <a:outerShdw blurRad="508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endParaRPr lang="fr-FR"/>
          </a:p>
        </p:txBody>
      </p:sp>
      <p:sp>
        <p:nvSpPr>
          <p:cNvPr id="6" name="Rectangle 5"/>
          <p:cNvSpPr/>
          <p:nvPr userDrawn="1"/>
        </p:nvSpPr>
        <p:spPr>
          <a:xfrm>
            <a:off x="6097952" y="0"/>
            <a:ext cx="6101566" cy="792000"/>
          </a:xfrm>
          <a:prstGeom prst="rect">
            <a:avLst/>
          </a:prstGeom>
          <a:solidFill>
            <a:srgbClr val="00B0F0"/>
          </a:solidFill>
          <a:effectLst>
            <a:outerShdw blurRad="50800" dist="38100" dir="5400000" algn="t"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endParaRPr lang="fr-FR"/>
          </a:p>
        </p:txBody>
      </p:sp>
      <p:sp>
        <p:nvSpPr>
          <p:cNvPr id="7" name="Rectangle 6"/>
          <p:cNvSpPr/>
          <p:nvPr userDrawn="1"/>
        </p:nvSpPr>
        <p:spPr>
          <a:xfrm>
            <a:off x="-4797" y="6561929"/>
            <a:ext cx="6094800" cy="288000"/>
          </a:xfrm>
          <a:prstGeom prst="rect">
            <a:avLst/>
          </a:prstGeom>
          <a:solidFill>
            <a:srgbClr val="0070C0"/>
          </a:solidFill>
          <a:ln/>
          <a:effectLst>
            <a:outerShdw blurRad="50800" dist="38100" dir="16200000"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fr-FR">
              <a:solidFill>
                <a:srgbClr val="0070C0"/>
              </a:solidFill>
            </a:endParaRPr>
          </a:p>
        </p:txBody>
      </p:sp>
      <p:sp>
        <p:nvSpPr>
          <p:cNvPr id="8" name="Rectangle 7"/>
          <p:cNvSpPr/>
          <p:nvPr userDrawn="1"/>
        </p:nvSpPr>
        <p:spPr>
          <a:xfrm>
            <a:off x="6089987" y="6561929"/>
            <a:ext cx="6102000" cy="288000"/>
          </a:xfrm>
          <a:prstGeom prst="rect">
            <a:avLst/>
          </a:prstGeom>
          <a:solidFill>
            <a:srgbClr val="00B0F0"/>
          </a:solidFill>
          <a:effectLst>
            <a:outerShdw blurRad="50800" dist="38100" dir="16200000"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
        <p:nvSpPr>
          <p:cNvPr id="9" name="Espace réservé du numéro de diapositive 6"/>
          <p:cNvSpPr>
            <a:spLocks noGrp="1"/>
          </p:cNvSpPr>
          <p:nvPr>
            <p:ph type="sldNum" sz="quarter" idx="12"/>
          </p:nvPr>
        </p:nvSpPr>
        <p:spPr>
          <a:xfrm>
            <a:off x="11464787" y="6561929"/>
            <a:ext cx="720000" cy="296071"/>
          </a:xfrm>
        </p:spPr>
        <p:txBody>
          <a:bodyPr/>
          <a:lstStyle>
            <a:lvl1pPr>
              <a:defRPr sz="1400"/>
            </a:lvl1pPr>
          </a:lstStyle>
          <a:p>
            <a:fld id="{3A8F2CF4-9BDC-446C-827C-CE186222BB4A}" type="slidenum">
              <a:rPr lang="fr-FR" smtClean="0"/>
              <a:pPr/>
              <a:t>‹N°›</a:t>
            </a:fld>
            <a:endParaRPr lang="fr-FR" dirty="0"/>
          </a:p>
        </p:txBody>
      </p:sp>
      <p:sp>
        <p:nvSpPr>
          <p:cNvPr id="12" name="Rectangle 11">
            <a:extLst>
              <a:ext uri="{FF2B5EF4-FFF2-40B4-BE49-F238E27FC236}">
                <a16:creationId xmlns:a16="http://schemas.microsoft.com/office/drawing/2014/main" id="{8382457F-1C30-B14E-8E0E-3802FDBD1F3A}"/>
              </a:ext>
            </a:extLst>
          </p:cNvPr>
          <p:cNvSpPr/>
          <p:nvPr userDrawn="1"/>
        </p:nvSpPr>
        <p:spPr>
          <a:xfrm>
            <a:off x="0" y="0"/>
            <a:ext cx="6096000" cy="792000"/>
          </a:xfrm>
          <a:prstGeom prst="rect">
            <a:avLst/>
          </a:prstGeom>
          <a:solidFill>
            <a:srgbClr val="0070C0"/>
          </a:solidFill>
          <a:ln/>
          <a:effectLst>
            <a:outerShdw blurRad="508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endParaRPr lang="fr-FR"/>
          </a:p>
        </p:txBody>
      </p:sp>
      <p:sp>
        <p:nvSpPr>
          <p:cNvPr id="13" name="Rectangle 12">
            <a:extLst>
              <a:ext uri="{FF2B5EF4-FFF2-40B4-BE49-F238E27FC236}">
                <a16:creationId xmlns:a16="http://schemas.microsoft.com/office/drawing/2014/main" id="{A4645363-A916-6544-8AB7-5D134D0C4173}"/>
              </a:ext>
            </a:extLst>
          </p:cNvPr>
          <p:cNvSpPr/>
          <p:nvPr userDrawn="1"/>
        </p:nvSpPr>
        <p:spPr>
          <a:xfrm>
            <a:off x="6097952" y="0"/>
            <a:ext cx="6101566" cy="792000"/>
          </a:xfrm>
          <a:prstGeom prst="rect">
            <a:avLst/>
          </a:prstGeom>
          <a:solidFill>
            <a:srgbClr val="00B0F0"/>
          </a:solidFill>
          <a:effectLst>
            <a:outerShdw blurRad="50800" dist="38100" dir="5400000" algn="t"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endParaRPr lang="fr-FR"/>
          </a:p>
        </p:txBody>
      </p:sp>
      <p:sp>
        <p:nvSpPr>
          <p:cNvPr id="14" name="Rectangle 13">
            <a:extLst>
              <a:ext uri="{FF2B5EF4-FFF2-40B4-BE49-F238E27FC236}">
                <a16:creationId xmlns:a16="http://schemas.microsoft.com/office/drawing/2014/main" id="{6801C562-B657-6844-B303-22A8DE086163}"/>
              </a:ext>
            </a:extLst>
          </p:cNvPr>
          <p:cNvSpPr/>
          <p:nvPr userDrawn="1"/>
        </p:nvSpPr>
        <p:spPr>
          <a:xfrm>
            <a:off x="-4797" y="6561929"/>
            <a:ext cx="6094800" cy="288000"/>
          </a:xfrm>
          <a:prstGeom prst="rect">
            <a:avLst/>
          </a:prstGeom>
          <a:solidFill>
            <a:srgbClr val="0070C0"/>
          </a:solidFill>
          <a:ln/>
          <a:effectLst>
            <a:outerShdw blurRad="50800" dist="38100" dir="16200000"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fr-FR">
              <a:solidFill>
                <a:srgbClr val="0070C0"/>
              </a:solidFill>
            </a:endParaRPr>
          </a:p>
        </p:txBody>
      </p:sp>
      <p:sp>
        <p:nvSpPr>
          <p:cNvPr id="15" name="Rectangle 14">
            <a:extLst>
              <a:ext uri="{FF2B5EF4-FFF2-40B4-BE49-F238E27FC236}">
                <a16:creationId xmlns:a16="http://schemas.microsoft.com/office/drawing/2014/main" id="{E8525095-B0D8-194C-B7EB-9ECBEE1E881A}"/>
              </a:ext>
            </a:extLst>
          </p:cNvPr>
          <p:cNvSpPr/>
          <p:nvPr userDrawn="1"/>
        </p:nvSpPr>
        <p:spPr>
          <a:xfrm>
            <a:off x="6089987" y="6561929"/>
            <a:ext cx="6102000" cy="288000"/>
          </a:xfrm>
          <a:prstGeom prst="rect">
            <a:avLst/>
          </a:prstGeom>
          <a:solidFill>
            <a:srgbClr val="00B0F0"/>
          </a:solidFill>
          <a:effectLst>
            <a:outerShdw blurRad="50800" dist="38100" dir="16200000"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
        <p:nvSpPr>
          <p:cNvPr id="16" name="Espace réservé du numéro de diapositive 6">
            <a:extLst>
              <a:ext uri="{FF2B5EF4-FFF2-40B4-BE49-F238E27FC236}">
                <a16:creationId xmlns:a16="http://schemas.microsoft.com/office/drawing/2014/main" id="{D647B564-3EF3-C54D-B2C5-3095BB5EBDA7}"/>
              </a:ext>
            </a:extLst>
          </p:cNvPr>
          <p:cNvSpPr txBox="1">
            <a:spLocks/>
          </p:cNvSpPr>
          <p:nvPr userDrawn="1"/>
        </p:nvSpPr>
        <p:spPr>
          <a:xfrm>
            <a:off x="11464787" y="6561929"/>
            <a:ext cx="720000" cy="296071"/>
          </a:xfrm>
          <a:prstGeom prst="rect">
            <a:avLst/>
          </a:prstGeom>
        </p:spPr>
        <p:txBody>
          <a:bodyPr/>
          <a:lstStyle>
            <a:defPPr>
              <a:defRPr lang="fr-FR"/>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6ABC02-A7E0-409D-8A98-62AA4290AA01}" type="slidenum">
              <a:rPr lang="fr-FR" smtClean="0"/>
              <a:pPr/>
              <a:t>‹N°›</a:t>
            </a:fld>
            <a:endParaRPr lang="fr-FR" dirty="0"/>
          </a:p>
        </p:txBody>
      </p:sp>
      <p:sp>
        <p:nvSpPr>
          <p:cNvPr id="17" name="ZoneTexte 16">
            <a:extLst>
              <a:ext uri="{FF2B5EF4-FFF2-40B4-BE49-F238E27FC236}">
                <a16:creationId xmlns:a16="http://schemas.microsoft.com/office/drawing/2014/main" id="{06C8CF94-42DE-E64D-B136-CB2F31B0DB91}"/>
              </a:ext>
            </a:extLst>
          </p:cNvPr>
          <p:cNvSpPr txBox="1"/>
          <p:nvPr userDrawn="1"/>
        </p:nvSpPr>
        <p:spPr>
          <a:xfrm>
            <a:off x="14423" y="6536652"/>
            <a:ext cx="4581703" cy="338554"/>
          </a:xfrm>
          <a:prstGeom prst="rect">
            <a:avLst/>
          </a:prstGeom>
          <a:noFill/>
        </p:spPr>
        <p:txBody>
          <a:bodyPr wrap="none" rtlCol="0">
            <a:spAutoFit/>
          </a:bodyPr>
          <a:lstStyle/>
          <a:p>
            <a:r>
              <a:rPr lang="fr-FR" sz="1600" i="1" dirty="0">
                <a:solidFill>
                  <a:schemeClr val="bg1"/>
                </a:solidFill>
                <a:effectLst>
                  <a:outerShdw blurRad="38100" dist="38100" dir="2700000" algn="tl">
                    <a:srgbClr val="000000">
                      <a:alpha val="43137"/>
                    </a:srgbClr>
                  </a:outerShdw>
                </a:effectLst>
              </a:rPr>
              <a:t>ANR MICRO – SÉMINAIRE FINAL 30/03/2021</a:t>
            </a:r>
          </a:p>
        </p:txBody>
      </p:sp>
      <p:sp>
        <p:nvSpPr>
          <p:cNvPr id="18" name="ZoneTexte 17">
            <a:extLst>
              <a:ext uri="{FF2B5EF4-FFF2-40B4-BE49-F238E27FC236}">
                <a16:creationId xmlns:a16="http://schemas.microsoft.com/office/drawing/2014/main" id="{6A9DB36B-FF3F-3B48-AF52-B6560EB63B8A}"/>
              </a:ext>
            </a:extLst>
          </p:cNvPr>
          <p:cNvSpPr txBox="1"/>
          <p:nvPr userDrawn="1"/>
        </p:nvSpPr>
        <p:spPr>
          <a:xfrm>
            <a:off x="6109223" y="6536652"/>
            <a:ext cx="2061783" cy="338554"/>
          </a:xfrm>
          <a:prstGeom prst="rect">
            <a:avLst/>
          </a:prstGeom>
          <a:noFill/>
        </p:spPr>
        <p:txBody>
          <a:bodyPr wrap="none" rtlCol="0">
            <a:spAutoFit/>
          </a:bodyPr>
          <a:lstStyle/>
          <a:p>
            <a:r>
              <a:rPr lang="fr-FR" sz="1600" i="1" dirty="0">
                <a:solidFill>
                  <a:schemeClr val="tx1"/>
                </a:solidFill>
                <a:effectLst>
                  <a:outerShdw blurRad="38100" dist="38100" dir="2700000" algn="tl">
                    <a:srgbClr val="000000">
                      <a:alpha val="43137"/>
                    </a:srgbClr>
                  </a:outerShdw>
                </a:effectLst>
              </a:rPr>
              <a:t>Contribution LARIS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4876800"/>
            <a:ext cx="9975701" cy="457200"/>
          </a:xfrm>
          <a:prstGeom prst="rect">
            <a:avLst/>
          </a:prstGeom>
        </p:spPr>
        <p:txBody>
          <a:bodyPr vert="horz" anchor="t">
            <a:noAutofit/>
            <a:sp3d prstMaterial="softEdge">
              <a:bevelT w="0" h="0"/>
            </a:sp3d>
          </a:bodyPr>
          <a:lstStyle>
            <a:lvl1pPr algn="r">
              <a:buNone/>
              <a:defRPr sz="2500" b="0">
                <a:solidFill>
                  <a:schemeClr val="accent1"/>
                </a:solidFill>
                <a:effectLst/>
              </a:defRPr>
            </a:lvl1pPr>
            <a:extLst/>
          </a:lstStyle>
          <a:p>
            <a:r>
              <a:rPr kumimoji="0" lang="fr-FR"/>
              <a:t>Cliquez pour modifier le style du titre</a:t>
            </a:r>
            <a:endParaRPr kumimoji="0" lang="en-US"/>
          </a:p>
        </p:txBody>
      </p:sp>
      <p:sp>
        <p:nvSpPr>
          <p:cNvPr id="3" name="Espace réservé du texte 2"/>
          <p:cNvSpPr>
            <a:spLocks noGrp="1"/>
          </p:cNvSpPr>
          <p:nvPr>
            <p:ph type="body" idx="2"/>
          </p:nvPr>
        </p:nvSpPr>
        <p:spPr>
          <a:xfrm>
            <a:off x="5892800" y="5355102"/>
            <a:ext cx="5299456" cy="914400"/>
          </a:xfrm>
          <a:prstGeom prst="rect">
            <a:avLst/>
          </a:prstGeo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fr-FR"/>
              <a:t>Cliquez pour modifier les styles du texte du masque</a:t>
            </a:r>
          </a:p>
        </p:txBody>
      </p:sp>
      <p:sp>
        <p:nvSpPr>
          <p:cNvPr id="4" name="Espace réservé du contenu 3"/>
          <p:cNvSpPr>
            <a:spLocks noGrp="1"/>
          </p:cNvSpPr>
          <p:nvPr>
            <p:ph sz="half" idx="1"/>
          </p:nvPr>
        </p:nvSpPr>
        <p:spPr>
          <a:xfrm>
            <a:off x="1219200" y="274320"/>
            <a:ext cx="9973056" cy="4572000"/>
          </a:xfrm>
          <a:prstGeom prst="rect">
            <a:avLst/>
          </a:prstGeo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a:xfrm>
            <a:off x="8969376" y="6407944"/>
            <a:ext cx="2560320" cy="365760"/>
          </a:xfrm>
          <a:prstGeom prst="rect">
            <a:avLst/>
          </a:prstGeom>
        </p:spPr>
        <p:txBody>
          <a:bodyPr/>
          <a:lstStyle/>
          <a:p>
            <a:fld id="{35FDFA2F-152F-481A-8C1C-25B8037EA1D2}" type="datetime1">
              <a:rPr lang="fr-FR" smtClean="0"/>
              <a:pPr/>
              <a:t>30/03/2021</a:t>
            </a:fld>
            <a:endParaRPr lang="fr-FR"/>
          </a:p>
        </p:txBody>
      </p:sp>
      <p:sp>
        <p:nvSpPr>
          <p:cNvPr id="6" name="Espace réservé du pied de page 5"/>
          <p:cNvSpPr>
            <a:spLocks noGrp="1"/>
          </p:cNvSpPr>
          <p:nvPr>
            <p:ph type="ftr" sz="quarter" idx="11"/>
          </p:nvPr>
        </p:nvSpPr>
        <p:spPr>
          <a:xfrm>
            <a:off x="5840097" y="6407945"/>
            <a:ext cx="3134241"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11529696" y="6407945"/>
            <a:ext cx="487680" cy="365125"/>
          </a:xfrm>
          <a:prstGeom prst="rect">
            <a:avLst/>
          </a:prstGeom>
        </p:spPr>
        <p:txBody>
          <a:bodyPr/>
          <a:lstStyle/>
          <a:p>
            <a:fld id="{91DBF6BD-5829-4711-A700-55F759D6EE18}"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521643" y="5443402"/>
            <a:ext cx="9550400" cy="648232"/>
          </a:xfrm>
          <a:prstGeom prst="rect">
            <a:avLst/>
          </a:prstGeo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fr-FR"/>
              <a:t>Cliquez pour modifier les styles du texte du masque</a:t>
            </a:r>
          </a:p>
        </p:txBody>
      </p:sp>
      <p:sp>
        <p:nvSpPr>
          <p:cNvPr id="3" name="Espace réservé pour une image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fr-FR"/>
              <a:t>Cliquez sur l'icône pour ajouter une image</a:t>
            </a:r>
            <a:endParaRPr kumimoji="0" lang="en-US" dirty="0"/>
          </a:p>
        </p:txBody>
      </p:sp>
      <p:sp>
        <p:nvSpPr>
          <p:cNvPr id="5" name="Espace réservé de la date 4"/>
          <p:cNvSpPr>
            <a:spLocks noGrp="1"/>
          </p:cNvSpPr>
          <p:nvPr>
            <p:ph type="dt" sz="half" idx="10"/>
          </p:nvPr>
        </p:nvSpPr>
        <p:spPr>
          <a:xfrm>
            <a:off x="8969376" y="6407944"/>
            <a:ext cx="2560320" cy="365760"/>
          </a:xfrm>
          <a:prstGeom prst="rect">
            <a:avLst/>
          </a:prstGeom>
        </p:spPr>
        <p:txBody>
          <a:bodyPr/>
          <a:lstStyle>
            <a:lvl1pPr>
              <a:defRPr>
                <a:solidFill>
                  <a:schemeClr val="tx1"/>
                </a:solidFill>
              </a:defRPr>
            </a:lvl1pPr>
            <a:extLst/>
          </a:lstStyle>
          <a:p>
            <a:fld id="{CDE52712-C9B9-4B68-B96D-3F4C1C58042A}" type="datetime1">
              <a:rPr lang="fr-FR" smtClean="0"/>
              <a:pPr/>
              <a:t>30/03/2021</a:t>
            </a:fld>
            <a:endParaRPr lang="fr-FR"/>
          </a:p>
        </p:txBody>
      </p:sp>
      <p:sp>
        <p:nvSpPr>
          <p:cNvPr id="6" name="Espace réservé du pied de page 5"/>
          <p:cNvSpPr>
            <a:spLocks noGrp="1"/>
          </p:cNvSpPr>
          <p:nvPr>
            <p:ph type="ftr" sz="quarter" idx="11"/>
          </p:nvPr>
        </p:nvSpPr>
        <p:spPr>
          <a:xfrm>
            <a:off x="5840097" y="6407945"/>
            <a:ext cx="3134241" cy="365125"/>
          </a:xfrm>
          <a:prstGeom prst="rect">
            <a:avLst/>
          </a:prstGeom>
        </p:spPr>
        <p:txBody>
          <a:bodyPr/>
          <a:lstStyle>
            <a:lvl1pPr>
              <a:defRPr>
                <a:solidFill>
                  <a:schemeClr val="tx1"/>
                </a:solidFill>
              </a:defRPr>
            </a:lvl1pPr>
            <a:extLst/>
          </a:lstStyle>
          <a:p>
            <a:endParaRPr lang="fr-FR"/>
          </a:p>
        </p:txBody>
      </p:sp>
      <p:sp>
        <p:nvSpPr>
          <p:cNvPr id="7" name="Espace réservé du numéro de diapositive 6"/>
          <p:cNvSpPr>
            <a:spLocks noGrp="1"/>
          </p:cNvSpPr>
          <p:nvPr>
            <p:ph type="sldNum" sz="quarter" idx="12"/>
          </p:nvPr>
        </p:nvSpPr>
        <p:spPr>
          <a:xfrm>
            <a:off x="11529696" y="6407945"/>
            <a:ext cx="487680" cy="365125"/>
          </a:xfrm>
          <a:prstGeom prst="rect">
            <a:avLst/>
          </a:prstGeom>
        </p:spPr>
        <p:txBody>
          <a:bodyPr/>
          <a:lstStyle>
            <a:lvl1pPr>
              <a:defRPr>
                <a:solidFill>
                  <a:schemeClr val="tx1"/>
                </a:solidFill>
              </a:defRPr>
            </a:lvl1pPr>
            <a:extLst/>
          </a:lstStyle>
          <a:p>
            <a:fld id="{91DBF6BD-5829-4711-A700-55F759D6EE18}" type="slidenum">
              <a:rPr lang="fr-FR" smtClean="0"/>
              <a:pPr/>
              <a:t>‹N°›</a:t>
            </a:fld>
            <a:endParaRPr lang="fr-FR"/>
          </a:p>
        </p:txBody>
      </p:sp>
      <p:sp>
        <p:nvSpPr>
          <p:cNvPr id="2" name="Titre 1"/>
          <p:cNvSpPr>
            <a:spLocks noGrp="1"/>
          </p:cNvSpPr>
          <p:nvPr>
            <p:ph type="title"/>
          </p:nvPr>
        </p:nvSpPr>
        <p:spPr>
          <a:xfrm>
            <a:off x="304800" y="4865122"/>
            <a:ext cx="10767243" cy="562672"/>
          </a:xfrm>
          <a:prstGeom prst="rect">
            <a:avLst/>
          </a:prstGeo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fr-FR"/>
              <a:t>Cliquez pour modifier le style du titre</a:t>
            </a:r>
            <a:endParaRPr kumimoji="0" lang="en-US"/>
          </a:p>
        </p:txBody>
      </p:sp>
      <p:sp>
        <p:nvSpPr>
          <p:cNvPr id="8" name="Forme libre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orme libre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Triangle rect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Connecteur droit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6096000" cy="792000"/>
          </a:xfrm>
          <a:prstGeom prst="rect">
            <a:avLst/>
          </a:prstGeom>
          <a:solidFill>
            <a:srgbClr val="0070C0"/>
          </a:solidFill>
          <a:ln/>
          <a:effectLst>
            <a:outerShdw blurRad="508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endParaRPr lang="fr-FR"/>
          </a:p>
        </p:txBody>
      </p:sp>
      <p:sp>
        <p:nvSpPr>
          <p:cNvPr id="16" name="Rectangle 15"/>
          <p:cNvSpPr/>
          <p:nvPr userDrawn="1"/>
        </p:nvSpPr>
        <p:spPr>
          <a:xfrm>
            <a:off x="6097952" y="0"/>
            <a:ext cx="6101566" cy="792000"/>
          </a:xfrm>
          <a:prstGeom prst="rect">
            <a:avLst/>
          </a:prstGeom>
          <a:solidFill>
            <a:srgbClr val="00B0F0"/>
          </a:solidFill>
          <a:effectLst>
            <a:outerShdw blurRad="50800" dist="38100" dir="5400000" algn="t"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endParaRPr lang="fr-FR"/>
          </a:p>
        </p:txBody>
      </p:sp>
      <p:sp>
        <p:nvSpPr>
          <p:cNvPr id="17" name="Rectangle 16"/>
          <p:cNvSpPr/>
          <p:nvPr userDrawn="1"/>
        </p:nvSpPr>
        <p:spPr>
          <a:xfrm>
            <a:off x="-4797" y="6561929"/>
            <a:ext cx="6094800" cy="288000"/>
          </a:xfrm>
          <a:prstGeom prst="rect">
            <a:avLst/>
          </a:prstGeom>
          <a:solidFill>
            <a:srgbClr val="0070C0"/>
          </a:solidFill>
          <a:ln/>
          <a:effectLst>
            <a:outerShdw blurRad="50800" dist="38100" dir="16200000"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fr-FR">
              <a:solidFill>
                <a:srgbClr val="0070C0"/>
              </a:solidFill>
            </a:endParaRPr>
          </a:p>
        </p:txBody>
      </p:sp>
      <p:sp>
        <p:nvSpPr>
          <p:cNvPr id="19" name="Rectangle 18"/>
          <p:cNvSpPr/>
          <p:nvPr userDrawn="1"/>
        </p:nvSpPr>
        <p:spPr>
          <a:xfrm>
            <a:off x="6089987" y="6561929"/>
            <a:ext cx="6102000" cy="288000"/>
          </a:xfrm>
          <a:prstGeom prst="rect">
            <a:avLst/>
          </a:prstGeom>
          <a:solidFill>
            <a:srgbClr val="00B0F0"/>
          </a:solidFill>
          <a:effectLst>
            <a:outerShdw blurRad="50800" dist="38100" dir="16200000"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
        <p:nvSpPr>
          <p:cNvPr id="20" name="Espace réservé du numéro de diapositive 6"/>
          <p:cNvSpPr>
            <a:spLocks noGrp="1"/>
          </p:cNvSpPr>
          <p:nvPr>
            <p:ph type="sldNum" sz="quarter" idx="4"/>
          </p:nvPr>
        </p:nvSpPr>
        <p:spPr>
          <a:xfrm>
            <a:off x="11464787" y="6561929"/>
            <a:ext cx="720000" cy="288000"/>
          </a:xfrm>
          <a:prstGeom prst="rect">
            <a:avLst/>
          </a:prstGeom>
        </p:spPr>
        <p:txBody>
          <a:bodyPr/>
          <a:lstStyle>
            <a:lvl1pPr algn="r">
              <a:defRPr sz="1400"/>
            </a:lvl1pPr>
          </a:lstStyle>
          <a:p>
            <a:fld id="{BEDB65D4-2ECA-4A57-AFBC-A357D7FB97AB}" type="slidenum">
              <a:rPr lang="fr-FR" smtClean="0"/>
              <a:pPr/>
              <a:t>‹N°›</a:t>
            </a:fld>
            <a:endParaRPr lang="fr-FR" dirty="0"/>
          </a:p>
        </p:txBody>
      </p:sp>
      <p:sp>
        <p:nvSpPr>
          <p:cNvPr id="12" name="ZoneTexte 11">
            <a:extLst>
              <a:ext uri="{FF2B5EF4-FFF2-40B4-BE49-F238E27FC236}">
                <a16:creationId xmlns:a16="http://schemas.microsoft.com/office/drawing/2014/main" id="{495905B7-FF34-D34D-A908-D85AAADFFA7D}"/>
              </a:ext>
            </a:extLst>
          </p:cNvPr>
          <p:cNvSpPr txBox="1"/>
          <p:nvPr userDrawn="1"/>
        </p:nvSpPr>
        <p:spPr>
          <a:xfrm>
            <a:off x="14423" y="6536652"/>
            <a:ext cx="4581703" cy="338554"/>
          </a:xfrm>
          <a:prstGeom prst="rect">
            <a:avLst/>
          </a:prstGeom>
          <a:noFill/>
        </p:spPr>
        <p:txBody>
          <a:bodyPr wrap="none" rtlCol="0">
            <a:spAutoFit/>
          </a:bodyPr>
          <a:lstStyle/>
          <a:p>
            <a:r>
              <a:rPr lang="fr-FR" sz="1600" i="1" dirty="0">
                <a:solidFill>
                  <a:schemeClr val="bg1"/>
                </a:solidFill>
                <a:effectLst>
                  <a:outerShdw blurRad="38100" dist="38100" dir="2700000" algn="tl">
                    <a:srgbClr val="000000">
                      <a:alpha val="43137"/>
                    </a:srgbClr>
                  </a:outerShdw>
                </a:effectLst>
              </a:rPr>
              <a:t>ANR MICRO – SÉMINAIRE FINAL 30/03/2021</a:t>
            </a:r>
          </a:p>
        </p:txBody>
      </p:sp>
      <p:sp>
        <p:nvSpPr>
          <p:cNvPr id="13" name="ZoneTexte 12">
            <a:extLst>
              <a:ext uri="{FF2B5EF4-FFF2-40B4-BE49-F238E27FC236}">
                <a16:creationId xmlns:a16="http://schemas.microsoft.com/office/drawing/2014/main" id="{E9529FE5-052D-E143-8D6B-705D46C9579F}"/>
              </a:ext>
            </a:extLst>
          </p:cNvPr>
          <p:cNvSpPr txBox="1"/>
          <p:nvPr userDrawn="1"/>
        </p:nvSpPr>
        <p:spPr>
          <a:xfrm>
            <a:off x="6109223" y="6536652"/>
            <a:ext cx="2061783" cy="338554"/>
          </a:xfrm>
          <a:prstGeom prst="rect">
            <a:avLst/>
          </a:prstGeom>
          <a:noFill/>
        </p:spPr>
        <p:txBody>
          <a:bodyPr wrap="none" rtlCol="0">
            <a:spAutoFit/>
          </a:bodyPr>
          <a:lstStyle/>
          <a:p>
            <a:r>
              <a:rPr lang="fr-FR" sz="1600" i="1" dirty="0">
                <a:solidFill>
                  <a:schemeClr val="tx1"/>
                </a:solidFill>
                <a:effectLst>
                  <a:outerShdw blurRad="38100" dist="38100" dir="2700000" algn="tl">
                    <a:srgbClr val="000000">
                      <a:alpha val="43137"/>
                    </a:srgbClr>
                  </a:outerShdw>
                </a:effectLst>
              </a:rPr>
              <a:t>Contribution LARIS</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2.png"/><Relationship Id="rId10" Type="http://schemas.openxmlformats.org/officeDocument/2006/relationships/image" Target="../media/image20.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3.emf"/><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4.png"/><Relationship Id="rId4" Type="http://schemas.openxmlformats.org/officeDocument/2006/relationships/image" Target="../media/image24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3.emf"/><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50.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2.emf"/><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4.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package" Target="../embeddings/Document_Microsoft_Word.docx"/><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1.emf"/><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7.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1.emf"/><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1.emf"/><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1.emf"/><Relationship Id="rId4" Type="http://schemas.openxmlformats.org/officeDocument/2006/relationships/image" Target="../media/image42.emf"/><Relationship Id="rId9" Type="http://schemas.openxmlformats.org/officeDocument/2006/relationships/image" Target="../media/image51.emf"/></Relationships>
</file>

<file path=ppt/slides/_rels/slide3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1.emf"/><Relationship Id="rId4" Type="http://schemas.openxmlformats.org/officeDocument/2006/relationships/image" Target="../media/image42.emf"/><Relationship Id="rId9" Type="http://schemas.openxmlformats.org/officeDocument/2006/relationships/image" Target="../media/image52.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52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5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7.png"/><Relationship Id="rId7" Type="http://schemas.openxmlformats.org/officeDocument/2006/relationships/image" Target="../media/image58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560.png"/><Relationship Id="rId10" Type="http://schemas.openxmlformats.org/officeDocument/2006/relationships/image" Target="../media/image100.png"/><Relationship Id="rId4" Type="http://schemas.openxmlformats.org/officeDocument/2006/relationships/image" Target="../media/image510.png"/><Relationship Id="rId9"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3.emf"/><Relationship Id="rId7"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4.emf"/></Relationships>
</file>

<file path=ppt/slides/_rels/slide4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5.emf"/><Relationship Id="rId7"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image" Target="../media/image56.emf"/></Relationships>
</file>

<file path=ppt/slides/_rels/slide4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00.png"/></Relationships>
</file>

<file path=ppt/slides/_rels/slide55.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image" Target="../media/image61.emf"/></Relationships>
</file>

<file path=ppt/slides/_rels/slide5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p:cNvSpPr/>
          <p:nvPr/>
        </p:nvSpPr>
        <p:spPr>
          <a:xfrm>
            <a:off x="-15913" y="6570000"/>
            <a:ext cx="6094699" cy="288000"/>
          </a:xfrm>
          <a:prstGeom prst="rect">
            <a:avLst/>
          </a:prstGeom>
          <a:solidFill>
            <a:srgbClr val="0070C0"/>
          </a:solidFill>
          <a:ln/>
          <a:effectLst>
            <a:outerShdw blurRad="50800" dist="38100" dir="16200000"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fr-FR">
              <a:solidFill>
                <a:srgbClr val="0070C0"/>
              </a:solidFill>
            </a:endParaRPr>
          </a:p>
        </p:txBody>
      </p:sp>
      <p:sp>
        <p:nvSpPr>
          <p:cNvPr id="18" name="Rectangle 17"/>
          <p:cNvSpPr/>
          <p:nvPr/>
        </p:nvSpPr>
        <p:spPr>
          <a:xfrm>
            <a:off x="6072000" y="6570000"/>
            <a:ext cx="6120000" cy="288000"/>
          </a:xfrm>
          <a:prstGeom prst="rect">
            <a:avLst/>
          </a:prstGeom>
          <a:solidFill>
            <a:srgbClr val="00B0F0"/>
          </a:solidFill>
          <a:effectLst>
            <a:outerShdw blurRad="50800" dist="38100" dir="16200000"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
        <p:nvSpPr>
          <p:cNvPr id="62" name="Rectangle à coins arrondis 61"/>
          <p:cNvSpPr/>
          <p:nvPr/>
        </p:nvSpPr>
        <p:spPr>
          <a:xfrm>
            <a:off x="911424" y="1988840"/>
            <a:ext cx="10297144" cy="2232248"/>
          </a:xfrm>
          <a:prstGeom prst="roundRect">
            <a:avLst>
              <a:gd name="adj" fmla="val 9792"/>
            </a:avLst>
          </a:prstGeom>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60" name="Rectangle 59"/>
          <p:cNvSpPr/>
          <p:nvPr/>
        </p:nvSpPr>
        <p:spPr>
          <a:xfrm>
            <a:off x="981668" y="2042555"/>
            <a:ext cx="10081120" cy="2062103"/>
          </a:xfrm>
          <a:prstGeom prst="rect">
            <a:avLst/>
          </a:prstGeom>
        </p:spPr>
        <p:txBody>
          <a:bodyPr wrap="square">
            <a:spAutoFit/>
          </a:bodyPr>
          <a:lstStyle/>
          <a:p>
            <a:pPr algn="ctr"/>
            <a:r>
              <a:rPr lang="fr-FR" sz="2800" b="1" dirty="0">
                <a:solidFill>
                  <a:srgbClr val="002060"/>
                </a:solidFill>
                <a:latin typeface="Courier New" panose="02070309020205020404" pitchFamily="49" charset="0"/>
                <a:cs typeface="Courier New" panose="02070309020205020404" pitchFamily="49" charset="0"/>
              </a:rPr>
              <a:t>ANR MICRO – SÉMINAIRE FINAL</a:t>
            </a:r>
          </a:p>
          <a:p>
            <a:pPr algn="ctr"/>
            <a:r>
              <a:rPr lang="fr-FR" sz="2800" b="1" dirty="0">
                <a:solidFill>
                  <a:srgbClr val="002060"/>
                </a:solidFill>
                <a:latin typeface="Courier New" panose="02070309020205020404" pitchFamily="49" charset="0"/>
                <a:cs typeface="Courier New" panose="02070309020205020404" pitchFamily="49" charset="0"/>
              </a:rPr>
              <a:t>contribution LARIS</a:t>
            </a:r>
          </a:p>
          <a:p>
            <a:pPr algn="ctr"/>
            <a:r>
              <a:rPr lang="fr-FR" sz="2400" b="1" dirty="0">
                <a:solidFill>
                  <a:srgbClr val="002060"/>
                </a:solidFill>
                <a:latin typeface="Courier New" panose="02070309020205020404" pitchFamily="49" charset="0"/>
                <a:cs typeface="Courier New" panose="02070309020205020404" pitchFamily="49" charset="0"/>
              </a:rPr>
              <a:t>Estimation fiabiliste de la durée de vie de PRF à base de fibres de lin et proposition d’actualisation d’équations de dimensionnement </a:t>
            </a:r>
          </a:p>
        </p:txBody>
      </p:sp>
      <p:sp>
        <p:nvSpPr>
          <p:cNvPr id="19" name="Rectangle 18"/>
          <p:cNvSpPr/>
          <p:nvPr/>
        </p:nvSpPr>
        <p:spPr>
          <a:xfrm>
            <a:off x="4068808" y="4437112"/>
            <a:ext cx="3906839" cy="369332"/>
          </a:xfrm>
          <a:prstGeom prst="rect">
            <a:avLst/>
          </a:prstGeom>
          <a:ln w="28575">
            <a:noFill/>
          </a:ln>
        </p:spPr>
        <p:txBody>
          <a:bodyPr wrap="none">
            <a:spAutoFit/>
          </a:bodyPr>
          <a:lstStyle/>
          <a:p>
            <a:pPr algn="r"/>
            <a:r>
              <a:rPr lang="fr-FR" b="1" dirty="0">
                <a:solidFill>
                  <a:srgbClr val="002060"/>
                </a:solidFill>
                <a:latin typeface="Courier New" panose="02070309020205020404" pitchFamily="49" charset="0"/>
                <a:cs typeface="Courier New" panose="02070309020205020404" pitchFamily="49" charset="0"/>
              </a:rPr>
              <a:t>D. </a:t>
            </a:r>
            <a:r>
              <a:rPr lang="fr-FR" b="1" dirty="0" err="1">
                <a:solidFill>
                  <a:srgbClr val="002060"/>
                </a:solidFill>
                <a:latin typeface="Courier New" panose="02070309020205020404" pitchFamily="49" charset="0"/>
                <a:cs typeface="Courier New" panose="02070309020205020404" pitchFamily="49" charset="0"/>
              </a:rPr>
              <a:t>Bigaud</a:t>
            </a:r>
            <a:r>
              <a:rPr lang="fr-FR" b="1" dirty="0">
                <a:solidFill>
                  <a:srgbClr val="002060"/>
                </a:solidFill>
                <a:latin typeface="Courier New" panose="02070309020205020404" pitchFamily="49" charset="0"/>
                <a:cs typeface="Courier New" panose="02070309020205020404" pitchFamily="49" charset="0"/>
              </a:rPr>
              <a:t>, W. Yan, H. </a:t>
            </a:r>
            <a:r>
              <a:rPr lang="fr-FR" b="1" dirty="0" err="1">
                <a:solidFill>
                  <a:srgbClr val="002060"/>
                </a:solidFill>
                <a:latin typeface="Courier New" panose="02070309020205020404" pitchFamily="49" charset="0"/>
                <a:cs typeface="Courier New" panose="02070309020205020404" pitchFamily="49" charset="0"/>
              </a:rPr>
              <a:t>Riahi</a:t>
            </a:r>
            <a:endParaRPr lang="fr-FR" b="1" dirty="0">
              <a:solidFill>
                <a:srgbClr val="002060"/>
              </a:solidFill>
              <a:latin typeface="Courier New" panose="02070309020205020404" pitchFamily="49" charset="0"/>
              <a:cs typeface="Courier New" panose="02070309020205020404" pitchFamily="49" charset="0"/>
            </a:endParaRPr>
          </a:p>
        </p:txBody>
      </p:sp>
      <p:pic>
        <p:nvPicPr>
          <p:cNvPr id="21" name="Imag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6558" y="70802"/>
            <a:ext cx="1143739" cy="684000"/>
          </a:xfrm>
          <a:prstGeom prst="rect">
            <a:avLst/>
          </a:prstGeom>
        </p:spPr>
      </p:pic>
      <p:sp>
        <p:nvSpPr>
          <p:cNvPr id="4" name="Rectangle 3"/>
          <p:cNvSpPr/>
          <p:nvPr/>
        </p:nvSpPr>
        <p:spPr>
          <a:xfrm>
            <a:off x="5828906" y="782376"/>
            <a:ext cx="6370612" cy="461665"/>
          </a:xfrm>
          <a:prstGeom prst="rect">
            <a:avLst/>
          </a:prstGeom>
        </p:spPr>
        <p:txBody>
          <a:bodyPr wrap="square">
            <a:spAutoFit/>
          </a:bodyPr>
          <a:lstStyle/>
          <a:p>
            <a:pPr algn="r"/>
            <a:r>
              <a:rPr lang="fr-FR" sz="1200" b="1" dirty="0">
                <a:solidFill>
                  <a:srgbClr val="002060"/>
                </a:solidFill>
              </a:rPr>
              <a:t>Laboratoire Angevin de</a:t>
            </a:r>
            <a:br>
              <a:rPr lang="fr-FR" sz="1200" b="1" dirty="0">
                <a:solidFill>
                  <a:srgbClr val="002060"/>
                </a:solidFill>
              </a:rPr>
            </a:br>
            <a:r>
              <a:rPr lang="fr-FR" sz="1200" b="1" dirty="0">
                <a:solidFill>
                  <a:srgbClr val="002060"/>
                </a:solidFill>
              </a:rPr>
              <a:t>Recherche en Ingénierie des Systèmes</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03" y="70802"/>
            <a:ext cx="2395936" cy="725487"/>
          </a:xfrm>
          <a:prstGeom prst="rect">
            <a:avLst/>
          </a:prstGeom>
        </p:spPr>
      </p:pic>
      <p:sp>
        <p:nvSpPr>
          <p:cNvPr id="22" name="Espace réservé du numéro de diapositive 6"/>
          <p:cNvSpPr>
            <a:spLocks noGrp="1"/>
          </p:cNvSpPr>
          <p:nvPr>
            <p:ph type="sldNum" sz="quarter" idx="12"/>
          </p:nvPr>
        </p:nvSpPr>
        <p:spPr>
          <a:xfrm>
            <a:off x="11659518" y="6575500"/>
            <a:ext cx="540000" cy="288000"/>
          </a:xfrm>
        </p:spPr>
        <p:txBody>
          <a:bodyPr/>
          <a:lstStyle/>
          <a:p>
            <a:fld id="{75ABA8AE-92F2-484A-8293-54EF33ACC3BA}" type="slidenum">
              <a:rPr lang="fr-FR" smtClean="0"/>
              <a:t>1</a:t>
            </a:fld>
            <a:endParaRPr lang="fr-FR" dirty="0"/>
          </a:p>
        </p:txBody>
      </p:sp>
      <p:sp>
        <p:nvSpPr>
          <p:cNvPr id="23" name="ZoneTexte 22"/>
          <p:cNvSpPr txBox="1"/>
          <p:nvPr/>
        </p:nvSpPr>
        <p:spPr>
          <a:xfrm>
            <a:off x="14423" y="6536652"/>
            <a:ext cx="4581703" cy="338554"/>
          </a:xfrm>
          <a:prstGeom prst="rect">
            <a:avLst/>
          </a:prstGeom>
          <a:noFill/>
        </p:spPr>
        <p:txBody>
          <a:bodyPr wrap="none" rtlCol="0">
            <a:spAutoFit/>
          </a:bodyPr>
          <a:lstStyle/>
          <a:p>
            <a:r>
              <a:rPr lang="fr-FR" sz="1600" i="1" dirty="0">
                <a:solidFill>
                  <a:schemeClr val="bg1"/>
                </a:solidFill>
                <a:effectLst>
                  <a:outerShdw blurRad="38100" dist="38100" dir="2700000" algn="tl">
                    <a:srgbClr val="000000">
                      <a:alpha val="43137"/>
                    </a:srgbClr>
                  </a:outerShdw>
                </a:effectLst>
              </a:rPr>
              <a:t>ANR MICRO – SÉMINAIRE FINAL 30/03/2021</a:t>
            </a:r>
          </a:p>
        </p:txBody>
      </p:sp>
      <p:sp>
        <p:nvSpPr>
          <p:cNvPr id="24" name="ZoneTexte 23"/>
          <p:cNvSpPr txBox="1"/>
          <p:nvPr/>
        </p:nvSpPr>
        <p:spPr>
          <a:xfrm>
            <a:off x="6109223" y="6536652"/>
            <a:ext cx="2061783" cy="338554"/>
          </a:xfrm>
          <a:prstGeom prst="rect">
            <a:avLst/>
          </a:prstGeom>
          <a:noFill/>
        </p:spPr>
        <p:txBody>
          <a:bodyPr wrap="none" rtlCol="0">
            <a:spAutoFit/>
          </a:bodyPr>
          <a:lstStyle/>
          <a:p>
            <a:r>
              <a:rPr lang="fr-FR" sz="1600" i="1" dirty="0">
                <a:solidFill>
                  <a:schemeClr val="tx1"/>
                </a:solidFill>
                <a:effectLst>
                  <a:outerShdw blurRad="38100" dist="38100" dir="2700000" algn="tl">
                    <a:srgbClr val="000000">
                      <a:alpha val="43137"/>
                    </a:srgbClr>
                  </a:outerShdw>
                </a:effectLst>
              </a:rPr>
              <a:t>Contribution LARIS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10</a:t>
            </a:fld>
            <a:endParaRPr lang="fr-FR" dirty="0"/>
          </a:p>
        </p:txBody>
      </p:sp>
      <p:sp>
        <p:nvSpPr>
          <p:cNvPr id="2" name="Rectangle 1"/>
          <p:cNvSpPr/>
          <p:nvPr/>
        </p:nvSpPr>
        <p:spPr>
          <a:xfrm>
            <a:off x="119336" y="159023"/>
            <a:ext cx="4427815" cy="461665"/>
          </a:xfrm>
          <a:prstGeom prst="rect">
            <a:avLst/>
          </a:prstGeom>
        </p:spPr>
        <p:txBody>
          <a:bodyPr wrap="none">
            <a:spAutoFit/>
          </a:bodyPr>
          <a:lstStyle/>
          <a:p>
            <a:r>
              <a:rPr lang="fr-FR" sz="2400" b="1" dirty="0">
                <a:solidFill>
                  <a:schemeClr val="bg1"/>
                </a:solidFill>
                <a:cs typeface="Times New Roman" pitchFamily="18" charset="0"/>
              </a:rPr>
              <a:t>Les processus stochastiques</a:t>
            </a:r>
          </a:p>
        </p:txBody>
      </p:sp>
      <p:sp>
        <p:nvSpPr>
          <p:cNvPr id="5" name="Rectangle 4"/>
          <p:cNvSpPr/>
          <p:nvPr/>
        </p:nvSpPr>
        <p:spPr>
          <a:xfrm>
            <a:off x="6096000" y="220578"/>
            <a:ext cx="1731564" cy="338554"/>
          </a:xfrm>
          <a:prstGeom prst="rect">
            <a:avLst/>
          </a:prstGeom>
          <a:ln w="28575">
            <a:noFill/>
          </a:ln>
        </p:spPr>
        <p:txBody>
          <a:bodyPr wrap="none">
            <a:spAutoFit/>
          </a:bodyPr>
          <a:lstStyle/>
          <a:p>
            <a:r>
              <a:rPr lang="fr-FR" sz="1600" b="1" i="1" dirty="0">
                <a:solidFill>
                  <a:schemeClr val="bg1"/>
                </a:solidFill>
              </a:rPr>
              <a:t>Forme générale</a:t>
            </a:r>
          </a:p>
        </p:txBody>
      </p:sp>
      <p:sp>
        <p:nvSpPr>
          <p:cNvPr id="8" name="Rectangle 7">
            <a:extLst>
              <a:ext uri="{FF2B5EF4-FFF2-40B4-BE49-F238E27FC236}">
                <a16:creationId xmlns:a16="http://schemas.microsoft.com/office/drawing/2014/main" id="{34882C87-838B-984E-A3D5-1D2BB3E5E77C}"/>
              </a:ext>
            </a:extLst>
          </p:cNvPr>
          <p:cNvSpPr/>
          <p:nvPr/>
        </p:nvSpPr>
        <p:spPr>
          <a:xfrm>
            <a:off x="3287689" y="1289896"/>
            <a:ext cx="1584176" cy="725102"/>
          </a:xfrm>
          <a:prstGeom prst="rect">
            <a:avLst/>
          </a:prstGeom>
          <a:solidFill>
            <a:srgbClr val="FFFF9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0" name="Forme libre 9">
            <a:extLst>
              <a:ext uri="{FF2B5EF4-FFF2-40B4-BE49-F238E27FC236}">
                <a16:creationId xmlns:a16="http://schemas.microsoft.com/office/drawing/2014/main" id="{BD7221C8-58F5-C24F-A5E4-FE5A98DBEAAE}"/>
              </a:ext>
            </a:extLst>
          </p:cNvPr>
          <p:cNvSpPr/>
          <p:nvPr/>
        </p:nvSpPr>
        <p:spPr>
          <a:xfrm flipH="1" flipV="1">
            <a:off x="4871864" y="1813656"/>
            <a:ext cx="216024" cy="250546"/>
          </a:xfrm>
          <a:custGeom>
            <a:avLst/>
            <a:gdLst>
              <a:gd name="connsiteX0" fmla="*/ 0 w 787079"/>
              <a:gd name="connsiteY0" fmla="*/ 0 h 868101"/>
              <a:gd name="connsiteX1" fmla="*/ 277792 w 787079"/>
              <a:gd name="connsiteY1" fmla="*/ 694481 h 868101"/>
              <a:gd name="connsiteX2" fmla="*/ 787079 w 787079"/>
              <a:gd name="connsiteY2" fmla="*/ 868101 h 868101"/>
            </a:gdLst>
            <a:ahLst/>
            <a:cxnLst>
              <a:cxn ang="0">
                <a:pos x="connsiteX0" y="connsiteY0"/>
              </a:cxn>
              <a:cxn ang="0">
                <a:pos x="connsiteX1" y="connsiteY1"/>
              </a:cxn>
              <a:cxn ang="0">
                <a:pos x="connsiteX2" y="connsiteY2"/>
              </a:cxn>
            </a:cxnLst>
            <a:rect l="l" t="t" r="r" b="b"/>
            <a:pathLst>
              <a:path w="787079" h="868101">
                <a:moveTo>
                  <a:pt x="0" y="0"/>
                </a:moveTo>
                <a:cubicBezTo>
                  <a:pt x="73306" y="274899"/>
                  <a:pt x="146612" y="549798"/>
                  <a:pt x="277792" y="694481"/>
                </a:cubicBezTo>
                <a:cubicBezTo>
                  <a:pt x="408972" y="839164"/>
                  <a:pt x="598025" y="853632"/>
                  <a:pt x="787079" y="868101"/>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CE142B0-2473-DB4A-8D02-A706EE3E15E8}"/>
              </a:ext>
            </a:extLst>
          </p:cNvPr>
          <p:cNvSpPr txBox="1"/>
          <p:nvPr/>
        </p:nvSpPr>
        <p:spPr>
          <a:xfrm>
            <a:off x="3242553" y="1299129"/>
            <a:ext cx="1688283" cy="738664"/>
          </a:xfrm>
          <a:prstGeom prst="rect">
            <a:avLst/>
          </a:prstGeom>
          <a:noFill/>
        </p:spPr>
        <p:txBody>
          <a:bodyPr wrap="none" rtlCol="0">
            <a:spAutoFit/>
          </a:bodyPr>
          <a:lstStyle/>
          <a:p>
            <a:r>
              <a:rPr lang="fr-FR" sz="1400" dirty="0">
                <a:latin typeface="Courier New" panose="02070309020205020404" pitchFamily="49" charset="0"/>
                <a:cs typeface="Courier New" panose="02070309020205020404" pitchFamily="49" charset="0"/>
              </a:rPr>
              <a:t>Hypothèse de</a:t>
            </a:r>
            <a:br>
              <a:rPr lang="fr-FR" sz="1400" dirty="0">
                <a:latin typeface="Courier New" panose="02070309020205020404" pitchFamily="49" charset="0"/>
                <a:cs typeface="Courier New" panose="02070309020205020404" pitchFamily="49" charset="0"/>
              </a:rPr>
            </a:br>
            <a:r>
              <a:rPr lang="fr-FR" sz="1400" dirty="0">
                <a:latin typeface="Courier New" panose="02070309020205020404" pitchFamily="49" charset="0"/>
                <a:cs typeface="Courier New" panose="02070309020205020404" pitchFamily="49" charset="0"/>
              </a:rPr>
              <a:t>dégradation</a:t>
            </a:r>
            <a:br>
              <a:rPr lang="fr-FR" sz="1400" dirty="0">
                <a:latin typeface="Courier New" panose="02070309020205020404" pitchFamily="49" charset="0"/>
                <a:cs typeface="Courier New" panose="02070309020205020404" pitchFamily="49" charset="0"/>
              </a:rPr>
            </a:br>
            <a:r>
              <a:rPr lang="fr-FR" sz="1400" dirty="0">
                <a:latin typeface="Courier New" panose="02070309020205020404" pitchFamily="49" charset="0"/>
                <a:cs typeface="Courier New" panose="02070309020205020404" pitchFamily="49" charset="0"/>
              </a:rPr>
              <a:t>initiale nulle</a:t>
            </a:r>
            <a:endParaRPr lang="fr-FR" sz="1400" i="1" dirty="0">
              <a:latin typeface="Courier New" panose="02070309020205020404" pitchFamily="49" charset="0"/>
              <a:cs typeface="Courier New" panose="02070309020205020404" pitchFamily="49" charset="0"/>
            </a:endParaRPr>
          </a:p>
        </p:txBody>
      </p:sp>
      <p:sp>
        <p:nvSpPr>
          <p:cNvPr id="12" name="Rectangle 11">
            <a:extLst>
              <a:ext uri="{FF2B5EF4-FFF2-40B4-BE49-F238E27FC236}">
                <a16:creationId xmlns:a16="http://schemas.microsoft.com/office/drawing/2014/main" id="{7AEB2A63-43E4-0546-9783-2D984794EB78}"/>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Forme générale</a:t>
            </a:r>
          </a:p>
        </p:txBody>
      </p:sp>
      <p:sp>
        <p:nvSpPr>
          <p:cNvPr id="16" name="Forme libre 15">
            <a:extLst>
              <a:ext uri="{FF2B5EF4-FFF2-40B4-BE49-F238E27FC236}">
                <a16:creationId xmlns:a16="http://schemas.microsoft.com/office/drawing/2014/main" id="{16EA529C-6754-C148-8681-54C094BD8499}"/>
              </a:ext>
            </a:extLst>
          </p:cNvPr>
          <p:cNvSpPr/>
          <p:nvPr/>
        </p:nvSpPr>
        <p:spPr>
          <a:xfrm flipH="1" flipV="1">
            <a:off x="8964408" y="1884202"/>
            <a:ext cx="216024" cy="250546"/>
          </a:xfrm>
          <a:custGeom>
            <a:avLst/>
            <a:gdLst>
              <a:gd name="connsiteX0" fmla="*/ 0 w 787079"/>
              <a:gd name="connsiteY0" fmla="*/ 0 h 868101"/>
              <a:gd name="connsiteX1" fmla="*/ 277792 w 787079"/>
              <a:gd name="connsiteY1" fmla="*/ 694481 h 868101"/>
              <a:gd name="connsiteX2" fmla="*/ 787079 w 787079"/>
              <a:gd name="connsiteY2" fmla="*/ 868101 h 868101"/>
            </a:gdLst>
            <a:ahLst/>
            <a:cxnLst>
              <a:cxn ang="0">
                <a:pos x="connsiteX0" y="connsiteY0"/>
              </a:cxn>
              <a:cxn ang="0">
                <a:pos x="connsiteX1" y="connsiteY1"/>
              </a:cxn>
              <a:cxn ang="0">
                <a:pos x="connsiteX2" y="connsiteY2"/>
              </a:cxn>
            </a:cxnLst>
            <a:rect l="l" t="t" r="r" b="b"/>
            <a:pathLst>
              <a:path w="787079" h="868101">
                <a:moveTo>
                  <a:pt x="0" y="0"/>
                </a:moveTo>
                <a:cubicBezTo>
                  <a:pt x="73306" y="274899"/>
                  <a:pt x="146612" y="549798"/>
                  <a:pt x="277792" y="694481"/>
                </a:cubicBezTo>
                <a:cubicBezTo>
                  <a:pt x="408972" y="839164"/>
                  <a:pt x="598025" y="853632"/>
                  <a:pt x="787079" y="868101"/>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37AC56F0-63E0-964F-936E-C047A17F0BCE}"/>
              </a:ext>
            </a:extLst>
          </p:cNvPr>
          <p:cNvSpPr/>
          <p:nvPr/>
        </p:nvSpPr>
        <p:spPr>
          <a:xfrm>
            <a:off x="5795598" y="1267101"/>
            <a:ext cx="3141867" cy="725102"/>
          </a:xfrm>
          <a:prstGeom prst="rect">
            <a:avLst/>
          </a:prstGeom>
          <a:solidFill>
            <a:srgbClr val="FFFF9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9" name="ZoneTexte 18">
            <a:extLst>
              <a:ext uri="{FF2B5EF4-FFF2-40B4-BE49-F238E27FC236}">
                <a16:creationId xmlns:a16="http://schemas.microsoft.com/office/drawing/2014/main" id="{6DEDD128-674A-D84B-927C-761184B34DEA}"/>
              </a:ext>
            </a:extLst>
          </p:cNvPr>
          <p:cNvSpPr txBox="1"/>
          <p:nvPr/>
        </p:nvSpPr>
        <p:spPr>
          <a:xfrm>
            <a:off x="5854569" y="1299129"/>
            <a:ext cx="3191899" cy="738664"/>
          </a:xfrm>
          <a:prstGeom prst="rect">
            <a:avLst/>
          </a:prstGeom>
          <a:noFill/>
        </p:spPr>
        <p:txBody>
          <a:bodyPr wrap="none" rtlCol="0">
            <a:spAutoFit/>
          </a:bodyPr>
          <a:lstStyle/>
          <a:p>
            <a:r>
              <a:rPr lang="fr-FR" sz="1400" dirty="0">
                <a:latin typeface="Courier New" panose="02070309020205020404" pitchFamily="49" charset="0"/>
                <a:cs typeface="Courier New" panose="02070309020205020404" pitchFamily="49" charset="0"/>
              </a:rPr>
              <a:t>Matrice de </a:t>
            </a:r>
            <a:r>
              <a:rPr lang="fr-FR" sz="1400" dirty="0" err="1">
                <a:latin typeface="Courier New" panose="02070309020205020404" pitchFamily="49" charset="0"/>
                <a:cs typeface="Courier New" panose="02070309020205020404" pitchFamily="49" charset="0"/>
              </a:rPr>
              <a:t>Hoke</a:t>
            </a:r>
            <a:r>
              <a:rPr lang="fr-FR" sz="1400" dirty="0">
                <a:latin typeface="Courier New" panose="02070309020205020404" pitchFamily="49" charset="0"/>
                <a:cs typeface="Courier New" panose="02070309020205020404" pitchFamily="49" charset="0"/>
              </a:rPr>
              <a:t> D1 ne permet</a:t>
            </a:r>
            <a:br>
              <a:rPr lang="fr-FR" sz="1400" dirty="0">
                <a:latin typeface="Courier New" panose="02070309020205020404" pitchFamily="49" charset="0"/>
                <a:cs typeface="Courier New" panose="02070309020205020404" pitchFamily="49" charset="0"/>
              </a:rPr>
            </a:br>
            <a:r>
              <a:rPr lang="fr-FR" sz="1400" dirty="0">
                <a:latin typeface="Courier New" panose="02070309020205020404" pitchFamily="49" charset="0"/>
                <a:cs typeface="Courier New" panose="02070309020205020404" pitchFamily="49" charset="0"/>
              </a:rPr>
              <a:t>pas de saisir l'effet de</a:t>
            </a:r>
            <a:br>
              <a:rPr lang="fr-FR" sz="1400" dirty="0">
                <a:latin typeface="Courier New" panose="02070309020205020404" pitchFamily="49" charset="0"/>
                <a:cs typeface="Courier New" panose="02070309020205020404" pitchFamily="49" charset="0"/>
              </a:rPr>
            </a:br>
            <a:r>
              <a:rPr lang="fr-FR" sz="1400" dirty="0">
                <a:latin typeface="Courier New" panose="02070309020205020404" pitchFamily="49" charset="0"/>
                <a:cs typeface="Courier New" panose="02070309020205020404" pitchFamily="49" charset="0"/>
              </a:rPr>
              <a:t>l'erreur de mesure</a:t>
            </a:r>
            <a:endParaRPr lang="fr-FR" sz="1400" i="1"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77F66BB6-0D88-9842-9081-CCA1A5271957}"/>
                  </a:ext>
                </a:extLst>
              </p:cNvPr>
              <p:cNvSpPr txBox="1"/>
              <p:nvPr/>
            </p:nvSpPr>
            <p:spPr>
              <a:xfrm>
                <a:off x="671308" y="1676444"/>
                <a:ext cx="11520691" cy="4580613"/>
              </a:xfrm>
              <a:prstGeom prst="rect">
                <a:avLst/>
              </a:prstGeom>
              <a:noFill/>
            </p:spPr>
            <p:txBody>
              <a:bodyPr wrap="square" rtlCol="0">
                <a:spAutoFit/>
              </a:bodyPr>
              <a:lstStyle/>
              <a:p>
                <a:endParaRPr lang="en-US" sz="2200" b="1" dirty="0">
                  <a:solidFill>
                    <a:schemeClr val="accent6"/>
                  </a:solidFill>
                  <a:latin typeface="Courier New" panose="02070309020205020404" pitchFamily="49" charset="0"/>
                  <a:cs typeface="Courier New" panose="02070309020205020404" pitchFamily="49" charset="0"/>
                </a:endParaRPr>
              </a:p>
              <a:p>
                <a:pPr/>
                <a14:m>
                  <m:oMathPara xmlns:m="http://schemas.openxmlformats.org/officeDocument/2006/math">
                    <m:oMathParaPr>
                      <m:jc m:val="centerGroup"/>
                    </m:oMathParaPr>
                    <m:oMath xmlns:m="http://schemas.openxmlformats.org/officeDocument/2006/math">
                      <m:sSub>
                        <m:sSubPr>
                          <m:ctrlPr>
                            <a:rPr lang="fr-FR" sz="2200" b="1" i="1" smtClean="0">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𝒀</m:t>
                          </m:r>
                        </m:e>
                        <m:sub>
                          <m:r>
                            <a:rPr lang="fr-FR" sz="2200" b="1" i="1">
                              <a:solidFill>
                                <a:schemeClr val="tx1"/>
                              </a:solidFill>
                              <a:latin typeface="Cambria Math" panose="02040503050406030204" pitchFamily="18" charset="0"/>
                              <a:cs typeface="Courier New" panose="02070309020205020404" pitchFamily="49" charset="0"/>
                            </a:rPr>
                            <m:t>𝒋</m:t>
                          </m:r>
                        </m:sub>
                      </m:sSub>
                      <m:d>
                        <m:dPr>
                          <m:ctrlPr>
                            <a:rPr lang="fr-FR" sz="2200" b="1" i="1">
                              <a:solidFill>
                                <a:schemeClr val="tx1"/>
                              </a:solidFill>
                              <a:latin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𝑻</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smtClean="0">
                              <a:solidFill>
                                <a:schemeClr val="tx1"/>
                              </a:solidFill>
                              <a:latin typeface="Cambria Math" panose="02040503050406030204" pitchFamily="18" charset="0"/>
                              <a:cs typeface="Courier New" panose="02070309020205020404" pitchFamily="49" charset="0"/>
                            </a:rPr>
                            <m:t>,</m:t>
                          </m:r>
                          <m:sSub>
                            <m:sSubPr>
                              <m:ctrlPr>
                                <a:rPr lang="fr-FR" sz="2200" b="1" i="1">
                                  <a:latin typeface="Cambria Math" panose="02040503050406030204" pitchFamily="18" charset="0"/>
                                  <a:cs typeface="Courier New" panose="02070309020205020404" pitchFamily="49" charset="0"/>
                                </a:rPr>
                              </m:ctrlPr>
                            </m:sSubPr>
                            <m:e>
                              <m:r>
                                <a:rPr lang="fr-FR" sz="2200" b="1" i="1" smtClean="0">
                                  <a:latin typeface="Cambria Math" panose="02040503050406030204" pitchFamily="18" charset="0"/>
                                  <a:cs typeface="Courier New" panose="02070309020205020404" pitchFamily="49" charset="0"/>
                                </a:rPr>
                                <m:t>𝑯</m:t>
                              </m:r>
                            </m:e>
                            <m:sub>
                              <m:r>
                                <a:rPr lang="fr-FR" sz="2200" b="1" i="1">
                                  <a:latin typeface="Cambria Math" panose="02040503050406030204" pitchFamily="18" charset="0"/>
                                  <a:cs typeface="Courier New" panose="02070309020205020404" pitchFamily="49" charset="0"/>
                                </a:rPr>
                                <m:t>𝒌</m:t>
                              </m:r>
                            </m:sub>
                          </m:sSub>
                        </m:e>
                      </m:d>
                      <m:r>
                        <a:rPr lang="fr-FR" sz="2200" b="1" i="1">
                          <a:solidFill>
                            <a:schemeClr val="tx1"/>
                          </a:solidFill>
                          <a:latin typeface="Cambria Math" panose="02040503050406030204" pitchFamily="18" charset="0"/>
                          <a:cs typeface="Courier New" panose="02070309020205020404" pitchFamily="49" charset="0"/>
                        </a:rPr>
                        <m:t>=</m:t>
                      </m:r>
                      <m:sSub>
                        <m:sSubPr>
                          <m:ctrlPr>
                            <a:rPr lang="fr-FR" sz="2200" b="1" i="1" smtClean="0">
                              <a:solidFill>
                                <a:schemeClr val="bg1">
                                  <a:lumMod val="75000"/>
                                </a:schemeClr>
                              </a:solidFill>
                              <a:latin typeface="Cambria Math" panose="02040503050406030204" pitchFamily="18" charset="0"/>
                              <a:cs typeface="Courier New" panose="02070309020205020404" pitchFamily="49" charset="0"/>
                            </a:rPr>
                          </m:ctrlPr>
                        </m:sSubPr>
                        <m:e>
                          <m:r>
                            <a:rPr lang="fr-FR" sz="2200" b="1" i="1" smtClean="0">
                              <a:solidFill>
                                <a:schemeClr val="bg1">
                                  <a:lumMod val="75000"/>
                                </a:schemeClr>
                              </a:solidFill>
                              <a:latin typeface="Cambria Math" panose="02040503050406030204" pitchFamily="18" charset="0"/>
                              <a:cs typeface="Courier New" panose="02070309020205020404" pitchFamily="49" charset="0"/>
                            </a:rPr>
                            <m:t>𝒀</m:t>
                          </m:r>
                        </m:e>
                        <m:sub>
                          <m:r>
                            <a:rPr lang="fr-FR" sz="2200" b="1" i="1">
                              <a:solidFill>
                                <a:schemeClr val="bg1">
                                  <a:lumMod val="75000"/>
                                </a:schemeClr>
                              </a:solidFill>
                              <a:latin typeface="Cambria Math" panose="02040503050406030204" pitchFamily="18" charset="0"/>
                              <a:cs typeface="Courier New" panose="02070309020205020404" pitchFamily="49" charset="0"/>
                            </a:rPr>
                            <m:t>𝒋</m:t>
                          </m:r>
                        </m:sub>
                      </m:sSub>
                      <m:d>
                        <m:dPr>
                          <m:ctrlPr>
                            <a:rPr lang="fr-FR" sz="2200" b="1" i="1">
                              <a:solidFill>
                                <a:schemeClr val="bg1">
                                  <a:lumMod val="75000"/>
                                </a:schemeClr>
                              </a:solidFill>
                              <a:latin typeface="Cambria Math" panose="02040503050406030204" pitchFamily="18" charset="0"/>
                              <a:cs typeface="Courier New" panose="02070309020205020404" pitchFamily="49" charset="0"/>
                            </a:rPr>
                          </m:ctrlPr>
                        </m:dPr>
                        <m:e>
                          <m:r>
                            <a:rPr lang="fr-FR" sz="2200" b="1" i="1">
                              <a:solidFill>
                                <a:schemeClr val="bg1">
                                  <a:lumMod val="75000"/>
                                </a:schemeClr>
                              </a:solidFill>
                              <a:latin typeface="Cambria Math" panose="02040503050406030204" pitchFamily="18" charset="0"/>
                              <a:cs typeface="Courier New" panose="02070309020205020404" pitchFamily="49" charset="0"/>
                            </a:rPr>
                            <m:t>𝟎</m:t>
                          </m:r>
                        </m:e>
                      </m:d>
                      <m:r>
                        <a:rPr lang="fr-FR" sz="2200" b="1" i="1">
                          <a:solidFill>
                            <a:schemeClr val="bg1">
                              <a:lumMod val="75000"/>
                            </a:schemeClr>
                          </a:solidFill>
                          <a:latin typeface="Cambria Math" panose="02040503050406030204" pitchFamily="18" charset="0"/>
                          <a:cs typeface="Courier New" panose="02070309020205020404" pitchFamily="49" charset="0"/>
                        </a:rPr>
                        <m:t>+</m:t>
                      </m:r>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𝝁</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a:solidFill>
                            <a:schemeClr val="tx1"/>
                          </a:solidFill>
                          <a:latin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d>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𝝋</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𝜸</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d>
                        </m:e>
                      </m:d>
                      <m:r>
                        <a:rPr lang="fr-FR" sz="2200" b="1" i="1" smtClean="0">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t>+</m:t>
                      </m:r>
                      <m:sSub>
                        <m:sSubPr>
                          <m:ctrlPr>
                            <a:rPr lang="fr-FR" sz="2200" b="1" i="1">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2200" b="1" i="1">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t>𝝈</m:t>
                          </m:r>
                        </m:e>
                        <m:sub>
                          <m:r>
                            <a:rPr lang="fr-FR" sz="2200" b="1" i="1">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t>𝜺</m:t>
                          </m:r>
                        </m:sub>
                      </m:sSub>
                      <m:r>
                        <a:rPr lang="fr-FR" sz="2200" b="1" i="1">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t>𝜺</m:t>
                      </m:r>
                    </m:oMath>
                  </m:oMathPara>
                </a14:m>
                <a:endParaRPr lang="en-US" sz="2200" b="1" dirty="0">
                  <a:solidFill>
                    <a:schemeClr val="bg1">
                      <a:lumMod val="75000"/>
                    </a:schemeClr>
                  </a:solidFill>
                  <a:latin typeface="Courier New" panose="02070309020205020404" pitchFamily="49" charset="0"/>
                  <a:cs typeface="Courier New" panose="02070309020205020404" pitchFamily="49" charset="0"/>
                </a:endParaRPr>
              </a:p>
              <a:p>
                <a:endParaRPr lang="en-US" sz="2200" b="1" dirty="0">
                  <a:solidFill>
                    <a:schemeClr val="tx1"/>
                  </a:solidFill>
                  <a:latin typeface="Courier New" panose="02070309020205020404" pitchFamily="49" charset="0"/>
                  <a:cs typeface="Courier New" panose="02070309020205020404" pitchFamily="49" charset="0"/>
                </a:endParaRPr>
              </a:p>
              <a:p>
                <a:r>
                  <a:rPr lang="en-US" sz="2200" b="1" dirty="0" err="1">
                    <a:solidFill>
                      <a:schemeClr val="tx1"/>
                    </a:solidFill>
                    <a:latin typeface="Courier New" panose="02070309020205020404" pitchFamily="49" charset="0"/>
                    <a:cs typeface="Courier New" panose="02070309020205020404" pitchFamily="49" charset="0"/>
                  </a:rPr>
                  <a:t>Où</a:t>
                </a:r>
                <a:r>
                  <a:rPr lang="en-US" sz="2200" b="1" dirty="0">
                    <a:solidFill>
                      <a:schemeClr val="tx1"/>
                    </a:solidFill>
                    <a:latin typeface="Courier New" panose="02070309020205020404" pitchFamily="49" charset="0"/>
                    <a:cs typeface="Courier New" panose="02070309020205020404" pitchFamily="49" charset="0"/>
                  </a:rPr>
                  <a:t>,</a:t>
                </a:r>
              </a:p>
              <a:p>
                <a:r>
                  <a:rPr lang="en-US" sz="2000" b="1" i="1" spc="-100" dirty="0" err="1">
                    <a:solidFill>
                      <a:schemeClr val="tx1"/>
                    </a:solidFill>
                    <a:latin typeface="Courier New" panose="02070309020205020404" pitchFamily="49" charset="0"/>
                    <a:cs typeface="Courier New" panose="02070309020205020404" pitchFamily="49" charset="0"/>
                  </a:rPr>
                  <a:t>Y</a:t>
                </a:r>
                <a:r>
                  <a:rPr lang="en-US" sz="2000" b="1" i="1" spc="-100" baseline="-25000" dirty="0" err="1">
                    <a:solidFill>
                      <a:schemeClr val="tx1"/>
                    </a:solidFill>
                    <a:latin typeface="Courier New" panose="02070309020205020404" pitchFamily="49" charset="0"/>
                    <a:cs typeface="Courier New" panose="02070309020205020404" pitchFamily="49" charset="0"/>
                  </a:rPr>
                  <a:t>j</a:t>
                </a:r>
                <a:r>
                  <a:rPr lang="en-US" sz="2000" b="1" i="1" spc="-100" dirty="0">
                    <a:solidFill>
                      <a:schemeClr val="tx1"/>
                    </a:solidFill>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 : performance </a:t>
                </a:r>
                <a:r>
                  <a:rPr lang="en-US" sz="2000" b="1" spc="-100" dirty="0" err="1">
                    <a:solidFill>
                      <a:schemeClr val="tx1"/>
                    </a:solidFill>
                    <a:latin typeface="Courier New" panose="02070309020205020404" pitchFamily="49" charset="0"/>
                    <a:cs typeface="Courier New" panose="02070309020205020404" pitchFamily="49" charset="0"/>
                  </a:rPr>
                  <a:t>ou</a:t>
                </a: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incrément</a:t>
                </a:r>
                <a:r>
                  <a:rPr lang="en-US" sz="2000" b="1" spc="-100" dirty="0">
                    <a:solidFill>
                      <a:schemeClr val="tx1"/>
                    </a:solidFill>
                    <a:latin typeface="Courier New" panose="02070309020205020404" pitchFamily="49" charset="0"/>
                    <a:cs typeface="Courier New" panose="02070309020205020404" pitchFamily="49" charset="0"/>
                  </a:rPr>
                  <a:t> de l') </a:t>
                </a:r>
                <a:r>
                  <a:rPr lang="en-US" sz="2000" b="1" spc="-100" dirty="0" err="1">
                    <a:solidFill>
                      <a:schemeClr val="tx1"/>
                    </a:solidFill>
                    <a:latin typeface="Courier New" panose="02070309020205020404" pitchFamily="49" charset="0"/>
                    <a:cs typeface="Courier New" panose="02070309020205020404" pitchFamily="49" charset="0"/>
                  </a:rPr>
                  <a:t>indicateur</a:t>
                </a:r>
                <a:r>
                  <a:rPr lang="en-US" sz="2000" b="1" spc="-100" dirty="0">
                    <a:solidFill>
                      <a:schemeClr val="tx1"/>
                    </a:solidFill>
                    <a:latin typeface="Courier New" panose="02070309020205020404" pitchFamily="49" charset="0"/>
                    <a:cs typeface="Courier New" panose="02070309020205020404" pitchFamily="49" charset="0"/>
                  </a:rPr>
                  <a:t> de </a:t>
                </a:r>
                <a:r>
                  <a:rPr lang="en-US" sz="2000" b="1" spc="-100" dirty="0" err="1">
                    <a:solidFill>
                      <a:schemeClr val="tx1"/>
                    </a:solidFill>
                    <a:latin typeface="Courier New" panose="02070309020205020404" pitchFamily="49" charset="0"/>
                    <a:cs typeface="Courier New" panose="02070309020205020404" pitchFamily="49" charset="0"/>
                  </a:rPr>
                  <a:t>dégradation</a:t>
                </a:r>
                <a:r>
                  <a:rPr lang="en-US" sz="2000" b="1" spc="-100" dirty="0">
                    <a:solidFill>
                      <a:schemeClr val="tx1"/>
                    </a:solidFill>
                    <a:latin typeface="Courier New" panose="02070309020205020404" pitchFamily="49" charset="0"/>
                    <a:cs typeface="Courier New" panose="02070309020205020404" pitchFamily="49" charset="0"/>
                  </a:rPr>
                  <a:t>,</a:t>
                </a:r>
              </a:p>
              <a:p>
                <a:r>
                  <a:rPr lang="en-US" sz="2000" b="1" i="1" spc="-100" dirty="0" err="1">
                    <a:solidFill>
                      <a:schemeClr val="bg1">
                        <a:lumMod val="75000"/>
                      </a:schemeClr>
                    </a:solidFill>
                    <a:latin typeface="Courier New" panose="02070309020205020404" pitchFamily="49" charset="0"/>
                    <a:cs typeface="Courier New" panose="02070309020205020404" pitchFamily="49" charset="0"/>
                  </a:rPr>
                  <a:t>Y</a:t>
                </a:r>
                <a:r>
                  <a:rPr lang="en-US" sz="2000" b="1" i="1" spc="-100" baseline="-25000" dirty="0" err="1">
                    <a:solidFill>
                      <a:schemeClr val="bg1">
                        <a:lumMod val="75000"/>
                      </a:schemeClr>
                    </a:solidFill>
                    <a:latin typeface="Courier New" panose="02070309020205020404" pitchFamily="49" charset="0"/>
                    <a:cs typeface="Courier New" panose="02070309020205020404" pitchFamily="49" charset="0"/>
                  </a:rPr>
                  <a:t>j</a:t>
                </a:r>
                <a:r>
                  <a:rPr lang="en-US" sz="2000" b="1" i="1" spc="-100" dirty="0">
                    <a:solidFill>
                      <a:schemeClr val="bg1">
                        <a:lumMod val="75000"/>
                      </a:schemeClr>
                    </a:solidFill>
                    <a:latin typeface="Courier New" panose="02070309020205020404" pitchFamily="49" charset="0"/>
                    <a:cs typeface="Courier New" panose="02070309020205020404" pitchFamily="49" charset="0"/>
                  </a:rPr>
                  <a:t>(0)</a:t>
                </a:r>
                <a:r>
                  <a:rPr lang="en-US" sz="2000" b="1" spc="-100" dirty="0">
                    <a:solidFill>
                      <a:schemeClr val="bg1">
                        <a:lumMod val="75000"/>
                      </a:schemeClr>
                    </a:solidFill>
                    <a:latin typeface="Courier New" panose="02070309020205020404" pitchFamily="49" charset="0"/>
                    <a:cs typeface="Courier New" panose="02070309020205020404" pitchFamily="49" charset="0"/>
                  </a:rPr>
                  <a:t> : </a:t>
                </a:r>
                <a:r>
                  <a:rPr lang="en-US" sz="2000" b="1" spc="-100" dirty="0" err="1">
                    <a:solidFill>
                      <a:schemeClr val="bg1">
                        <a:lumMod val="75000"/>
                      </a:schemeClr>
                    </a:solidFill>
                    <a:latin typeface="Courier New" panose="02070309020205020404" pitchFamily="49" charset="0"/>
                    <a:cs typeface="Courier New" panose="02070309020205020404" pitchFamily="49" charset="0"/>
                  </a:rPr>
                  <a:t>dégradation</a:t>
                </a:r>
                <a:r>
                  <a:rPr lang="en-US" sz="2000" b="1" spc="-100" dirty="0">
                    <a:solidFill>
                      <a:schemeClr val="bg1">
                        <a:lumMod val="75000"/>
                      </a:schemeClr>
                    </a:solidFill>
                    <a:latin typeface="Courier New" panose="02070309020205020404" pitchFamily="49" charset="0"/>
                    <a:cs typeface="Courier New" panose="02070309020205020404" pitchFamily="49" charset="0"/>
                  </a:rPr>
                  <a:t> </a:t>
                </a:r>
                <a:r>
                  <a:rPr lang="en-US" sz="2000" b="1" spc="-100" dirty="0" err="1">
                    <a:solidFill>
                      <a:schemeClr val="bg1">
                        <a:lumMod val="75000"/>
                      </a:schemeClr>
                    </a:solidFill>
                    <a:latin typeface="Courier New" panose="02070309020205020404" pitchFamily="49" charset="0"/>
                    <a:cs typeface="Courier New" panose="02070309020205020404" pitchFamily="49" charset="0"/>
                  </a:rPr>
                  <a:t>initiale</a:t>
                </a:r>
                <a:r>
                  <a:rPr lang="en-US" sz="2000" b="1" spc="-100" dirty="0">
                    <a:solidFill>
                      <a:schemeClr val="bg1">
                        <a:lumMod val="75000"/>
                      </a:schemeClr>
                    </a:solidFill>
                    <a:latin typeface="Courier New" panose="02070309020205020404" pitchFamily="49" charset="0"/>
                    <a:cs typeface="Courier New" panose="02070309020205020404" pitchFamily="49" charset="0"/>
                  </a:rPr>
                  <a:t>,</a:t>
                </a:r>
              </a:p>
              <a:p>
                <a:r>
                  <a:rPr lang="en-US" sz="2000" b="1" i="1" spc="-100" dirty="0" err="1">
                    <a:solidFill>
                      <a:schemeClr val="tx1"/>
                    </a:solidFill>
                    <a:latin typeface="Courier New" panose="02070309020205020404" pitchFamily="49" charset="0"/>
                    <a:cs typeface="Courier New" panose="02070309020205020404" pitchFamily="49" charset="0"/>
                  </a:rPr>
                  <a:t>T</a:t>
                </a:r>
                <a:r>
                  <a:rPr lang="en-US" sz="2000" b="1" i="1" spc="-100" baseline="-25000" dirty="0" err="1">
                    <a:solidFill>
                      <a:schemeClr val="tx1"/>
                    </a:solidFill>
                    <a:latin typeface="Courier New" panose="02070309020205020404" pitchFamily="49" charset="0"/>
                    <a:cs typeface="Courier New" panose="02070309020205020404" pitchFamily="49" charset="0"/>
                  </a:rPr>
                  <a:t>k</a:t>
                </a:r>
                <a:r>
                  <a:rPr lang="en-US" sz="2000" b="1" spc="-100" dirty="0" err="1">
                    <a:solidFill>
                      <a:schemeClr val="tx1"/>
                    </a:solidFill>
                    <a:latin typeface="Courier New" panose="02070309020205020404" pitchFamily="49" charset="0"/>
                    <a:cs typeface="Courier New" panose="02070309020205020404" pitchFamily="49" charset="0"/>
                  </a:rPr>
                  <a:t>,</a:t>
                </a:r>
                <a:r>
                  <a:rPr lang="en-US" sz="2000" b="1" i="1" spc="-100" dirty="0" err="1">
                    <a:latin typeface="Courier New" panose="02070309020205020404" pitchFamily="49" charset="0"/>
                    <a:cs typeface="Courier New" panose="02070309020205020404" pitchFamily="49" charset="0"/>
                  </a:rPr>
                  <a:t>H</a:t>
                </a:r>
                <a:r>
                  <a:rPr lang="en-US" sz="2000" b="1" i="1" spc="-100" baseline="-25000" dirty="0" err="1">
                    <a:latin typeface="Courier New" panose="02070309020205020404" pitchFamily="49" charset="0"/>
                    <a:cs typeface="Courier New" panose="02070309020205020404" pitchFamily="49" charset="0"/>
                  </a:rPr>
                  <a:t>k</a:t>
                </a:r>
                <a:r>
                  <a:rPr lang="en-US" sz="2000" b="1" i="1" spc="-100" baseline="-25000" dirty="0">
                    <a:latin typeface="Courier New" panose="02070309020205020404" pitchFamily="49" charset="0"/>
                    <a:cs typeface="Courier New" panose="02070309020205020404" pitchFamily="49" charset="0"/>
                  </a:rPr>
                  <a:t> </a:t>
                </a:r>
                <a:r>
                  <a:rPr lang="en-US" sz="2000" b="1" spc="-100" dirty="0">
                    <a:solidFill>
                      <a:schemeClr val="tx1"/>
                    </a:solidFill>
                    <a:latin typeface="Courier New" panose="02070309020205020404" pitchFamily="49" charset="0"/>
                    <a:cs typeface="Courier New" panose="02070309020205020404" pitchFamily="49" charset="0"/>
                  </a:rPr>
                  <a:t>: conditions </a:t>
                </a:r>
                <a:r>
                  <a:rPr lang="en-US" sz="2000" b="1" spc="-100" dirty="0" err="1">
                    <a:solidFill>
                      <a:schemeClr val="tx1"/>
                    </a:solidFill>
                    <a:latin typeface="Courier New" panose="02070309020205020404" pitchFamily="49" charset="0"/>
                    <a:cs typeface="Courier New" panose="02070309020205020404" pitchFamily="49" charset="0"/>
                  </a:rPr>
                  <a:t>d'essais</a:t>
                </a:r>
                <a:r>
                  <a:rPr lang="en-US" sz="2000" b="1" spc="-100" dirty="0">
                    <a:solidFill>
                      <a:schemeClr val="tx1"/>
                    </a:solidFill>
                    <a:latin typeface="Courier New" panose="02070309020205020404" pitchFamily="49" charset="0"/>
                    <a:cs typeface="Courier New" panose="02070309020205020404" pitchFamily="49" charset="0"/>
                  </a:rPr>
                  <a:t> #</a:t>
                </a:r>
                <a:r>
                  <a:rPr lang="en-US" sz="2000" b="1" i="1" spc="-100" dirty="0">
                    <a:latin typeface="Courier New" panose="02070309020205020404" pitchFamily="49" charset="0"/>
                    <a:cs typeface="Courier New" panose="02070309020205020404" pitchFamily="49" charset="0"/>
                  </a:rPr>
                  <a:t>k (</a:t>
                </a:r>
                <a:r>
                  <a:rPr lang="en-US" sz="2000" b="1" i="1" spc="-100" dirty="0" err="1">
                    <a:latin typeface="Courier New" panose="02070309020205020404" pitchFamily="49" charset="0"/>
                    <a:cs typeface="Courier New" panose="02070309020205020404" pitchFamily="49" charset="0"/>
                  </a:rPr>
                  <a:t>V</a:t>
                </a:r>
                <a:r>
                  <a:rPr lang="en-US" sz="2000" b="1" i="1" spc="-100" baseline="-25000" dirty="0" err="1">
                    <a:latin typeface="Courier New" panose="02070309020205020404" pitchFamily="49" charset="0"/>
                    <a:cs typeface="Courier New" panose="02070309020205020404" pitchFamily="49" charset="0"/>
                  </a:rPr>
                  <a:t>k</a:t>
                </a:r>
                <a:r>
                  <a:rPr lang="en-US" sz="2000" b="1" i="1" spc="-100" dirty="0">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a:t>
                </a:r>
              </a:p>
              <a:p>
                <a:r>
                  <a:rPr lang="en-US" sz="2000" b="1" i="1" spc="-100" dirty="0" err="1">
                    <a:solidFill>
                      <a:schemeClr val="tx1"/>
                    </a:solidFill>
                    <a:latin typeface="Symbol" panose="05050102010706020507" pitchFamily="18" charset="2"/>
                    <a:cs typeface="Courier New" panose="02070309020205020404" pitchFamily="49" charset="0"/>
                  </a:rPr>
                  <a:t>m</a:t>
                </a:r>
                <a:r>
                  <a:rPr lang="en-US" sz="2000" b="1" i="1" spc="-100" baseline="-25000" dirty="0" err="1">
                    <a:solidFill>
                      <a:schemeClr val="tx1"/>
                    </a:solidFill>
                    <a:latin typeface="Courier New" panose="02070309020205020404" pitchFamily="49" charset="0"/>
                    <a:cs typeface="Courier New" panose="02070309020205020404" pitchFamily="49" charset="0"/>
                  </a:rPr>
                  <a:t>k</a:t>
                </a:r>
                <a:r>
                  <a:rPr lang="en-US" sz="2000" b="1" spc="-100" dirty="0">
                    <a:solidFill>
                      <a:schemeClr val="tx1"/>
                    </a:solidFill>
                    <a:latin typeface="Courier New" panose="02070309020205020404" pitchFamily="49" charset="0"/>
                    <a:cs typeface="Courier New" panose="02070309020205020404" pitchFamily="49" charset="0"/>
                  </a:rPr>
                  <a:t> : </a:t>
                </a:r>
                <a:r>
                  <a:rPr lang="en-US" sz="2000" b="1" spc="-100" dirty="0" err="1">
                    <a:solidFill>
                      <a:schemeClr val="tx1"/>
                    </a:solidFill>
                    <a:latin typeface="Courier New" panose="02070309020205020404" pitchFamily="49" charset="0"/>
                    <a:cs typeface="Courier New" panose="02070309020205020404" pitchFamily="49" charset="0"/>
                  </a:rPr>
                  <a:t>dérive</a:t>
                </a: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stochastique</a:t>
                </a:r>
                <a:r>
                  <a:rPr lang="en-US" sz="2000" b="1" spc="-100" dirty="0">
                    <a:solidFill>
                      <a:schemeClr val="tx1"/>
                    </a:solidFill>
                    <a:latin typeface="Courier New" panose="02070309020205020404" pitchFamily="49" charset="0"/>
                    <a:cs typeface="Courier New" panose="02070309020205020404" pitchFamily="49" charset="0"/>
                  </a:rPr>
                  <a:t> </a:t>
                </a:r>
                <a:r>
                  <a:rPr lang="en-US" sz="1600" b="1" spc="-100" dirty="0">
                    <a:solidFill>
                      <a:schemeClr val="tx1"/>
                    </a:solidFill>
                    <a:latin typeface="Courier New" panose="02070309020205020404" pitchFamily="49" charset="0"/>
                    <a:cs typeface="Courier New" panose="02070309020205020404" pitchFamily="49" charset="0"/>
                  </a:rPr>
                  <a:t>(</a:t>
                </a:r>
                <a:r>
                  <a:rPr lang="en-US" sz="1600" b="1" spc="-100" dirty="0">
                    <a:solidFill>
                      <a:schemeClr val="tx1"/>
                    </a:solidFill>
                    <a:latin typeface="Courier New" panose="02070309020205020404" pitchFamily="49" charset="0"/>
                    <a:cs typeface="Courier New" panose="02070309020205020404" pitchFamily="49" charset="0"/>
                    <a:sym typeface="Symbol" panose="05050102010706020507" pitchFamily="18" charset="2"/>
                  </a:rPr>
                  <a:t> </a:t>
                </a:r>
                <a:r>
                  <a:rPr lang="en-US" sz="1600" b="1" spc="-100" dirty="0" err="1">
                    <a:latin typeface="Courier New" panose="02070309020205020404" pitchFamily="49" charset="0"/>
                    <a:cs typeface="Courier New" panose="02070309020205020404" pitchFamily="49" charset="0"/>
                    <a:sym typeface="Symbol" panose="05050102010706020507" pitchFamily="18" charset="2"/>
                  </a:rPr>
                  <a:t>vitess</a:t>
                </a:r>
                <a:r>
                  <a:rPr lang="en-US" sz="1600" b="1" spc="-100" dirty="0" err="1">
                    <a:solidFill>
                      <a:schemeClr val="tx1"/>
                    </a:solidFill>
                    <a:latin typeface="Courier New" panose="02070309020205020404" pitchFamily="49" charset="0"/>
                    <a:cs typeface="Courier New" panose="02070309020205020404" pitchFamily="49" charset="0"/>
                    <a:sym typeface="Symbol" panose="05050102010706020507" pitchFamily="18" charset="2"/>
                  </a:rPr>
                  <a:t>e</a:t>
                </a:r>
                <a:r>
                  <a:rPr lang="en-US" sz="1600" b="1" spc="-100" dirty="0">
                    <a:solidFill>
                      <a:schemeClr val="tx1"/>
                    </a:solidFill>
                    <a:latin typeface="Courier New" panose="02070309020205020404" pitchFamily="49" charset="0"/>
                    <a:cs typeface="Courier New" panose="02070309020205020404" pitchFamily="49" charset="0"/>
                    <a:sym typeface="Symbol" panose="05050102010706020507" pitchFamily="18" charset="2"/>
                  </a:rPr>
                  <a:t> de </a:t>
                </a:r>
                <a:r>
                  <a:rPr lang="en-US" sz="1600" b="1" spc="-100" dirty="0" err="1">
                    <a:solidFill>
                      <a:schemeClr val="tx1"/>
                    </a:solidFill>
                    <a:latin typeface="Courier New" panose="02070309020205020404" pitchFamily="49" charset="0"/>
                    <a:cs typeface="Courier New" panose="02070309020205020404" pitchFamily="49" charset="0"/>
                  </a:rPr>
                  <a:t>dégradation</a:t>
                </a:r>
                <a:r>
                  <a:rPr lang="en-US" sz="1600" b="1" spc="-100" dirty="0">
                    <a:solidFill>
                      <a:schemeClr val="tx1"/>
                    </a:solidFill>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 @ conditions #k </a:t>
                </a:r>
                <a:r>
                  <a:rPr lang="en-US" sz="2000" b="1" i="1" spc="-100" dirty="0">
                    <a:latin typeface="Courier New" panose="02070309020205020404" pitchFamily="49" charset="0"/>
                    <a:cs typeface="Courier New" panose="02070309020205020404" pitchFamily="49" charset="0"/>
                  </a:rPr>
                  <a:t>(</a:t>
                </a:r>
                <a:r>
                  <a:rPr lang="en-US" sz="2000" b="1" i="1" spc="-100" dirty="0" err="1">
                    <a:latin typeface="Courier New" panose="02070309020205020404" pitchFamily="49" charset="0"/>
                    <a:cs typeface="Courier New" panose="02070309020205020404" pitchFamily="49" charset="0"/>
                  </a:rPr>
                  <a:t>V</a:t>
                </a:r>
                <a:r>
                  <a:rPr lang="en-US" sz="2000" b="1" i="1" spc="-100" baseline="-25000" dirty="0" err="1">
                    <a:latin typeface="Courier New" panose="02070309020205020404" pitchFamily="49" charset="0"/>
                    <a:cs typeface="Courier New" panose="02070309020205020404" pitchFamily="49" charset="0"/>
                  </a:rPr>
                  <a:t>k</a:t>
                </a:r>
                <a:r>
                  <a:rPr lang="en-US" sz="2000" b="1" i="1" spc="-100" dirty="0">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a:t>
                </a:r>
              </a:p>
              <a:p>
                <a14:m>
                  <m:oMath xmlns:m="http://schemas.openxmlformats.org/officeDocument/2006/math">
                    <m:r>
                      <a:rPr lang="en-US" sz="2000" b="1" i="1" spc="-10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oMath>
                </a14:m>
                <a:r>
                  <a:rPr lang="en-US" sz="2000" b="1" i="1" spc="-100" dirty="0">
                    <a:solidFill>
                      <a:schemeClr val="tx1"/>
                    </a:solidFill>
                    <a:latin typeface="Courier New" panose="02070309020205020404" pitchFamily="49" charset="0"/>
                    <a:cs typeface="Courier New" panose="02070309020205020404" pitchFamily="49" charset="0"/>
                  </a:rPr>
                  <a:t>() :</a:t>
                </a: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fonction</a:t>
                </a:r>
                <a:r>
                  <a:rPr lang="en-US" sz="2000" b="1" spc="-100" dirty="0">
                    <a:solidFill>
                      <a:schemeClr val="tx1"/>
                    </a:solidFill>
                    <a:latin typeface="Courier New" panose="02070309020205020404" pitchFamily="49" charset="0"/>
                    <a:cs typeface="Courier New" panose="02070309020205020404" pitchFamily="49" charset="0"/>
                  </a:rPr>
                  <a:t> de transformation du temps </a:t>
                </a:r>
                <a:r>
                  <a:rPr lang="en-US" sz="2000" b="1" spc="-100" dirty="0" err="1">
                    <a:solidFill>
                      <a:schemeClr val="tx1"/>
                    </a:solidFill>
                    <a:latin typeface="Courier New" panose="02070309020205020404" pitchFamily="49" charset="0"/>
                    <a:cs typeface="Courier New" panose="02070309020205020404" pitchFamily="49" charset="0"/>
                  </a:rPr>
                  <a:t>définissant</a:t>
                </a:r>
                <a:r>
                  <a:rPr lang="en-US" sz="2000" b="1" spc="-100" dirty="0">
                    <a:solidFill>
                      <a:schemeClr val="tx1"/>
                    </a:solidFill>
                    <a:latin typeface="Courier New" panose="02070309020205020404" pitchFamily="49" charset="0"/>
                    <a:cs typeface="Courier New" panose="02070309020205020404" pitchFamily="49" charset="0"/>
                  </a:rPr>
                  <a:t> la (non-)</a:t>
                </a:r>
                <a:r>
                  <a:rPr lang="en-US" sz="2000" b="1" spc="-100" dirty="0" err="1">
                    <a:solidFill>
                      <a:schemeClr val="tx1"/>
                    </a:solidFill>
                    <a:latin typeface="Courier New" panose="02070309020205020404" pitchFamily="49" charset="0"/>
                    <a:cs typeface="Courier New" panose="02070309020205020404" pitchFamily="49" charset="0"/>
                  </a:rPr>
                  <a:t>linéarité</a:t>
                </a:r>
                <a:r>
                  <a:rPr lang="en-US" sz="2000" b="1" spc="-100" dirty="0">
                    <a:solidFill>
                      <a:schemeClr val="tx1"/>
                    </a:solidFill>
                    <a:latin typeface="Courier New" panose="02070309020205020404" pitchFamily="49" charset="0"/>
                    <a:cs typeface="Courier New" panose="02070309020205020404" pitchFamily="49" charset="0"/>
                  </a:rPr>
                  <a:t> du </a:t>
                </a:r>
                <a:r>
                  <a:rPr lang="en-US" sz="2000" b="1" spc="-100" dirty="0" err="1">
                    <a:solidFill>
                      <a:schemeClr val="tx1"/>
                    </a:solidFill>
                    <a:latin typeface="Courier New" panose="02070309020205020404" pitchFamily="49" charset="0"/>
                    <a:cs typeface="Courier New" panose="02070309020205020404" pitchFamily="49" charset="0"/>
                  </a:rPr>
                  <a:t>processus</a:t>
                </a:r>
                <a:r>
                  <a:rPr lang="en-US" sz="2000" b="1" spc="-100" dirty="0">
                    <a:solidFill>
                      <a:schemeClr val="tx1"/>
                    </a:solidFill>
                    <a:latin typeface="Courier New" panose="02070309020205020404" pitchFamily="49" charset="0"/>
                    <a:cs typeface="Courier New" panose="02070309020205020404" pitchFamily="49" charset="0"/>
                  </a:rPr>
                  <a:t>,</a:t>
                </a:r>
              </a:p>
              <a:p>
                <a:pPr marL="342900" indent="-342900">
                  <a:buFont typeface="Symbol" panose="05050102010706020507" pitchFamily="18" charset="2"/>
                  <a:buChar char="j"/>
                </a:pP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paramètre</a:t>
                </a:r>
                <a:r>
                  <a:rPr lang="en-US" sz="2000" b="1" spc="-100" dirty="0">
                    <a:solidFill>
                      <a:schemeClr val="tx1"/>
                    </a:solidFill>
                    <a:latin typeface="Courier New" panose="02070309020205020404" pitchFamily="49" charset="0"/>
                    <a:cs typeface="Courier New" panose="02070309020205020404" pitchFamily="49" charset="0"/>
                  </a:rPr>
                  <a:t> de diffusion (</a:t>
                </a:r>
                <a:r>
                  <a:rPr lang="en-US" sz="1600" b="1" spc="-100" dirty="0" err="1">
                    <a:solidFill>
                      <a:schemeClr val="tx1"/>
                    </a:solidFill>
                    <a:latin typeface="Courier New" panose="02070309020205020404" pitchFamily="49" charset="0"/>
                    <a:cs typeface="Courier New" panose="02070309020205020404" pitchFamily="49" charset="0"/>
                  </a:rPr>
                  <a:t>définit</a:t>
                </a:r>
                <a:r>
                  <a:rPr lang="en-US" sz="1600" b="1" spc="-100" dirty="0">
                    <a:solidFill>
                      <a:schemeClr val="tx1"/>
                    </a:solidFill>
                    <a:latin typeface="Courier New" panose="02070309020205020404" pitchFamily="49" charset="0"/>
                    <a:cs typeface="Courier New" panose="02070309020205020404" pitchFamily="49" charset="0"/>
                  </a:rPr>
                  <a:t> </a:t>
                </a:r>
                <a:r>
                  <a:rPr lang="en-US" sz="1600" b="1" spc="-100" dirty="0" err="1">
                    <a:solidFill>
                      <a:schemeClr val="tx1"/>
                    </a:solidFill>
                    <a:latin typeface="Courier New" panose="02070309020205020404" pitchFamily="49" charset="0"/>
                    <a:cs typeface="Courier New" panose="02070309020205020404" pitchFamily="49" charset="0"/>
                  </a:rPr>
                  <a:t>l'amplitude</a:t>
                </a:r>
                <a:r>
                  <a:rPr lang="en-US" sz="1600" b="1" spc="-100" dirty="0">
                    <a:solidFill>
                      <a:schemeClr val="tx1"/>
                    </a:solidFill>
                    <a:latin typeface="Courier New" panose="02070309020205020404" pitchFamily="49" charset="0"/>
                    <a:cs typeface="Courier New" panose="02070309020205020404" pitchFamily="49" charset="0"/>
                  </a:rPr>
                  <a:t> des variations </a:t>
                </a:r>
                <a:r>
                  <a:rPr lang="en-US" sz="1600" b="1" spc="-100" dirty="0" err="1">
                    <a:solidFill>
                      <a:schemeClr val="tx1"/>
                    </a:solidFill>
                    <a:latin typeface="Courier New" panose="02070309020205020404" pitchFamily="49" charset="0"/>
                    <a:cs typeface="Courier New" panose="02070309020205020404" pitchFamily="49" charset="0"/>
                  </a:rPr>
                  <a:t>autour</a:t>
                </a:r>
                <a:r>
                  <a:rPr lang="en-US" sz="1600" b="1" spc="-100" dirty="0">
                    <a:solidFill>
                      <a:schemeClr val="tx1"/>
                    </a:solidFill>
                    <a:latin typeface="Courier New" panose="02070309020205020404" pitchFamily="49" charset="0"/>
                    <a:cs typeface="Courier New" panose="02070309020205020404" pitchFamily="49" charset="0"/>
                  </a:rPr>
                  <a:t> de la </a:t>
                </a:r>
                <a:r>
                  <a:rPr lang="en-US" sz="1600" b="1" spc="-100" dirty="0">
                    <a:latin typeface="Courier New" panose="02070309020205020404" pitchFamily="49" charset="0"/>
                    <a:cs typeface="Courier New" panose="02070309020205020404" pitchFamily="49" charset="0"/>
                  </a:rPr>
                  <a:t>tendance </a:t>
                </a:r>
                <a:r>
                  <a:rPr lang="en-US" sz="1600" b="1" spc="-100" dirty="0" err="1">
                    <a:latin typeface="Courier New" panose="02070309020205020404" pitchFamily="49" charset="0"/>
                    <a:cs typeface="Courier New" panose="02070309020205020404" pitchFamily="49" charset="0"/>
                  </a:rPr>
                  <a:t>moyenne</a:t>
                </a:r>
                <a:r>
                  <a:rPr lang="en-US" sz="1600" b="1" spc="-100" dirty="0">
                    <a:solidFill>
                      <a:schemeClr val="tx1"/>
                    </a:solidFill>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a:t>
                </a:r>
              </a:p>
              <a:p>
                <a:r>
                  <a:rPr lang="en-US" sz="2000" b="1" i="1" spc="-100" dirty="0">
                    <a:solidFill>
                      <a:schemeClr val="tx1"/>
                    </a:solidFill>
                    <a:latin typeface="Symbol" panose="05050102010706020507" pitchFamily="18" charset="2"/>
                    <a:cs typeface="Courier New" panose="02070309020205020404" pitchFamily="49" charset="0"/>
                  </a:rPr>
                  <a:t>g</a:t>
                </a:r>
                <a:r>
                  <a:rPr lang="en-US" sz="2000" b="1" i="1" spc="-100" dirty="0">
                    <a:solidFill>
                      <a:schemeClr val="tx1"/>
                    </a:solidFill>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 : </a:t>
                </a:r>
                <a:r>
                  <a:rPr lang="en-US" sz="2000" b="1" spc="-100" dirty="0" err="1">
                    <a:solidFill>
                      <a:schemeClr val="tx1"/>
                    </a:solidFill>
                    <a:latin typeface="Courier New" panose="02070309020205020404" pitchFamily="49" charset="0"/>
                    <a:cs typeface="Courier New" panose="02070309020205020404" pitchFamily="49" charset="0"/>
                  </a:rPr>
                  <a:t>loi</a:t>
                </a:r>
                <a:r>
                  <a:rPr lang="en-US" sz="2000" b="1" spc="-100" dirty="0">
                    <a:solidFill>
                      <a:schemeClr val="tx1"/>
                    </a:solidFill>
                    <a:latin typeface="Courier New" panose="02070309020205020404" pitchFamily="49" charset="0"/>
                    <a:cs typeface="Courier New" panose="02070309020205020404" pitchFamily="49" charset="0"/>
                  </a:rPr>
                  <a:t> de distribution </a:t>
                </a:r>
                <a:r>
                  <a:rPr lang="en-US" sz="2000" b="1" spc="-100" dirty="0" err="1">
                    <a:solidFill>
                      <a:schemeClr val="tx1"/>
                    </a:solidFill>
                    <a:latin typeface="Courier New" panose="02070309020205020404" pitchFamily="49" charset="0"/>
                    <a:cs typeface="Courier New" panose="02070309020205020404" pitchFamily="49" charset="0"/>
                  </a:rPr>
                  <a:t>définissant</a:t>
                </a:r>
                <a:r>
                  <a:rPr lang="en-US" sz="2000" b="1" spc="-100" dirty="0">
                    <a:solidFill>
                      <a:schemeClr val="tx1"/>
                    </a:solidFill>
                    <a:latin typeface="Courier New" panose="02070309020205020404" pitchFamily="49" charset="0"/>
                    <a:cs typeface="Courier New" panose="02070309020205020404" pitchFamily="49" charset="0"/>
                  </a:rPr>
                  <a:t> le </a:t>
                </a:r>
                <a:r>
                  <a:rPr lang="en-US" sz="2000" b="1" spc="-100" dirty="0" err="1">
                    <a:solidFill>
                      <a:schemeClr val="tx1"/>
                    </a:solidFill>
                    <a:latin typeface="Courier New" panose="02070309020205020404" pitchFamily="49" charset="0"/>
                    <a:cs typeface="Courier New" panose="02070309020205020404" pitchFamily="49" charset="0"/>
                  </a:rPr>
                  <a:t>caractère</a:t>
                </a: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stochastique</a:t>
                </a:r>
                <a:r>
                  <a:rPr lang="en-US" sz="2000" b="1" spc="-100" dirty="0">
                    <a:solidFill>
                      <a:schemeClr val="tx1"/>
                    </a:solidFill>
                    <a:latin typeface="Courier New" panose="02070309020205020404" pitchFamily="49" charset="0"/>
                    <a:cs typeface="Courier New" panose="02070309020205020404" pitchFamily="49" charset="0"/>
                  </a:rPr>
                  <a:t> dans le temps,</a:t>
                </a:r>
              </a:p>
              <a:p>
                <a14:m>
                  <m:oMath xmlns:m="http://schemas.openxmlformats.org/officeDocument/2006/math">
                    <m:sSub>
                      <m:sSubPr>
                        <m:ctrlPr>
                          <a:rPr lang="fr-FR" sz="2000" b="1" i="1" spc="-100" smtClean="0">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2000" b="1" i="1" spc="-100">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t>𝝈</m:t>
                        </m:r>
                      </m:e>
                      <m:sub>
                        <m:r>
                          <a:rPr lang="fr-FR" sz="2000" b="1" i="1" spc="-100">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t>𝜺</m:t>
                        </m:r>
                      </m:sub>
                    </m:sSub>
                  </m:oMath>
                </a14:m>
                <a:r>
                  <a:rPr lang="en-US" sz="2000" b="1" spc="-100" dirty="0">
                    <a:solidFill>
                      <a:schemeClr val="bg1">
                        <a:lumMod val="75000"/>
                      </a:schemeClr>
                    </a:solidFill>
                    <a:latin typeface="Courier New" panose="02070309020205020404" pitchFamily="49" charset="0"/>
                    <a:cs typeface="Courier New" panose="02070309020205020404" pitchFamily="49" charset="0"/>
                  </a:rPr>
                  <a:t> : </a:t>
                </a:r>
                <a:r>
                  <a:rPr lang="en-US" sz="2000" b="1" spc="-100" dirty="0" err="1">
                    <a:solidFill>
                      <a:schemeClr val="bg1">
                        <a:lumMod val="75000"/>
                      </a:schemeClr>
                    </a:solidFill>
                    <a:latin typeface="Courier New" panose="02070309020205020404" pitchFamily="49" charset="0"/>
                    <a:cs typeface="Courier New" panose="02070309020205020404" pitchFamily="49" charset="0"/>
                  </a:rPr>
                  <a:t>écart</a:t>
                </a:r>
                <a:r>
                  <a:rPr lang="en-US" sz="2000" b="1" spc="-100" dirty="0">
                    <a:solidFill>
                      <a:schemeClr val="bg1">
                        <a:lumMod val="75000"/>
                      </a:schemeClr>
                    </a:solidFill>
                    <a:latin typeface="Courier New" panose="02070309020205020404" pitchFamily="49" charset="0"/>
                    <a:cs typeface="Courier New" panose="02070309020205020404" pitchFamily="49" charset="0"/>
                  </a:rPr>
                  <a:t>-type de </a:t>
                </a:r>
                <a:r>
                  <a:rPr lang="en-US" sz="2000" b="1" spc="-100" dirty="0" err="1">
                    <a:solidFill>
                      <a:schemeClr val="bg1">
                        <a:lumMod val="75000"/>
                      </a:schemeClr>
                    </a:solidFill>
                    <a:latin typeface="Courier New" panose="02070309020205020404" pitchFamily="49" charset="0"/>
                    <a:cs typeface="Courier New" panose="02070309020205020404" pitchFamily="49" charset="0"/>
                  </a:rPr>
                  <a:t>l'erreur</a:t>
                </a:r>
                <a:r>
                  <a:rPr lang="en-US" sz="2000" b="1" spc="-100" dirty="0">
                    <a:solidFill>
                      <a:schemeClr val="bg1">
                        <a:lumMod val="75000"/>
                      </a:schemeClr>
                    </a:solidFill>
                    <a:latin typeface="Courier New" panose="02070309020205020404" pitchFamily="49" charset="0"/>
                    <a:cs typeface="Courier New" panose="02070309020205020404" pitchFamily="49" charset="0"/>
                  </a:rPr>
                  <a:t> de </a:t>
                </a:r>
                <a:r>
                  <a:rPr lang="en-US" sz="2000" b="1" spc="-100" dirty="0" err="1">
                    <a:solidFill>
                      <a:schemeClr val="bg1">
                        <a:lumMod val="75000"/>
                      </a:schemeClr>
                    </a:solidFill>
                    <a:latin typeface="Courier New" panose="02070309020205020404" pitchFamily="49" charset="0"/>
                    <a:cs typeface="Courier New" panose="02070309020205020404" pitchFamily="49" charset="0"/>
                  </a:rPr>
                  <a:t>mesure</a:t>
                </a:r>
                <a:r>
                  <a:rPr lang="en-US" sz="2000" b="1" spc="-100" dirty="0">
                    <a:solidFill>
                      <a:schemeClr val="bg1">
                        <a:lumMod val="75000"/>
                      </a:schemeClr>
                    </a:solidFill>
                    <a:latin typeface="Courier New" panose="02070309020205020404" pitchFamily="49" charset="0"/>
                    <a:cs typeface="Courier New" panose="02070309020205020404" pitchFamily="49" charset="0"/>
                  </a:rPr>
                  <a:t>,</a:t>
                </a:r>
              </a:p>
              <a:p>
                <a14:m>
                  <m:oMath xmlns:m="http://schemas.openxmlformats.org/officeDocument/2006/math">
                    <m:r>
                      <a:rPr lang="fr-FR" sz="2000" b="1" i="1" spc="-100">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t>𝜺</m:t>
                    </m:r>
                  </m:oMath>
                </a14:m>
                <a:r>
                  <a:rPr lang="en-US" sz="2000" b="1" spc="-100" dirty="0">
                    <a:solidFill>
                      <a:schemeClr val="bg1">
                        <a:lumMod val="75000"/>
                      </a:schemeClr>
                    </a:solidFill>
                    <a:latin typeface="Courier New" panose="02070309020205020404" pitchFamily="49" charset="0"/>
                    <a:cs typeface="Courier New" panose="02070309020205020404" pitchFamily="49" charset="0"/>
                  </a:rPr>
                  <a:t> : </a:t>
                </a:r>
                <a:r>
                  <a:rPr lang="en-US" sz="2000" b="1" spc="-100" dirty="0" err="1">
                    <a:solidFill>
                      <a:schemeClr val="bg1">
                        <a:lumMod val="75000"/>
                      </a:schemeClr>
                    </a:solidFill>
                    <a:latin typeface="Courier New" panose="02070309020205020404" pitchFamily="49" charset="0"/>
                    <a:cs typeface="Courier New" panose="02070309020205020404" pitchFamily="49" charset="0"/>
                  </a:rPr>
                  <a:t>erreur</a:t>
                </a:r>
                <a:r>
                  <a:rPr lang="en-US" sz="2000" b="1" spc="-100" dirty="0">
                    <a:solidFill>
                      <a:schemeClr val="bg1">
                        <a:lumMod val="75000"/>
                      </a:schemeClr>
                    </a:solidFill>
                    <a:latin typeface="Courier New" panose="02070309020205020404" pitchFamily="49" charset="0"/>
                    <a:cs typeface="Courier New" panose="02070309020205020404" pitchFamily="49" charset="0"/>
                  </a:rPr>
                  <a:t> de </a:t>
                </a:r>
                <a:r>
                  <a:rPr lang="en-US" sz="2000" b="1" spc="-100" dirty="0" err="1">
                    <a:solidFill>
                      <a:schemeClr val="bg1">
                        <a:lumMod val="75000"/>
                      </a:schemeClr>
                    </a:solidFill>
                    <a:latin typeface="Courier New" panose="02070309020205020404" pitchFamily="49" charset="0"/>
                    <a:cs typeface="Courier New" panose="02070309020205020404" pitchFamily="49" charset="0"/>
                  </a:rPr>
                  <a:t>mesure</a:t>
                </a:r>
                <a:r>
                  <a:rPr lang="en-US" sz="2000" b="1" spc="-100" dirty="0">
                    <a:solidFill>
                      <a:schemeClr val="bg1">
                        <a:lumMod val="75000"/>
                      </a:schemeClr>
                    </a:solidFill>
                    <a:latin typeface="Courier New" panose="02070309020205020404" pitchFamily="49" charset="0"/>
                    <a:cs typeface="Courier New" panose="02070309020205020404" pitchFamily="49" charset="0"/>
                  </a:rPr>
                  <a:t>.</a:t>
                </a:r>
                <a:endParaRPr lang="fr-FR" sz="2200" b="1" dirty="0">
                  <a:solidFill>
                    <a:schemeClr val="bg1">
                      <a:lumMod val="75000"/>
                    </a:schemeClr>
                  </a:solidFill>
                  <a:latin typeface="Courier New" panose="02070309020205020404" pitchFamily="49" charset="0"/>
                  <a:cs typeface="Courier New" panose="02070309020205020404" pitchFamily="49" charset="0"/>
                </a:endParaRPr>
              </a:p>
            </p:txBody>
          </p:sp>
        </mc:Choice>
        <mc:Fallback xmlns="">
          <p:sp>
            <p:nvSpPr>
              <p:cNvPr id="21" name="ZoneTexte 20">
                <a:extLst>
                  <a:ext uri="{FF2B5EF4-FFF2-40B4-BE49-F238E27FC236}">
                    <a16:creationId xmlns:a16="http://schemas.microsoft.com/office/drawing/2014/main" id="{77F66BB6-0D88-9842-9081-CCA1A5271957}"/>
                  </a:ext>
                </a:extLst>
              </p:cNvPr>
              <p:cNvSpPr txBox="1">
                <a:spLocks noRot="1" noChangeAspect="1" noMove="1" noResize="1" noEditPoints="1" noAdjustHandles="1" noChangeArrowheads="1" noChangeShapeType="1" noTextEdit="1"/>
              </p:cNvSpPr>
              <p:nvPr/>
            </p:nvSpPr>
            <p:spPr>
              <a:xfrm>
                <a:off x="671308" y="1676444"/>
                <a:ext cx="11520691" cy="4580613"/>
              </a:xfrm>
              <a:prstGeom prst="rect">
                <a:avLst/>
              </a:prstGeom>
              <a:blipFill>
                <a:blip r:embed="rId3"/>
                <a:stretch>
                  <a:fillRect l="-550" b="-1385"/>
                </a:stretch>
              </a:blipFill>
            </p:spPr>
            <p:txBody>
              <a:bodyPr/>
              <a:lstStyle/>
              <a:p>
                <a:r>
                  <a:rPr lang="fr-FR">
                    <a:noFill/>
                  </a:rPr>
                  <a:t> </a:t>
                </a:r>
              </a:p>
            </p:txBody>
          </p:sp>
        </mc:Fallback>
      </mc:AlternateContent>
    </p:spTree>
    <p:extLst>
      <p:ext uri="{BB962C8B-B14F-4D97-AF65-F5344CB8AC3E}">
        <p14:creationId xmlns:p14="http://schemas.microsoft.com/office/powerpoint/2010/main" val="418152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11</a:t>
            </a:fld>
            <a:endParaRPr lang="fr-FR" dirty="0"/>
          </a:p>
        </p:txBody>
      </p:sp>
      <p:sp>
        <p:nvSpPr>
          <p:cNvPr id="8" name="Rectangle 7">
            <a:extLst>
              <a:ext uri="{FF2B5EF4-FFF2-40B4-BE49-F238E27FC236}">
                <a16:creationId xmlns:a16="http://schemas.microsoft.com/office/drawing/2014/main" id="{524BAF91-8341-5643-BDC4-C06CE42C05AE}"/>
              </a:ext>
            </a:extLst>
          </p:cNvPr>
          <p:cNvSpPr/>
          <p:nvPr/>
        </p:nvSpPr>
        <p:spPr>
          <a:xfrm>
            <a:off x="119336" y="159023"/>
            <a:ext cx="4427815" cy="461665"/>
          </a:xfrm>
          <a:prstGeom prst="rect">
            <a:avLst/>
          </a:prstGeom>
        </p:spPr>
        <p:txBody>
          <a:bodyPr wrap="none">
            <a:spAutoFit/>
          </a:bodyPr>
          <a:lstStyle/>
          <a:p>
            <a:r>
              <a:rPr lang="fr-FR" sz="2400" b="1" dirty="0">
                <a:solidFill>
                  <a:schemeClr val="bg1"/>
                </a:solidFill>
                <a:cs typeface="Times New Roman" pitchFamily="18" charset="0"/>
              </a:rPr>
              <a:t>Les processus stochastiques</a:t>
            </a:r>
          </a:p>
        </p:txBody>
      </p:sp>
      <p:sp>
        <p:nvSpPr>
          <p:cNvPr id="9" name="Rectangle 8">
            <a:extLst>
              <a:ext uri="{FF2B5EF4-FFF2-40B4-BE49-F238E27FC236}">
                <a16:creationId xmlns:a16="http://schemas.microsoft.com/office/drawing/2014/main" id="{7E366D1D-8C8A-0243-A7A3-7A7079FD00A4}"/>
              </a:ext>
            </a:extLst>
          </p:cNvPr>
          <p:cNvSpPr/>
          <p:nvPr/>
        </p:nvSpPr>
        <p:spPr>
          <a:xfrm>
            <a:off x="6096000" y="220578"/>
            <a:ext cx="1731564" cy="338554"/>
          </a:xfrm>
          <a:prstGeom prst="rect">
            <a:avLst/>
          </a:prstGeom>
          <a:ln w="28575">
            <a:noFill/>
          </a:ln>
        </p:spPr>
        <p:txBody>
          <a:bodyPr wrap="none">
            <a:spAutoFit/>
          </a:bodyPr>
          <a:lstStyle/>
          <a:p>
            <a:r>
              <a:rPr lang="fr-FR" sz="1600" b="1" i="1" dirty="0">
                <a:solidFill>
                  <a:schemeClr val="bg1"/>
                </a:solidFill>
              </a:rPr>
              <a:t>Forme générale</a:t>
            </a:r>
          </a:p>
        </p:txBody>
      </p:sp>
      <p:sp>
        <p:nvSpPr>
          <p:cNvPr id="10" name="Rectangle 9">
            <a:extLst>
              <a:ext uri="{FF2B5EF4-FFF2-40B4-BE49-F238E27FC236}">
                <a16:creationId xmlns:a16="http://schemas.microsoft.com/office/drawing/2014/main" id="{5E2146A7-FBB8-1F44-A170-AA9FB15C2D0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Forme générale</a:t>
            </a: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B7D52802-B8F7-2049-97E1-015662D43CFC}"/>
                  </a:ext>
                </a:extLst>
              </p:cNvPr>
              <p:cNvSpPr txBox="1"/>
              <p:nvPr/>
            </p:nvSpPr>
            <p:spPr>
              <a:xfrm>
                <a:off x="671308" y="1676444"/>
                <a:ext cx="11520691" cy="4635628"/>
              </a:xfrm>
              <a:prstGeom prst="rect">
                <a:avLst/>
              </a:prstGeom>
              <a:noFill/>
            </p:spPr>
            <p:txBody>
              <a:bodyPr wrap="square" rtlCol="0">
                <a:spAutoFit/>
              </a:bodyPr>
              <a:lstStyle/>
              <a:p>
                <a:endParaRPr lang="en-US" sz="2200" b="1" dirty="0">
                  <a:solidFill>
                    <a:schemeClr val="accent6"/>
                  </a:solidFill>
                  <a:latin typeface="Courier New" panose="02070309020205020404" pitchFamily="49" charset="0"/>
                  <a:cs typeface="Courier New" panose="02070309020205020404" pitchFamily="49" charset="0"/>
                </a:endParaRPr>
              </a:p>
              <a:p>
                <a:pPr/>
                <a14:m>
                  <m:oMathPara xmlns:m="http://schemas.openxmlformats.org/officeDocument/2006/math">
                    <m:oMathParaPr>
                      <m:jc m:val="centerGroup"/>
                    </m:oMathParaPr>
                    <m:oMath xmlns:m="http://schemas.openxmlformats.org/officeDocument/2006/math">
                      <m:sSub>
                        <m:sSubPr>
                          <m:ctrlPr>
                            <a:rPr lang="fr-FR" sz="2200" b="1" i="1" smtClean="0">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𝒀</m:t>
                          </m:r>
                        </m:e>
                        <m:sub>
                          <m:r>
                            <a:rPr lang="fr-FR" sz="2200" b="1" i="1">
                              <a:solidFill>
                                <a:schemeClr val="tx1"/>
                              </a:solidFill>
                              <a:latin typeface="Cambria Math" panose="02040503050406030204" pitchFamily="18" charset="0"/>
                              <a:cs typeface="Courier New" panose="02070309020205020404" pitchFamily="49" charset="0"/>
                            </a:rPr>
                            <m:t>𝒋</m:t>
                          </m:r>
                        </m:sub>
                      </m:sSub>
                      <m:d>
                        <m:dPr>
                          <m:ctrlPr>
                            <a:rPr lang="fr-FR" sz="2200" b="1" i="1">
                              <a:solidFill>
                                <a:schemeClr val="tx1"/>
                              </a:solidFill>
                              <a:latin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𝑻</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smtClean="0">
                              <a:solidFill>
                                <a:schemeClr val="tx1"/>
                              </a:solidFill>
                              <a:latin typeface="Cambria Math" panose="02040503050406030204" pitchFamily="18" charset="0"/>
                              <a:cs typeface="Courier New" panose="02070309020205020404" pitchFamily="49" charset="0"/>
                            </a:rPr>
                            <m:t>,</m:t>
                          </m:r>
                          <m:sSub>
                            <m:sSubPr>
                              <m:ctrlPr>
                                <a:rPr lang="fr-FR" sz="2200" b="1" i="1">
                                  <a:latin typeface="Cambria Math" panose="02040503050406030204" pitchFamily="18" charset="0"/>
                                  <a:cs typeface="Courier New" panose="02070309020205020404" pitchFamily="49" charset="0"/>
                                </a:rPr>
                              </m:ctrlPr>
                            </m:sSubPr>
                            <m:e>
                              <m:r>
                                <a:rPr lang="fr-FR" sz="2200" b="1" i="1" smtClean="0">
                                  <a:latin typeface="Cambria Math" panose="02040503050406030204" pitchFamily="18" charset="0"/>
                                  <a:cs typeface="Courier New" panose="02070309020205020404" pitchFamily="49" charset="0"/>
                                </a:rPr>
                                <m:t>𝑯</m:t>
                              </m:r>
                            </m:e>
                            <m:sub>
                              <m:r>
                                <a:rPr lang="fr-FR" sz="2200" b="1" i="1">
                                  <a:latin typeface="Cambria Math" panose="02040503050406030204" pitchFamily="18" charset="0"/>
                                  <a:cs typeface="Courier New" panose="02070309020205020404" pitchFamily="49" charset="0"/>
                                </a:rPr>
                                <m:t>𝒌</m:t>
                              </m:r>
                            </m:sub>
                          </m:sSub>
                        </m:e>
                      </m:d>
                      <m:r>
                        <a:rPr lang="fr-FR" sz="2200" b="1" i="1">
                          <a:solidFill>
                            <a:schemeClr val="tx1"/>
                          </a:solidFill>
                          <a:latin typeface="Cambria Math" panose="02040503050406030204" pitchFamily="18" charset="0"/>
                          <a:cs typeface="Courier New" panose="02070309020205020404" pitchFamily="49" charset="0"/>
                        </a:rPr>
                        <m:t>=</m:t>
                      </m:r>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𝝁</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a:solidFill>
                            <a:schemeClr val="tx1"/>
                          </a:solidFill>
                          <a:latin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d>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𝝋</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𝜸</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d>
                        </m:e>
                      </m:d>
                    </m:oMath>
                  </m:oMathPara>
                </a14:m>
                <a:endParaRPr lang="en-US" sz="2200" b="1" dirty="0">
                  <a:solidFill>
                    <a:schemeClr val="bg1">
                      <a:lumMod val="75000"/>
                    </a:schemeClr>
                  </a:solidFill>
                  <a:latin typeface="Courier New" panose="02070309020205020404" pitchFamily="49" charset="0"/>
                  <a:cs typeface="Courier New" panose="02070309020205020404" pitchFamily="49" charset="0"/>
                </a:endParaRPr>
              </a:p>
              <a:p>
                <a:endParaRPr lang="en-US" sz="2200" b="1" dirty="0">
                  <a:solidFill>
                    <a:schemeClr val="tx1"/>
                  </a:solidFill>
                  <a:latin typeface="Courier New" panose="02070309020205020404" pitchFamily="49" charset="0"/>
                  <a:cs typeface="Courier New" panose="02070309020205020404" pitchFamily="49" charset="0"/>
                </a:endParaRPr>
              </a:p>
              <a:p>
                <a:r>
                  <a:rPr lang="en-US" sz="2200" b="1" dirty="0" err="1">
                    <a:solidFill>
                      <a:schemeClr val="tx1"/>
                    </a:solidFill>
                    <a:latin typeface="Courier New" panose="02070309020205020404" pitchFamily="49" charset="0"/>
                    <a:cs typeface="Courier New" panose="02070309020205020404" pitchFamily="49" charset="0"/>
                  </a:rPr>
                  <a:t>Où</a:t>
                </a:r>
                <a:r>
                  <a:rPr lang="en-US" sz="2200" b="1" dirty="0">
                    <a:solidFill>
                      <a:schemeClr val="tx1"/>
                    </a:solidFill>
                    <a:latin typeface="Courier New" panose="02070309020205020404" pitchFamily="49" charset="0"/>
                    <a:cs typeface="Courier New" panose="02070309020205020404" pitchFamily="49" charset="0"/>
                  </a:rPr>
                  <a:t>,</a:t>
                </a:r>
              </a:p>
              <a:p>
                <a:r>
                  <a:rPr lang="en-US" sz="1400" b="1" i="1" spc="-100" dirty="0" err="1">
                    <a:solidFill>
                      <a:schemeClr val="bg1">
                        <a:lumMod val="75000"/>
                      </a:schemeClr>
                    </a:solidFill>
                    <a:latin typeface="Courier New" panose="02070309020205020404" pitchFamily="49" charset="0"/>
                    <a:cs typeface="Courier New" panose="02070309020205020404" pitchFamily="49" charset="0"/>
                  </a:rPr>
                  <a:t>Y</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j</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 : performance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ou</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incrément</a:t>
                </a:r>
                <a:r>
                  <a:rPr lang="en-US" sz="1400" b="1" spc="-100" dirty="0">
                    <a:solidFill>
                      <a:schemeClr val="bg1">
                        <a:lumMod val="75000"/>
                      </a:schemeClr>
                    </a:solidFill>
                    <a:latin typeface="Courier New" panose="02070309020205020404" pitchFamily="49" charset="0"/>
                    <a:cs typeface="Courier New" panose="02070309020205020404" pitchFamily="49" charset="0"/>
                  </a:rPr>
                  <a:t> de l') </a:t>
                </a:r>
                <a:r>
                  <a:rPr lang="en-US" sz="1400" b="1" spc="-100" dirty="0" err="1">
                    <a:solidFill>
                      <a:schemeClr val="bg1">
                        <a:lumMod val="75000"/>
                      </a:schemeClr>
                    </a:solidFill>
                    <a:latin typeface="Courier New" panose="02070309020205020404" pitchFamily="49" charset="0"/>
                    <a:cs typeface="Courier New" panose="02070309020205020404" pitchFamily="49" charset="0"/>
                  </a:rPr>
                  <a:t>indicateur</a:t>
                </a:r>
                <a:r>
                  <a:rPr lang="en-US" sz="1400" b="1" spc="-100" dirty="0">
                    <a:solidFill>
                      <a:schemeClr val="bg1">
                        <a:lumMod val="75000"/>
                      </a:schemeClr>
                    </a:solidFill>
                    <a:latin typeface="Courier New" panose="02070309020205020404" pitchFamily="49" charset="0"/>
                    <a:cs typeface="Courier New" panose="02070309020205020404" pitchFamily="49" charset="0"/>
                  </a:rPr>
                  <a:t> de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dégradation</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r>
                  <a:rPr lang="en-US" sz="1400" b="1" i="1" spc="-100" dirty="0" err="1">
                    <a:solidFill>
                      <a:schemeClr val="bg1">
                        <a:lumMod val="75000"/>
                      </a:schemeClr>
                    </a:solidFill>
                    <a:latin typeface="Courier New" panose="02070309020205020404" pitchFamily="49" charset="0"/>
                    <a:cs typeface="Courier New" panose="02070309020205020404" pitchFamily="49" charset="0"/>
                  </a:rPr>
                  <a:t>T</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spc="-100" dirty="0" err="1">
                    <a:solidFill>
                      <a:schemeClr val="bg1">
                        <a:lumMod val="75000"/>
                      </a:schemeClr>
                    </a:solidFill>
                    <a:latin typeface="Courier New" panose="02070309020205020404" pitchFamily="49" charset="0"/>
                    <a:cs typeface="Courier New" panose="02070309020205020404" pitchFamily="49" charset="0"/>
                  </a:rPr>
                  <a:t>,</a:t>
                </a:r>
                <a:r>
                  <a:rPr lang="en-US" sz="1400" b="1" i="1" spc="-100" dirty="0" err="1">
                    <a:solidFill>
                      <a:schemeClr val="bg1">
                        <a:lumMod val="75000"/>
                      </a:schemeClr>
                    </a:solidFill>
                    <a:latin typeface="Courier New" panose="02070309020205020404" pitchFamily="49" charset="0"/>
                    <a:cs typeface="Courier New" panose="02070309020205020404" pitchFamily="49" charset="0"/>
                  </a:rPr>
                  <a:t>H</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i="1" spc="-100" baseline="-250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a:solidFill>
                      <a:schemeClr val="bg1">
                        <a:lumMod val="75000"/>
                      </a:schemeClr>
                    </a:solidFill>
                    <a:latin typeface="Courier New" panose="02070309020205020404" pitchFamily="49" charset="0"/>
                    <a:cs typeface="Courier New" panose="02070309020205020404" pitchFamily="49" charset="0"/>
                  </a:rPr>
                  <a:t>: conditions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d'essais</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i="1" spc="-100" dirty="0">
                    <a:solidFill>
                      <a:schemeClr val="bg1">
                        <a:lumMod val="75000"/>
                      </a:schemeClr>
                    </a:solidFill>
                    <a:latin typeface="Courier New" panose="02070309020205020404" pitchFamily="49" charset="0"/>
                    <a:cs typeface="Courier New" panose="02070309020205020404" pitchFamily="49" charset="0"/>
                  </a:rPr>
                  <a:t>k (</a:t>
                </a:r>
                <a:r>
                  <a:rPr lang="en-US" sz="1400" b="1" i="1" spc="-100" dirty="0" err="1">
                    <a:solidFill>
                      <a:schemeClr val="bg1">
                        <a:lumMod val="75000"/>
                      </a:schemeClr>
                    </a:solidFill>
                    <a:latin typeface="Courier New" panose="02070309020205020404" pitchFamily="49" charset="0"/>
                    <a:cs typeface="Courier New" panose="02070309020205020404" pitchFamily="49" charset="0"/>
                  </a:rPr>
                  <a:t>V</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endParaRPr lang="en-US" sz="2000" b="1" i="1" spc="-100" dirty="0">
                  <a:solidFill>
                    <a:schemeClr val="tx1"/>
                  </a:solidFill>
                  <a:latin typeface="Symbol" panose="05050102010706020507" pitchFamily="18" charset="2"/>
                  <a:cs typeface="Courier New" panose="02070309020205020404" pitchFamily="49" charset="0"/>
                </a:endParaRPr>
              </a:p>
              <a:p>
                <a:r>
                  <a:rPr lang="en-US" sz="2000" b="1" i="1" spc="-100" dirty="0" err="1">
                    <a:solidFill>
                      <a:schemeClr val="tx1"/>
                    </a:solidFill>
                    <a:latin typeface="Symbol" panose="05050102010706020507" pitchFamily="18" charset="2"/>
                    <a:cs typeface="Courier New" panose="02070309020205020404" pitchFamily="49" charset="0"/>
                  </a:rPr>
                  <a:t>m</a:t>
                </a:r>
                <a:r>
                  <a:rPr lang="en-US" sz="2000" b="1" i="1" spc="-100" baseline="-25000" dirty="0" err="1">
                    <a:solidFill>
                      <a:schemeClr val="tx1"/>
                    </a:solidFill>
                    <a:latin typeface="Courier New" panose="02070309020205020404" pitchFamily="49" charset="0"/>
                    <a:cs typeface="Courier New" panose="02070309020205020404" pitchFamily="49" charset="0"/>
                  </a:rPr>
                  <a:t>k</a:t>
                </a:r>
                <a:r>
                  <a:rPr lang="en-US" sz="2000" b="1" spc="-100" dirty="0">
                    <a:solidFill>
                      <a:schemeClr val="tx1"/>
                    </a:solidFill>
                    <a:latin typeface="Courier New" panose="02070309020205020404" pitchFamily="49" charset="0"/>
                    <a:cs typeface="Courier New" panose="02070309020205020404" pitchFamily="49" charset="0"/>
                  </a:rPr>
                  <a:t> : </a:t>
                </a:r>
                <a:r>
                  <a:rPr lang="en-US" sz="2000" b="1" spc="-100" dirty="0" err="1">
                    <a:solidFill>
                      <a:schemeClr val="tx1"/>
                    </a:solidFill>
                    <a:latin typeface="Courier New" panose="02070309020205020404" pitchFamily="49" charset="0"/>
                    <a:cs typeface="Courier New" panose="02070309020205020404" pitchFamily="49" charset="0"/>
                  </a:rPr>
                  <a:t>dérive</a:t>
                </a: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stochastique</a:t>
                </a:r>
                <a:r>
                  <a:rPr lang="en-US" sz="2000" b="1" spc="-100" dirty="0">
                    <a:solidFill>
                      <a:schemeClr val="tx1"/>
                    </a:solidFill>
                    <a:latin typeface="Courier New" panose="02070309020205020404" pitchFamily="49" charset="0"/>
                    <a:cs typeface="Courier New" panose="02070309020205020404" pitchFamily="49" charset="0"/>
                  </a:rPr>
                  <a:t> </a:t>
                </a:r>
                <a:r>
                  <a:rPr lang="en-US" sz="1600" b="1" spc="-100" dirty="0">
                    <a:solidFill>
                      <a:schemeClr val="tx1"/>
                    </a:solidFill>
                    <a:latin typeface="Courier New" panose="02070309020205020404" pitchFamily="49" charset="0"/>
                    <a:cs typeface="Courier New" panose="02070309020205020404" pitchFamily="49" charset="0"/>
                  </a:rPr>
                  <a:t>(</a:t>
                </a:r>
                <a:r>
                  <a:rPr lang="en-US" sz="1600" b="1" spc="-100" dirty="0">
                    <a:solidFill>
                      <a:schemeClr val="tx1"/>
                    </a:solidFill>
                    <a:latin typeface="Courier New" panose="02070309020205020404" pitchFamily="49" charset="0"/>
                    <a:cs typeface="Courier New" panose="02070309020205020404" pitchFamily="49" charset="0"/>
                    <a:sym typeface="Symbol" panose="05050102010706020507" pitchFamily="18" charset="2"/>
                  </a:rPr>
                  <a:t> </a:t>
                </a:r>
                <a:r>
                  <a:rPr lang="en-US" sz="1600" b="1" spc="-100" dirty="0" err="1">
                    <a:latin typeface="Courier New" panose="02070309020205020404" pitchFamily="49" charset="0"/>
                    <a:cs typeface="Courier New" panose="02070309020205020404" pitchFamily="49" charset="0"/>
                    <a:sym typeface="Symbol" panose="05050102010706020507" pitchFamily="18" charset="2"/>
                  </a:rPr>
                  <a:t>vitess</a:t>
                </a:r>
                <a:r>
                  <a:rPr lang="en-US" sz="1600" b="1" spc="-100" dirty="0" err="1">
                    <a:solidFill>
                      <a:schemeClr val="tx1"/>
                    </a:solidFill>
                    <a:latin typeface="Courier New" panose="02070309020205020404" pitchFamily="49" charset="0"/>
                    <a:cs typeface="Courier New" panose="02070309020205020404" pitchFamily="49" charset="0"/>
                    <a:sym typeface="Symbol" panose="05050102010706020507" pitchFamily="18" charset="2"/>
                  </a:rPr>
                  <a:t>e</a:t>
                </a:r>
                <a:r>
                  <a:rPr lang="en-US" sz="1600" b="1" spc="-100" dirty="0">
                    <a:solidFill>
                      <a:schemeClr val="tx1"/>
                    </a:solidFill>
                    <a:latin typeface="Courier New" panose="02070309020205020404" pitchFamily="49" charset="0"/>
                    <a:cs typeface="Courier New" panose="02070309020205020404" pitchFamily="49" charset="0"/>
                    <a:sym typeface="Symbol" panose="05050102010706020507" pitchFamily="18" charset="2"/>
                  </a:rPr>
                  <a:t> de </a:t>
                </a:r>
                <a:r>
                  <a:rPr lang="en-US" sz="1600" b="1" spc="-100" dirty="0" err="1">
                    <a:solidFill>
                      <a:schemeClr val="tx1"/>
                    </a:solidFill>
                    <a:latin typeface="Courier New" panose="02070309020205020404" pitchFamily="49" charset="0"/>
                    <a:cs typeface="Courier New" panose="02070309020205020404" pitchFamily="49" charset="0"/>
                  </a:rPr>
                  <a:t>dégradation</a:t>
                </a:r>
                <a:r>
                  <a:rPr lang="en-US" sz="1600" b="1" spc="-100" dirty="0">
                    <a:solidFill>
                      <a:schemeClr val="tx1"/>
                    </a:solidFill>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 @ conditions #k </a:t>
                </a:r>
                <a:r>
                  <a:rPr lang="en-US" sz="2000" b="1" i="1" spc="-100" dirty="0">
                    <a:latin typeface="Courier New" panose="02070309020205020404" pitchFamily="49" charset="0"/>
                    <a:cs typeface="Courier New" panose="02070309020205020404" pitchFamily="49" charset="0"/>
                  </a:rPr>
                  <a:t>(</a:t>
                </a:r>
                <a:r>
                  <a:rPr lang="en-US" sz="2000" b="1" i="1" spc="-100" dirty="0" err="1">
                    <a:latin typeface="Courier New" panose="02070309020205020404" pitchFamily="49" charset="0"/>
                    <a:cs typeface="Courier New" panose="02070309020205020404" pitchFamily="49" charset="0"/>
                  </a:rPr>
                  <a:t>V</a:t>
                </a:r>
                <a:r>
                  <a:rPr lang="en-US" sz="2000" b="1" i="1" spc="-100" baseline="-25000" dirty="0" err="1">
                    <a:latin typeface="Courier New" panose="02070309020205020404" pitchFamily="49" charset="0"/>
                    <a:cs typeface="Courier New" panose="02070309020205020404" pitchFamily="49" charset="0"/>
                  </a:rPr>
                  <a:t>k</a:t>
                </a:r>
                <a:r>
                  <a:rPr lang="en-US" sz="2000" b="1" i="1" spc="-100" dirty="0">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a:t>
                </a:r>
              </a:p>
              <a:p>
                <a:endParaRPr lang="en-US" sz="1100" b="1" spc="-100" dirty="0">
                  <a:latin typeface="Courier New" panose="02070309020205020404" pitchFamily="49" charset="0"/>
                  <a:cs typeface="Courier New" panose="02070309020205020404" pitchFamily="49" charset="0"/>
                </a:endParaRPr>
              </a:p>
              <a:p>
                <a:pPr/>
                <a14:m>
                  <m:oMathPara xmlns:m="http://schemas.openxmlformats.org/officeDocument/2006/math">
                    <m:oMathParaPr>
                      <m:jc m:val="centerGroup"/>
                    </m:oMathParaPr>
                    <m:oMath xmlns:m="http://schemas.openxmlformats.org/officeDocument/2006/math">
                      <m:sSub>
                        <m:sSubPr>
                          <m:ctrlPr>
                            <a:rPr lang="en-US" sz="2000" b="1" i="1" spc="-100">
                              <a:latin typeface="Cambria Math" panose="02040503050406030204" pitchFamily="18" charset="0"/>
                              <a:cs typeface="Courier New" panose="02070309020205020404" pitchFamily="49" charset="0"/>
                            </a:rPr>
                          </m:ctrlPr>
                        </m:sSubPr>
                        <m:e>
                          <m:r>
                            <a:rPr lang="en-US" sz="2000" b="1" i="1" spc="-100">
                              <a:latin typeface="Cambria Math" panose="02040503050406030204" pitchFamily="18" charset="0"/>
                              <a:ea typeface="Cambria Math" panose="02040503050406030204" pitchFamily="18" charset="0"/>
                              <a:cs typeface="Courier New" panose="02070309020205020404" pitchFamily="49" charset="0"/>
                            </a:rPr>
                            <m:t>𝝁</m:t>
                          </m:r>
                        </m:e>
                        <m:sub>
                          <m:r>
                            <a:rPr lang="fr-FR" sz="2000" b="1" i="1" spc="-100">
                              <a:latin typeface="Cambria Math" panose="02040503050406030204" pitchFamily="18" charset="0"/>
                              <a:cs typeface="Courier New" panose="02070309020205020404" pitchFamily="49" charset="0"/>
                            </a:rPr>
                            <m:t>𝒌</m:t>
                          </m:r>
                        </m:sub>
                      </m:sSub>
                      <m:r>
                        <a:rPr lang="fr-FR" sz="2000" b="1" i="1" spc="-100">
                          <a:latin typeface="Cambria Math" panose="02040503050406030204" pitchFamily="18" charset="0"/>
                          <a:cs typeface="Courier New" panose="02070309020205020404" pitchFamily="49" charset="0"/>
                        </a:rPr>
                        <m:t>=</m:t>
                      </m:r>
                      <m:r>
                        <a:rPr lang="fr-FR" sz="2000" b="1" i="1" spc="-100">
                          <a:latin typeface="Cambria Math" panose="02040503050406030204" pitchFamily="18" charset="0"/>
                          <a:ea typeface="Cambria Math" panose="02040503050406030204" pitchFamily="18" charset="0"/>
                          <a:cs typeface="Courier New" panose="02070309020205020404" pitchFamily="49" charset="0"/>
                        </a:rPr>
                        <m:t>𝜶</m:t>
                      </m:r>
                      <m:r>
                        <a:rPr lang="fr-FR" sz="2000" b="1" i="1" spc="-100" baseline="-25000">
                          <a:latin typeface="Cambria Math" panose="02040503050406030204" pitchFamily="18" charset="0"/>
                          <a:ea typeface="Cambria Math" panose="02040503050406030204" pitchFamily="18" charset="0"/>
                          <a:cs typeface="Courier New" panose="02070309020205020404" pitchFamily="49" charset="0"/>
                        </a:rPr>
                        <m:t>𝒋</m:t>
                      </m:r>
                      <m:r>
                        <a:rPr lang="fr-FR" sz="2000" b="1" i="1" spc="-100">
                          <a:latin typeface="Cambria Math" panose="02040503050406030204" pitchFamily="18" charset="0"/>
                          <a:ea typeface="Cambria Math" panose="02040503050406030204" pitchFamily="18" charset="0"/>
                          <a:cs typeface="Courier New" panose="02070309020205020404" pitchFamily="49" charset="0"/>
                        </a:rPr>
                        <m:t>.</m:t>
                      </m:r>
                      <m:r>
                        <a:rPr lang="fr-FR" sz="2000" b="1" i="1" spc="-100">
                          <a:latin typeface="Cambria Math" panose="02040503050406030204" pitchFamily="18" charset="0"/>
                          <a:ea typeface="Cambria Math" panose="02040503050406030204" pitchFamily="18" charset="0"/>
                          <a:cs typeface="Courier New" panose="02070309020205020404" pitchFamily="49" charset="0"/>
                        </a:rPr>
                        <m:t>𝒆𝒙𝒑</m:t>
                      </m:r>
                      <m:d>
                        <m:dPr>
                          <m:ctrlPr>
                            <a:rPr lang="fr-FR" sz="2000" b="1" i="1" spc="-100">
                              <a:latin typeface="Cambria Math" panose="02040503050406030204" pitchFamily="18" charset="0"/>
                              <a:ea typeface="Cambria Math" panose="02040503050406030204" pitchFamily="18" charset="0"/>
                              <a:cs typeface="Courier New" panose="02070309020205020404" pitchFamily="49" charset="0"/>
                            </a:rPr>
                          </m:ctrlPr>
                        </m:dPr>
                        <m:e>
                          <m:r>
                            <a:rPr lang="fr-FR" sz="2000" b="1" i="1" spc="-100">
                              <a:latin typeface="Cambria Math" panose="02040503050406030204" pitchFamily="18" charset="0"/>
                              <a:ea typeface="Cambria Math" panose="02040503050406030204" pitchFamily="18" charset="0"/>
                              <a:cs typeface="Courier New" panose="02070309020205020404" pitchFamily="49" charset="0"/>
                            </a:rPr>
                            <m:t>−</m:t>
                          </m:r>
                          <m:r>
                            <a:rPr lang="fr-FR" sz="2000" b="1" i="1" spc="-100">
                              <a:latin typeface="Cambria Math" panose="02040503050406030204" pitchFamily="18" charset="0"/>
                              <a:ea typeface="Cambria Math" panose="02040503050406030204" pitchFamily="18" charset="0"/>
                              <a:cs typeface="Courier New" panose="02070309020205020404" pitchFamily="49" charset="0"/>
                            </a:rPr>
                            <m:t>𝜷</m:t>
                          </m:r>
                          <m:r>
                            <a:rPr lang="fr-FR" sz="2000" b="1" i="1" spc="-100">
                              <a:latin typeface="Cambria Math" panose="02040503050406030204" pitchFamily="18" charset="0"/>
                              <a:ea typeface="Cambria Math" panose="02040503050406030204" pitchFamily="18" charset="0"/>
                              <a:cs typeface="Courier New" panose="02070309020205020404" pitchFamily="49" charset="0"/>
                            </a:rPr>
                            <m:t>.</m:t>
                          </m:r>
                          <m:r>
                            <a:rPr lang="fr-FR" sz="2000" b="1" i="1" spc="-100">
                              <a:latin typeface="Cambria Math" panose="02040503050406030204" pitchFamily="18" charset="0"/>
                              <a:ea typeface="Cambria Math" panose="02040503050406030204" pitchFamily="18" charset="0"/>
                              <a:cs typeface="Courier New" panose="02070309020205020404" pitchFamily="49" charset="0"/>
                            </a:rPr>
                            <m:t>𝒇</m:t>
                          </m:r>
                          <m:d>
                            <m:dPr>
                              <m:ctrlPr>
                                <a:rPr lang="fr-FR" sz="2000" b="1" i="1" spc="-100">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000" b="1" i="1" spc="-100" smtClean="0">
                                      <a:latin typeface="Cambria Math" panose="02040503050406030204" pitchFamily="18" charset="0"/>
                                      <a:ea typeface="Cambria Math" panose="02040503050406030204" pitchFamily="18" charset="0"/>
                                      <a:cs typeface="Courier New" panose="02070309020205020404" pitchFamily="49" charset="0"/>
                                    </a:rPr>
                                  </m:ctrlPr>
                                </m:sSubPr>
                                <m:e>
                                  <m:r>
                                    <a:rPr lang="fr-FR" sz="2000" b="1" i="1" spc="-100" smtClean="0">
                                      <a:latin typeface="Cambria Math" panose="02040503050406030204" pitchFamily="18" charset="0"/>
                                      <a:ea typeface="Cambria Math" panose="02040503050406030204" pitchFamily="18" charset="0"/>
                                      <a:cs typeface="Courier New" panose="02070309020205020404" pitchFamily="49" charset="0"/>
                                    </a:rPr>
                                    <m:t>𝑻</m:t>
                                  </m:r>
                                </m:e>
                                <m:sub>
                                  <m:r>
                                    <a:rPr lang="fr-FR" sz="2000" b="1" i="1" spc="-100">
                                      <a:latin typeface="Cambria Math" panose="02040503050406030204" pitchFamily="18" charset="0"/>
                                      <a:ea typeface="Cambria Math" panose="02040503050406030204" pitchFamily="18" charset="0"/>
                                      <a:cs typeface="Courier New" panose="02070309020205020404" pitchFamily="49" charset="0"/>
                                    </a:rPr>
                                    <m:t>𝒌</m:t>
                                  </m:r>
                                </m:sub>
                              </m:sSub>
                              <m:r>
                                <a:rPr lang="fr-FR" sz="2000" b="1" i="1" spc="-100" smtClean="0">
                                  <a:latin typeface="Cambria Math" panose="02040503050406030204" pitchFamily="18" charset="0"/>
                                  <a:ea typeface="Cambria Math" panose="02040503050406030204" pitchFamily="18" charset="0"/>
                                  <a:cs typeface="Courier New" panose="02070309020205020404" pitchFamily="49" charset="0"/>
                                </a:rPr>
                                <m:t>,</m:t>
                              </m:r>
                              <m:sSub>
                                <m:sSubPr>
                                  <m:ctrlPr>
                                    <a:rPr lang="fr-FR" sz="2000" b="1" i="1" spc="-100">
                                      <a:latin typeface="Cambria Math" panose="02040503050406030204" pitchFamily="18" charset="0"/>
                                      <a:ea typeface="Cambria Math" panose="02040503050406030204" pitchFamily="18" charset="0"/>
                                      <a:cs typeface="Courier New" panose="02070309020205020404" pitchFamily="49" charset="0"/>
                                    </a:rPr>
                                  </m:ctrlPr>
                                </m:sSubPr>
                                <m:e>
                                  <m:r>
                                    <a:rPr lang="fr-FR" sz="2000" b="1" i="1" spc="-100" smtClean="0">
                                      <a:latin typeface="Cambria Math" panose="02040503050406030204" pitchFamily="18" charset="0"/>
                                      <a:ea typeface="Cambria Math" panose="02040503050406030204" pitchFamily="18" charset="0"/>
                                      <a:cs typeface="Courier New" panose="02070309020205020404" pitchFamily="49" charset="0"/>
                                    </a:rPr>
                                    <m:t>𝑯</m:t>
                                  </m:r>
                                </m:e>
                                <m:sub>
                                  <m:r>
                                    <a:rPr lang="fr-FR" sz="2000" b="1" i="1" spc="-100">
                                      <a:latin typeface="Cambria Math" panose="02040503050406030204" pitchFamily="18" charset="0"/>
                                      <a:ea typeface="Cambria Math" panose="02040503050406030204" pitchFamily="18" charset="0"/>
                                      <a:cs typeface="Courier New" panose="02070309020205020404" pitchFamily="49" charset="0"/>
                                    </a:rPr>
                                    <m:t>𝒌</m:t>
                                  </m:r>
                                </m:sub>
                              </m:sSub>
                            </m:e>
                          </m:d>
                        </m:e>
                      </m:d>
                    </m:oMath>
                  </m:oMathPara>
                </a14:m>
                <a:endParaRPr lang="en-US" sz="2000" b="1" spc="-100" dirty="0">
                  <a:solidFill>
                    <a:schemeClr val="accent6"/>
                  </a:solidFill>
                  <a:latin typeface="Courier New" panose="02070309020205020404" pitchFamily="49" charset="0"/>
                  <a:cs typeface="Courier New" panose="02070309020205020404" pitchFamily="49" charset="0"/>
                </a:endParaRPr>
              </a:p>
              <a:p>
                <a:endParaRPr lang="en-US" sz="1600" b="1" spc="-100" dirty="0">
                  <a:solidFill>
                    <a:srgbClr val="FF0000"/>
                  </a:solidFill>
                  <a:latin typeface="Courier New" panose="02070309020205020404" pitchFamily="49" charset="0"/>
                  <a:cs typeface="Courier New" panose="02070309020205020404" pitchFamily="49" charset="0"/>
                </a:endParaRPr>
              </a:p>
              <a:p>
                <a:r>
                  <a:rPr lang="en-US" b="1" spc="-100" dirty="0" err="1">
                    <a:solidFill>
                      <a:srgbClr val="FF0000"/>
                    </a:solidFill>
                    <a:latin typeface="Courier New" panose="02070309020205020404" pitchFamily="49" charset="0"/>
                    <a:cs typeface="Courier New" panose="02070309020205020404" pitchFamily="49" charset="0"/>
                  </a:rPr>
                  <a:t>où</a:t>
                </a:r>
                <a:r>
                  <a:rPr lang="en-US" b="1" spc="-100" dirty="0">
                    <a:solidFill>
                      <a:srgbClr val="FF0000"/>
                    </a:solidFill>
                    <a:latin typeface="Courier New" panose="02070309020205020404" pitchFamily="49" charset="0"/>
                    <a:cs typeface="Courier New" panose="02070309020205020404" pitchFamily="49" charset="0"/>
                  </a:rPr>
                  <a:t>, par </a:t>
                </a:r>
                <a:r>
                  <a:rPr lang="en-US" b="1" spc="-100" dirty="0" err="1">
                    <a:solidFill>
                      <a:srgbClr val="FF0000"/>
                    </a:solidFill>
                    <a:latin typeface="Courier New" panose="02070309020205020404" pitchFamily="49" charset="0"/>
                    <a:cs typeface="Courier New" panose="02070309020205020404" pitchFamily="49" charset="0"/>
                  </a:rPr>
                  <a:t>exemple</a:t>
                </a:r>
                <a:r>
                  <a:rPr lang="en-US" b="1" spc="-100" dirty="0">
                    <a:solidFill>
                      <a:srgbClr val="FF0000"/>
                    </a:solidFill>
                    <a:latin typeface="Courier New" panose="02070309020205020404" pitchFamily="49" charset="0"/>
                    <a:cs typeface="Courier New" panose="02070309020205020404" pitchFamily="49" charset="0"/>
                  </a:rPr>
                  <a:t>, </a:t>
                </a:r>
                <a:r>
                  <a:rPr lang="en-US" b="1" i="1" spc="-100" dirty="0">
                    <a:solidFill>
                      <a:srgbClr val="FF0000"/>
                    </a:solidFill>
                    <a:latin typeface="Courier New" panose="02070309020205020404" pitchFamily="49" charset="0"/>
                    <a:cs typeface="Courier New" panose="02070309020205020404" pitchFamily="49" charset="0"/>
                  </a:rPr>
                  <a:t>f(</a:t>
                </a:r>
                <a:r>
                  <a:rPr lang="en-US" b="1" i="1" spc="-100" dirty="0" err="1">
                    <a:solidFill>
                      <a:srgbClr val="FF0000"/>
                    </a:solidFill>
                    <a:latin typeface="Courier New" panose="02070309020205020404" pitchFamily="49" charset="0"/>
                    <a:cs typeface="Courier New" panose="02070309020205020404" pitchFamily="49" charset="0"/>
                  </a:rPr>
                  <a:t>T</a:t>
                </a:r>
                <a:r>
                  <a:rPr lang="en-US" b="1" i="1" spc="-100" baseline="-25000" dirty="0" err="1">
                    <a:solidFill>
                      <a:srgbClr val="FF0000"/>
                    </a:solidFill>
                    <a:latin typeface="Courier New" panose="02070309020205020404" pitchFamily="49" charset="0"/>
                    <a:cs typeface="Courier New" panose="02070309020205020404" pitchFamily="49" charset="0"/>
                  </a:rPr>
                  <a:t>k</a:t>
                </a:r>
                <a:r>
                  <a:rPr lang="en-US" b="1" i="1" spc="-100" dirty="0" err="1">
                    <a:solidFill>
                      <a:srgbClr val="FF0000"/>
                    </a:solidFill>
                    <a:latin typeface="Courier New" panose="02070309020205020404" pitchFamily="49" charset="0"/>
                    <a:cs typeface="Courier New" panose="02070309020205020404" pitchFamily="49" charset="0"/>
                  </a:rPr>
                  <a:t>,H</a:t>
                </a:r>
                <a:r>
                  <a:rPr lang="en-US" b="1" i="1" spc="-100" baseline="-25000" dirty="0" err="1">
                    <a:solidFill>
                      <a:srgbClr val="FF0000"/>
                    </a:solidFill>
                    <a:latin typeface="Courier New" panose="02070309020205020404" pitchFamily="49" charset="0"/>
                    <a:cs typeface="Courier New" panose="02070309020205020404" pitchFamily="49" charset="0"/>
                  </a:rPr>
                  <a:t>k</a:t>
                </a:r>
                <a:r>
                  <a:rPr lang="en-US" b="1" i="1" spc="-100" dirty="0">
                    <a:solidFill>
                      <a:srgbClr val="FF0000"/>
                    </a:solidFill>
                    <a:latin typeface="Courier New" panose="02070309020205020404" pitchFamily="49" charset="0"/>
                    <a:cs typeface="Courier New" panose="02070309020205020404" pitchFamily="49" charset="0"/>
                  </a:rPr>
                  <a:t>) </a:t>
                </a:r>
                <a:r>
                  <a:rPr lang="en-US" b="1" i="1" spc="-100" dirty="0" err="1">
                    <a:solidFill>
                      <a:srgbClr val="FF0000"/>
                    </a:solidFill>
                    <a:latin typeface="Courier New" panose="02070309020205020404" pitchFamily="49" charset="0"/>
                    <a:cs typeface="Courier New" panose="02070309020205020404" pitchFamily="49" charset="0"/>
                  </a:rPr>
                  <a:t>peut-être</a:t>
                </a:r>
                <a:r>
                  <a:rPr lang="en-US" b="1" i="1" spc="-100" dirty="0">
                    <a:solidFill>
                      <a:srgbClr val="FF0000"/>
                    </a:solidFill>
                    <a:latin typeface="Courier New" panose="02070309020205020404" pitchFamily="49" charset="0"/>
                    <a:cs typeface="Courier New" panose="02070309020205020404" pitchFamily="49" charset="0"/>
                  </a:rPr>
                  <a:t> </a:t>
                </a:r>
                <a:r>
                  <a:rPr lang="en-US" b="1" i="1" spc="-100" dirty="0" err="1">
                    <a:solidFill>
                      <a:srgbClr val="FF0000"/>
                    </a:solidFill>
                    <a:latin typeface="Courier New" panose="02070309020205020404" pitchFamily="49" charset="0"/>
                    <a:cs typeface="Courier New" panose="02070309020205020404" pitchFamily="49" charset="0"/>
                  </a:rPr>
                  <a:t>une</a:t>
                </a:r>
                <a:r>
                  <a:rPr lang="en-US" b="1" i="1" spc="-100" dirty="0">
                    <a:solidFill>
                      <a:srgbClr val="FF0000"/>
                    </a:solidFill>
                    <a:latin typeface="Courier New" panose="02070309020205020404" pitchFamily="49" charset="0"/>
                    <a:cs typeface="Courier New" panose="02070309020205020404" pitchFamily="49" charset="0"/>
                  </a:rPr>
                  <a:t> </a:t>
                </a:r>
                <a:r>
                  <a:rPr lang="en-US" b="1" i="1" spc="-100" dirty="0" err="1">
                    <a:solidFill>
                      <a:srgbClr val="FF0000"/>
                    </a:solidFill>
                    <a:latin typeface="Courier New" panose="02070309020205020404" pitchFamily="49" charset="0"/>
                    <a:cs typeface="Courier New" panose="02070309020205020404" pitchFamily="49" charset="0"/>
                  </a:rPr>
                  <a:t>fonction</a:t>
                </a:r>
                <a:r>
                  <a:rPr lang="en-US" b="1" i="1" spc="-100" dirty="0">
                    <a:solidFill>
                      <a:srgbClr val="FF0000"/>
                    </a:solidFill>
                    <a:latin typeface="Courier New" panose="02070309020205020404" pitchFamily="49" charset="0"/>
                    <a:cs typeface="Courier New" panose="02070309020205020404" pitchFamily="49" charset="0"/>
                  </a:rPr>
                  <a:t> </a:t>
                </a:r>
                <a:r>
                  <a:rPr lang="en-US" b="1" i="1" spc="-100" dirty="0" err="1">
                    <a:solidFill>
                      <a:srgbClr val="FF0000"/>
                    </a:solidFill>
                    <a:latin typeface="Courier New" panose="02070309020205020404" pitchFamily="49" charset="0"/>
                    <a:cs typeface="Courier New" panose="02070309020205020404" pitchFamily="49" charset="0"/>
                  </a:rPr>
                  <a:t>d'Eyring</a:t>
                </a:r>
                <a:r>
                  <a:rPr lang="en-US" b="1" i="1" spc="-100" dirty="0">
                    <a:solidFill>
                      <a:srgbClr val="FF0000"/>
                    </a:solidFill>
                    <a:latin typeface="Courier New" panose="02070309020205020404" pitchFamily="49" charset="0"/>
                    <a:cs typeface="Courier New" panose="02070309020205020404" pitchFamily="49" charset="0"/>
                  </a:rPr>
                  <a:t>, de Peck, de Guan,…</a:t>
                </a:r>
                <a:endParaRPr lang="en-US" b="1" spc="-100" dirty="0">
                  <a:solidFill>
                    <a:srgbClr val="FF0000"/>
                  </a:solidFill>
                  <a:latin typeface="Courier New" panose="02070309020205020404" pitchFamily="49" charset="0"/>
                  <a:cs typeface="Courier New" panose="02070309020205020404" pitchFamily="49" charset="0"/>
                </a:endParaRPr>
              </a:p>
              <a:p>
                <a:endParaRPr lang="en-US" sz="2000" b="1" i="1" spc="-100" dirty="0">
                  <a:solidFill>
                    <a:schemeClr val="tx1"/>
                  </a:solidFill>
                  <a:latin typeface="Cambria Math" panose="02040503050406030204" pitchFamily="18" charset="0"/>
                  <a:ea typeface="Cambria Math" panose="02040503050406030204" pitchFamily="18" charset="0"/>
                  <a:cs typeface="Courier New" panose="02070309020205020404" pitchFamily="49" charset="0"/>
                </a:endParaRPr>
              </a:p>
              <a:p>
                <a14:m>
                  <m:oMath xmlns:m="http://schemas.openxmlformats.org/officeDocument/2006/math">
                    <m:r>
                      <a:rPr lang="en-US" sz="1400" b="1" i="1" spc="-100" smtClean="0">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t>∧</m:t>
                    </m:r>
                  </m:oMath>
                </a14:m>
                <a:r>
                  <a:rPr lang="en-US" sz="1400" b="1" i="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fonction</a:t>
                </a:r>
                <a:r>
                  <a:rPr lang="en-US" sz="1400" b="1" spc="-100" dirty="0">
                    <a:solidFill>
                      <a:schemeClr val="bg1">
                        <a:lumMod val="75000"/>
                      </a:schemeClr>
                    </a:solidFill>
                    <a:latin typeface="Courier New" panose="02070309020205020404" pitchFamily="49" charset="0"/>
                    <a:cs typeface="Courier New" panose="02070309020205020404" pitchFamily="49" charset="0"/>
                  </a:rPr>
                  <a:t> de transformation du temps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définissant</a:t>
                </a:r>
                <a:r>
                  <a:rPr lang="en-US" sz="1400" b="1" spc="-100" dirty="0">
                    <a:solidFill>
                      <a:schemeClr val="bg1">
                        <a:lumMod val="75000"/>
                      </a:schemeClr>
                    </a:solidFill>
                    <a:latin typeface="Courier New" panose="02070309020205020404" pitchFamily="49" charset="0"/>
                    <a:cs typeface="Courier New" panose="02070309020205020404" pitchFamily="49" charset="0"/>
                  </a:rPr>
                  <a:t> la (non-)</a:t>
                </a:r>
                <a:r>
                  <a:rPr lang="en-US" sz="1400" b="1" spc="-100" dirty="0" err="1">
                    <a:solidFill>
                      <a:schemeClr val="bg1">
                        <a:lumMod val="75000"/>
                      </a:schemeClr>
                    </a:solidFill>
                    <a:latin typeface="Courier New" panose="02070309020205020404" pitchFamily="49" charset="0"/>
                    <a:cs typeface="Courier New" panose="02070309020205020404" pitchFamily="49" charset="0"/>
                  </a:rPr>
                  <a:t>linéarité</a:t>
                </a:r>
                <a:r>
                  <a:rPr lang="en-US" sz="1400" b="1" spc="-100" dirty="0">
                    <a:solidFill>
                      <a:schemeClr val="bg1">
                        <a:lumMod val="75000"/>
                      </a:schemeClr>
                    </a:solidFill>
                    <a:latin typeface="Courier New" panose="02070309020205020404" pitchFamily="49" charset="0"/>
                    <a:cs typeface="Courier New" panose="02070309020205020404" pitchFamily="49" charset="0"/>
                  </a:rPr>
                  <a:t> du </a:t>
                </a:r>
                <a:r>
                  <a:rPr lang="en-US" sz="1400" b="1" spc="-100" dirty="0" err="1">
                    <a:solidFill>
                      <a:schemeClr val="bg1">
                        <a:lumMod val="75000"/>
                      </a:schemeClr>
                    </a:solidFill>
                    <a:latin typeface="Courier New" panose="02070309020205020404" pitchFamily="49" charset="0"/>
                    <a:cs typeface="Courier New" panose="02070309020205020404" pitchFamily="49" charset="0"/>
                  </a:rPr>
                  <a:t>processus</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pPr marL="342900" indent="-342900">
                  <a:buFont typeface="Symbol" panose="05050102010706020507" pitchFamily="18" charset="2"/>
                  <a:buChar char="j"/>
                </a:pP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paramètre</a:t>
                </a:r>
                <a:r>
                  <a:rPr lang="en-US" sz="1400" b="1" spc="-100" dirty="0">
                    <a:solidFill>
                      <a:schemeClr val="bg1">
                        <a:lumMod val="75000"/>
                      </a:schemeClr>
                    </a:solidFill>
                    <a:latin typeface="Courier New" panose="02070309020205020404" pitchFamily="49" charset="0"/>
                    <a:cs typeface="Courier New" panose="02070309020205020404" pitchFamily="49" charset="0"/>
                  </a:rPr>
                  <a:t> de diffusion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définit</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l'amplitude</a:t>
                </a:r>
                <a:r>
                  <a:rPr lang="en-US" sz="1400" b="1" spc="-100" dirty="0">
                    <a:solidFill>
                      <a:schemeClr val="bg1">
                        <a:lumMod val="75000"/>
                      </a:schemeClr>
                    </a:solidFill>
                    <a:latin typeface="Courier New" panose="02070309020205020404" pitchFamily="49" charset="0"/>
                    <a:cs typeface="Courier New" panose="02070309020205020404" pitchFamily="49" charset="0"/>
                  </a:rPr>
                  <a:t> des variations </a:t>
                </a:r>
                <a:r>
                  <a:rPr lang="en-US" sz="1400" b="1" spc="-100" dirty="0" err="1">
                    <a:solidFill>
                      <a:schemeClr val="bg1">
                        <a:lumMod val="75000"/>
                      </a:schemeClr>
                    </a:solidFill>
                    <a:latin typeface="Courier New" panose="02070309020205020404" pitchFamily="49" charset="0"/>
                    <a:cs typeface="Courier New" panose="02070309020205020404" pitchFamily="49" charset="0"/>
                  </a:rPr>
                  <a:t>autour</a:t>
                </a:r>
                <a:r>
                  <a:rPr lang="en-US" sz="1400" b="1" spc="-100" dirty="0">
                    <a:solidFill>
                      <a:schemeClr val="bg1">
                        <a:lumMod val="75000"/>
                      </a:schemeClr>
                    </a:solidFill>
                    <a:latin typeface="Courier New" panose="02070309020205020404" pitchFamily="49" charset="0"/>
                    <a:cs typeface="Courier New" panose="02070309020205020404" pitchFamily="49" charset="0"/>
                  </a:rPr>
                  <a:t> de la tendance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moyenne</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r>
                  <a:rPr lang="en-US" sz="1400" b="1" i="1" spc="-100" dirty="0">
                    <a:solidFill>
                      <a:schemeClr val="bg1">
                        <a:lumMod val="75000"/>
                      </a:schemeClr>
                    </a:solidFill>
                    <a:latin typeface="Symbol" panose="05050102010706020507" pitchFamily="18" charset="2"/>
                    <a:cs typeface="Courier New" panose="02070309020205020404" pitchFamily="49" charset="0"/>
                  </a:rPr>
                  <a:t>g</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 : </a:t>
                </a:r>
                <a:r>
                  <a:rPr lang="en-US" sz="1400" b="1" spc="-100" dirty="0" err="1">
                    <a:solidFill>
                      <a:schemeClr val="bg1">
                        <a:lumMod val="75000"/>
                      </a:schemeClr>
                    </a:solidFill>
                    <a:latin typeface="Courier New" panose="02070309020205020404" pitchFamily="49" charset="0"/>
                    <a:cs typeface="Courier New" panose="02070309020205020404" pitchFamily="49" charset="0"/>
                  </a:rPr>
                  <a:t>loi</a:t>
                </a:r>
                <a:r>
                  <a:rPr lang="en-US" sz="1400" b="1" spc="-100" dirty="0">
                    <a:solidFill>
                      <a:schemeClr val="bg1">
                        <a:lumMod val="75000"/>
                      </a:schemeClr>
                    </a:solidFill>
                    <a:latin typeface="Courier New" panose="02070309020205020404" pitchFamily="49" charset="0"/>
                    <a:cs typeface="Courier New" panose="02070309020205020404" pitchFamily="49" charset="0"/>
                  </a:rPr>
                  <a:t> de distribution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définissant</a:t>
                </a:r>
                <a:r>
                  <a:rPr lang="en-US" sz="1400" b="1" spc="-100" dirty="0">
                    <a:solidFill>
                      <a:schemeClr val="bg1">
                        <a:lumMod val="75000"/>
                      </a:schemeClr>
                    </a:solidFill>
                    <a:latin typeface="Courier New" panose="02070309020205020404" pitchFamily="49" charset="0"/>
                    <a:cs typeface="Courier New" panose="02070309020205020404" pitchFamily="49" charset="0"/>
                  </a:rPr>
                  <a:t> le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caractère</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stochastique</a:t>
                </a:r>
                <a:r>
                  <a:rPr lang="en-US" sz="1400" b="1" spc="-100" dirty="0">
                    <a:solidFill>
                      <a:schemeClr val="bg1">
                        <a:lumMod val="75000"/>
                      </a:schemeClr>
                    </a:solidFill>
                    <a:latin typeface="Courier New" panose="02070309020205020404" pitchFamily="49" charset="0"/>
                    <a:cs typeface="Courier New" panose="02070309020205020404" pitchFamily="49" charset="0"/>
                  </a:rPr>
                  <a:t> dans le temps.</a:t>
                </a:r>
              </a:p>
            </p:txBody>
          </p:sp>
        </mc:Choice>
        <mc:Fallback xmlns="">
          <p:sp>
            <p:nvSpPr>
              <p:cNvPr id="14" name="ZoneTexte 13">
                <a:extLst>
                  <a:ext uri="{FF2B5EF4-FFF2-40B4-BE49-F238E27FC236}">
                    <a16:creationId xmlns:a16="http://schemas.microsoft.com/office/drawing/2014/main" id="{B7D52802-B8F7-2049-97E1-015662D43CFC}"/>
                  </a:ext>
                </a:extLst>
              </p:cNvPr>
              <p:cNvSpPr txBox="1">
                <a:spLocks noRot="1" noChangeAspect="1" noMove="1" noResize="1" noEditPoints="1" noAdjustHandles="1" noChangeArrowheads="1" noChangeShapeType="1" noTextEdit="1"/>
              </p:cNvSpPr>
              <p:nvPr/>
            </p:nvSpPr>
            <p:spPr>
              <a:xfrm>
                <a:off x="671308" y="1676444"/>
                <a:ext cx="11520691" cy="4635628"/>
              </a:xfrm>
              <a:prstGeom prst="rect">
                <a:avLst/>
              </a:prstGeom>
              <a:blipFill>
                <a:blip r:embed="rId3"/>
                <a:stretch>
                  <a:fillRect l="-550"/>
                </a:stretch>
              </a:blipFill>
            </p:spPr>
            <p:txBody>
              <a:bodyPr/>
              <a:lstStyle/>
              <a:p>
                <a:r>
                  <a:rPr lang="fr-FR">
                    <a:noFill/>
                  </a:rPr>
                  <a:t> </a:t>
                </a:r>
              </a:p>
            </p:txBody>
          </p:sp>
        </mc:Fallback>
      </mc:AlternateContent>
      <p:pic>
        <p:nvPicPr>
          <p:cNvPr id="2" name="Image 1">
            <a:extLst>
              <a:ext uri="{FF2B5EF4-FFF2-40B4-BE49-F238E27FC236}">
                <a16:creationId xmlns:a16="http://schemas.microsoft.com/office/drawing/2014/main" id="{55C6BF06-9E32-C344-8C17-14CF6CB54C17}"/>
              </a:ext>
            </a:extLst>
          </p:cNvPr>
          <p:cNvPicPr>
            <a:picLocks noChangeAspect="1"/>
          </p:cNvPicPr>
          <p:nvPr/>
        </p:nvPicPr>
        <p:blipFill rotWithShape="1">
          <a:blip r:embed="rId4"/>
          <a:srcRect l="2214" t="14012" r="63521" b="38258"/>
          <a:stretch/>
        </p:blipFill>
        <p:spPr>
          <a:xfrm>
            <a:off x="9120336" y="1413016"/>
            <a:ext cx="2737174" cy="2048854"/>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id="{355CED8E-03BD-454C-B24B-847AC6E7EA23}"/>
              </a:ext>
            </a:extLst>
          </p:cNvPr>
          <p:cNvSpPr/>
          <p:nvPr/>
        </p:nvSpPr>
        <p:spPr>
          <a:xfrm>
            <a:off x="5974453" y="2132856"/>
            <a:ext cx="409579" cy="36004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244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12</a:t>
            </a:fld>
            <a:endParaRPr lang="fr-FR" dirty="0"/>
          </a:p>
        </p:txBody>
      </p:sp>
      <p:sp>
        <p:nvSpPr>
          <p:cNvPr id="8" name="Rectangle 7">
            <a:extLst>
              <a:ext uri="{FF2B5EF4-FFF2-40B4-BE49-F238E27FC236}">
                <a16:creationId xmlns:a16="http://schemas.microsoft.com/office/drawing/2014/main" id="{524BAF91-8341-5643-BDC4-C06CE42C05AE}"/>
              </a:ext>
            </a:extLst>
          </p:cNvPr>
          <p:cNvSpPr/>
          <p:nvPr/>
        </p:nvSpPr>
        <p:spPr>
          <a:xfrm>
            <a:off x="119336" y="159023"/>
            <a:ext cx="4427815" cy="461665"/>
          </a:xfrm>
          <a:prstGeom prst="rect">
            <a:avLst/>
          </a:prstGeom>
        </p:spPr>
        <p:txBody>
          <a:bodyPr wrap="none">
            <a:spAutoFit/>
          </a:bodyPr>
          <a:lstStyle/>
          <a:p>
            <a:r>
              <a:rPr lang="fr-FR" sz="2400" b="1" dirty="0">
                <a:solidFill>
                  <a:schemeClr val="bg1"/>
                </a:solidFill>
                <a:cs typeface="Times New Roman" pitchFamily="18" charset="0"/>
              </a:rPr>
              <a:t>Les processus stochastiques</a:t>
            </a:r>
          </a:p>
        </p:txBody>
      </p:sp>
      <p:sp>
        <p:nvSpPr>
          <p:cNvPr id="9" name="Rectangle 8">
            <a:extLst>
              <a:ext uri="{FF2B5EF4-FFF2-40B4-BE49-F238E27FC236}">
                <a16:creationId xmlns:a16="http://schemas.microsoft.com/office/drawing/2014/main" id="{7E366D1D-8C8A-0243-A7A3-7A7079FD00A4}"/>
              </a:ext>
            </a:extLst>
          </p:cNvPr>
          <p:cNvSpPr/>
          <p:nvPr/>
        </p:nvSpPr>
        <p:spPr>
          <a:xfrm>
            <a:off x="6096000" y="220578"/>
            <a:ext cx="1731564" cy="338554"/>
          </a:xfrm>
          <a:prstGeom prst="rect">
            <a:avLst/>
          </a:prstGeom>
          <a:ln w="28575">
            <a:noFill/>
          </a:ln>
        </p:spPr>
        <p:txBody>
          <a:bodyPr wrap="none">
            <a:spAutoFit/>
          </a:bodyPr>
          <a:lstStyle/>
          <a:p>
            <a:r>
              <a:rPr lang="fr-FR" sz="1600" b="1" i="1" dirty="0">
                <a:solidFill>
                  <a:schemeClr val="bg1"/>
                </a:solidFill>
              </a:rPr>
              <a:t>Forme générale</a:t>
            </a:r>
          </a:p>
        </p:txBody>
      </p:sp>
      <p:sp>
        <p:nvSpPr>
          <p:cNvPr id="10" name="Rectangle 9">
            <a:extLst>
              <a:ext uri="{FF2B5EF4-FFF2-40B4-BE49-F238E27FC236}">
                <a16:creationId xmlns:a16="http://schemas.microsoft.com/office/drawing/2014/main" id="{5E2146A7-FBB8-1F44-A170-AA9FB15C2D0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Forme générale</a:t>
            </a: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B7D52802-B8F7-2049-97E1-015662D43CFC}"/>
                  </a:ext>
                </a:extLst>
              </p:cNvPr>
              <p:cNvSpPr txBox="1"/>
              <p:nvPr/>
            </p:nvSpPr>
            <p:spPr>
              <a:xfrm>
                <a:off x="671308" y="1676444"/>
                <a:ext cx="11520691" cy="4697055"/>
              </a:xfrm>
              <a:prstGeom prst="rect">
                <a:avLst/>
              </a:prstGeom>
              <a:noFill/>
            </p:spPr>
            <p:txBody>
              <a:bodyPr wrap="square" rtlCol="0">
                <a:spAutoFit/>
              </a:bodyPr>
              <a:lstStyle/>
              <a:p>
                <a:endParaRPr lang="en-US" sz="2200" b="1" dirty="0">
                  <a:solidFill>
                    <a:schemeClr val="accent6"/>
                  </a:solidFill>
                  <a:latin typeface="Courier New" panose="02070309020205020404" pitchFamily="49" charset="0"/>
                  <a:cs typeface="Courier New" panose="02070309020205020404" pitchFamily="49" charset="0"/>
                </a:endParaRPr>
              </a:p>
              <a:p>
                <a:pPr/>
                <a14:m>
                  <m:oMathPara xmlns:m="http://schemas.openxmlformats.org/officeDocument/2006/math">
                    <m:oMathParaPr>
                      <m:jc m:val="centerGroup"/>
                    </m:oMathParaPr>
                    <m:oMath xmlns:m="http://schemas.openxmlformats.org/officeDocument/2006/math">
                      <m:sSub>
                        <m:sSubPr>
                          <m:ctrlPr>
                            <a:rPr lang="fr-FR" sz="2200" b="1" i="1" smtClean="0">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𝒀</m:t>
                          </m:r>
                        </m:e>
                        <m:sub>
                          <m:r>
                            <a:rPr lang="fr-FR" sz="2200" b="1" i="1">
                              <a:solidFill>
                                <a:schemeClr val="tx1"/>
                              </a:solidFill>
                              <a:latin typeface="Cambria Math" panose="02040503050406030204" pitchFamily="18" charset="0"/>
                              <a:cs typeface="Courier New" panose="02070309020205020404" pitchFamily="49" charset="0"/>
                            </a:rPr>
                            <m:t>𝒋</m:t>
                          </m:r>
                        </m:sub>
                      </m:sSub>
                      <m:d>
                        <m:dPr>
                          <m:ctrlPr>
                            <a:rPr lang="fr-FR" sz="2200" b="1" i="1">
                              <a:solidFill>
                                <a:schemeClr val="tx1"/>
                              </a:solidFill>
                              <a:latin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𝑻</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smtClean="0">
                              <a:solidFill>
                                <a:schemeClr val="tx1"/>
                              </a:solidFill>
                              <a:latin typeface="Cambria Math" panose="02040503050406030204" pitchFamily="18" charset="0"/>
                              <a:cs typeface="Courier New" panose="02070309020205020404" pitchFamily="49" charset="0"/>
                            </a:rPr>
                            <m:t>,</m:t>
                          </m:r>
                          <m:sSub>
                            <m:sSubPr>
                              <m:ctrlPr>
                                <a:rPr lang="fr-FR" sz="2200" b="1" i="1">
                                  <a:latin typeface="Cambria Math" panose="02040503050406030204" pitchFamily="18" charset="0"/>
                                  <a:cs typeface="Courier New" panose="02070309020205020404" pitchFamily="49" charset="0"/>
                                </a:rPr>
                              </m:ctrlPr>
                            </m:sSubPr>
                            <m:e>
                              <m:r>
                                <a:rPr lang="fr-FR" sz="2200" b="1" i="1" smtClean="0">
                                  <a:latin typeface="Cambria Math" panose="02040503050406030204" pitchFamily="18" charset="0"/>
                                  <a:cs typeface="Courier New" panose="02070309020205020404" pitchFamily="49" charset="0"/>
                                </a:rPr>
                                <m:t>𝑯</m:t>
                              </m:r>
                            </m:e>
                            <m:sub>
                              <m:r>
                                <a:rPr lang="fr-FR" sz="2200" b="1" i="1">
                                  <a:latin typeface="Cambria Math" panose="02040503050406030204" pitchFamily="18" charset="0"/>
                                  <a:cs typeface="Courier New" panose="02070309020205020404" pitchFamily="49" charset="0"/>
                                </a:rPr>
                                <m:t>𝒌</m:t>
                              </m:r>
                            </m:sub>
                          </m:sSub>
                        </m:e>
                      </m:d>
                      <m:r>
                        <a:rPr lang="fr-FR" sz="2200" b="1" i="1">
                          <a:solidFill>
                            <a:schemeClr val="tx1"/>
                          </a:solidFill>
                          <a:latin typeface="Cambria Math" panose="02040503050406030204" pitchFamily="18" charset="0"/>
                          <a:cs typeface="Courier New" panose="02070309020205020404" pitchFamily="49" charset="0"/>
                        </a:rPr>
                        <m:t>=</m:t>
                      </m:r>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𝝁</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a:solidFill>
                            <a:schemeClr val="tx1"/>
                          </a:solidFill>
                          <a:latin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d>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𝝋</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𝜸</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d>
                        </m:e>
                      </m:d>
                    </m:oMath>
                  </m:oMathPara>
                </a14:m>
                <a:endParaRPr lang="en-US" sz="2200" b="1" dirty="0">
                  <a:solidFill>
                    <a:schemeClr val="bg1">
                      <a:lumMod val="75000"/>
                    </a:schemeClr>
                  </a:solidFill>
                  <a:latin typeface="Courier New" panose="02070309020205020404" pitchFamily="49" charset="0"/>
                  <a:cs typeface="Courier New" panose="02070309020205020404" pitchFamily="49" charset="0"/>
                </a:endParaRPr>
              </a:p>
              <a:p>
                <a:endParaRPr lang="en-US" sz="2200" b="1" dirty="0">
                  <a:solidFill>
                    <a:schemeClr val="tx1"/>
                  </a:solidFill>
                  <a:latin typeface="Courier New" panose="02070309020205020404" pitchFamily="49" charset="0"/>
                  <a:cs typeface="Courier New" panose="02070309020205020404" pitchFamily="49" charset="0"/>
                </a:endParaRPr>
              </a:p>
              <a:p>
                <a:r>
                  <a:rPr lang="en-US" sz="2200" b="1" dirty="0" err="1">
                    <a:solidFill>
                      <a:schemeClr val="tx1"/>
                    </a:solidFill>
                    <a:latin typeface="Courier New" panose="02070309020205020404" pitchFamily="49" charset="0"/>
                    <a:cs typeface="Courier New" panose="02070309020205020404" pitchFamily="49" charset="0"/>
                  </a:rPr>
                  <a:t>Où</a:t>
                </a:r>
                <a:r>
                  <a:rPr lang="en-US" sz="2200" b="1" dirty="0">
                    <a:solidFill>
                      <a:schemeClr val="tx1"/>
                    </a:solidFill>
                    <a:latin typeface="Courier New" panose="02070309020205020404" pitchFamily="49" charset="0"/>
                    <a:cs typeface="Courier New" panose="02070309020205020404" pitchFamily="49" charset="0"/>
                  </a:rPr>
                  <a:t>,</a:t>
                </a:r>
              </a:p>
              <a:p>
                <a:r>
                  <a:rPr lang="en-US" sz="1400" b="1" i="1" spc="-100" dirty="0" err="1">
                    <a:solidFill>
                      <a:schemeClr val="bg1">
                        <a:lumMod val="75000"/>
                      </a:schemeClr>
                    </a:solidFill>
                    <a:latin typeface="Courier New" panose="02070309020205020404" pitchFamily="49" charset="0"/>
                    <a:cs typeface="Courier New" panose="02070309020205020404" pitchFamily="49" charset="0"/>
                  </a:rPr>
                  <a:t>Y</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j</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 : performance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ou</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incrément</a:t>
                </a:r>
                <a:r>
                  <a:rPr lang="en-US" sz="1400" b="1" spc="-100" dirty="0">
                    <a:solidFill>
                      <a:schemeClr val="bg1">
                        <a:lumMod val="75000"/>
                      </a:schemeClr>
                    </a:solidFill>
                    <a:latin typeface="Courier New" panose="02070309020205020404" pitchFamily="49" charset="0"/>
                    <a:cs typeface="Courier New" panose="02070309020205020404" pitchFamily="49" charset="0"/>
                  </a:rPr>
                  <a:t> de l') </a:t>
                </a:r>
                <a:r>
                  <a:rPr lang="en-US" sz="1400" b="1" spc="-100" dirty="0" err="1">
                    <a:solidFill>
                      <a:schemeClr val="bg1">
                        <a:lumMod val="75000"/>
                      </a:schemeClr>
                    </a:solidFill>
                    <a:latin typeface="Courier New" panose="02070309020205020404" pitchFamily="49" charset="0"/>
                    <a:cs typeface="Courier New" panose="02070309020205020404" pitchFamily="49" charset="0"/>
                  </a:rPr>
                  <a:t>indicateur</a:t>
                </a:r>
                <a:r>
                  <a:rPr lang="en-US" sz="1400" b="1" spc="-100" dirty="0">
                    <a:solidFill>
                      <a:schemeClr val="bg1">
                        <a:lumMod val="75000"/>
                      </a:schemeClr>
                    </a:solidFill>
                    <a:latin typeface="Courier New" panose="02070309020205020404" pitchFamily="49" charset="0"/>
                    <a:cs typeface="Courier New" panose="02070309020205020404" pitchFamily="49" charset="0"/>
                  </a:rPr>
                  <a:t> de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dégradation</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r>
                  <a:rPr lang="en-US" sz="1400" b="1" i="1" spc="-100" dirty="0" err="1">
                    <a:solidFill>
                      <a:schemeClr val="bg1">
                        <a:lumMod val="75000"/>
                      </a:schemeClr>
                    </a:solidFill>
                    <a:latin typeface="Courier New" panose="02070309020205020404" pitchFamily="49" charset="0"/>
                    <a:cs typeface="Courier New" panose="02070309020205020404" pitchFamily="49" charset="0"/>
                  </a:rPr>
                  <a:t>T</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spc="-100" dirty="0" err="1">
                    <a:solidFill>
                      <a:schemeClr val="bg1">
                        <a:lumMod val="75000"/>
                      </a:schemeClr>
                    </a:solidFill>
                    <a:latin typeface="Courier New" panose="02070309020205020404" pitchFamily="49" charset="0"/>
                    <a:cs typeface="Courier New" panose="02070309020205020404" pitchFamily="49" charset="0"/>
                  </a:rPr>
                  <a:t>,</a:t>
                </a:r>
                <a:r>
                  <a:rPr lang="en-US" sz="1400" b="1" i="1" spc="-100" dirty="0" err="1">
                    <a:solidFill>
                      <a:schemeClr val="bg1">
                        <a:lumMod val="75000"/>
                      </a:schemeClr>
                    </a:solidFill>
                    <a:latin typeface="Courier New" panose="02070309020205020404" pitchFamily="49" charset="0"/>
                    <a:cs typeface="Courier New" panose="02070309020205020404" pitchFamily="49" charset="0"/>
                  </a:rPr>
                  <a:t>H</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i="1" spc="-100" baseline="-250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a:solidFill>
                      <a:schemeClr val="bg1">
                        <a:lumMod val="75000"/>
                      </a:schemeClr>
                    </a:solidFill>
                    <a:latin typeface="Courier New" panose="02070309020205020404" pitchFamily="49" charset="0"/>
                    <a:cs typeface="Courier New" panose="02070309020205020404" pitchFamily="49" charset="0"/>
                  </a:rPr>
                  <a:t>: conditions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d'essais</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i="1" spc="-100" dirty="0">
                    <a:solidFill>
                      <a:schemeClr val="bg1">
                        <a:lumMod val="75000"/>
                      </a:schemeClr>
                    </a:solidFill>
                    <a:latin typeface="Courier New" panose="02070309020205020404" pitchFamily="49" charset="0"/>
                    <a:cs typeface="Courier New" panose="02070309020205020404" pitchFamily="49" charset="0"/>
                  </a:rPr>
                  <a:t>k (</a:t>
                </a:r>
                <a:r>
                  <a:rPr lang="en-US" sz="1400" b="1" i="1" spc="-100" dirty="0" err="1">
                    <a:solidFill>
                      <a:schemeClr val="bg1">
                        <a:lumMod val="75000"/>
                      </a:schemeClr>
                    </a:solidFill>
                    <a:latin typeface="Courier New" panose="02070309020205020404" pitchFamily="49" charset="0"/>
                    <a:cs typeface="Courier New" panose="02070309020205020404" pitchFamily="49" charset="0"/>
                  </a:rPr>
                  <a:t>V</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endParaRPr lang="en-US" sz="2000" b="1" i="1" spc="-100" dirty="0">
                  <a:solidFill>
                    <a:schemeClr val="tx1"/>
                  </a:solidFill>
                  <a:latin typeface="Symbol" panose="05050102010706020507" pitchFamily="18" charset="2"/>
                  <a:cs typeface="Courier New" panose="02070309020205020404" pitchFamily="49" charset="0"/>
                </a:endParaRPr>
              </a:p>
              <a:p>
                <a:r>
                  <a:rPr lang="en-US" sz="2000" b="1" i="1" spc="-100" dirty="0" err="1">
                    <a:solidFill>
                      <a:schemeClr val="tx1"/>
                    </a:solidFill>
                    <a:latin typeface="Symbol" panose="05050102010706020507" pitchFamily="18" charset="2"/>
                    <a:cs typeface="Courier New" panose="02070309020205020404" pitchFamily="49" charset="0"/>
                  </a:rPr>
                  <a:t>m</a:t>
                </a:r>
                <a:r>
                  <a:rPr lang="en-US" sz="2000" b="1" i="1" spc="-100" baseline="-25000" dirty="0" err="1">
                    <a:solidFill>
                      <a:schemeClr val="tx1"/>
                    </a:solidFill>
                    <a:latin typeface="Courier New" panose="02070309020205020404" pitchFamily="49" charset="0"/>
                    <a:cs typeface="Courier New" panose="02070309020205020404" pitchFamily="49" charset="0"/>
                  </a:rPr>
                  <a:t>k</a:t>
                </a:r>
                <a:r>
                  <a:rPr lang="en-US" sz="2000" b="1" spc="-100" dirty="0">
                    <a:solidFill>
                      <a:schemeClr val="tx1"/>
                    </a:solidFill>
                    <a:latin typeface="Courier New" panose="02070309020205020404" pitchFamily="49" charset="0"/>
                    <a:cs typeface="Courier New" panose="02070309020205020404" pitchFamily="49" charset="0"/>
                  </a:rPr>
                  <a:t> : </a:t>
                </a:r>
                <a:r>
                  <a:rPr lang="en-US" sz="2000" b="1" spc="-100" dirty="0" err="1">
                    <a:solidFill>
                      <a:schemeClr val="tx1"/>
                    </a:solidFill>
                    <a:latin typeface="Courier New" panose="02070309020205020404" pitchFamily="49" charset="0"/>
                    <a:cs typeface="Courier New" panose="02070309020205020404" pitchFamily="49" charset="0"/>
                  </a:rPr>
                  <a:t>dérive</a:t>
                </a: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stochastique</a:t>
                </a:r>
                <a:r>
                  <a:rPr lang="en-US" sz="2000" b="1" spc="-100" dirty="0">
                    <a:solidFill>
                      <a:schemeClr val="tx1"/>
                    </a:solidFill>
                    <a:latin typeface="Courier New" panose="02070309020205020404" pitchFamily="49" charset="0"/>
                    <a:cs typeface="Courier New" panose="02070309020205020404" pitchFamily="49" charset="0"/>
                  </a:rPr>
                  <a:t> </a:t>
                </a:r>
                <a:r>
                  <a:rPr lang="en-US" sz="1600" b="1" spc="-100" dirty="0">
                    <a:solidFill>
                      <a:schemeClr val="tx1"/>
                    </a:solidFill>
                    <a:latin typeface="Courier New" panose="02070309020205020404" pitchFamily="49" charset="0"/>
                    <a:cs typeface="Courier New" panose="02070309020205020404" pitchFamily="49" charset="0"/>
                  </a:rPr>
                  <a:t>(</a:t>
                </a:r>
                <a:r>
                  <a:rPr lang="en-US" sz="1600" b="1" spc="-100" dirty="0">
                    <a:solidFill>
                      <a:schemeClr val="tx1"/>
                    </a:solidFill>
                    <a:latin typeface="Courier New" panose="02070309020205020404" pitchFamily="49" charset="0"/>
                    <a:cs typeface="Courier New" panose="02070309020205020404" pitchFamily="49" charset="0"/>
                    <a:sym typeface="Symbol" panose="05050102010706020507" pitchFamily="18" charset="2"/>
                  </a:rPr>
                  <a:t> </a:t>
                </a:r>
                <a:r>
                  <a:rPr lang="en-US" sz="1600" b="1" spc="-100" dirty="0" err="1">
                    <a:latin typeface="Courier New" panose="02070309020205020404" pitchFamily="49" charset="0"/>
                    <a:cs typeface="Courier New" panose="02070309020205020404" pitchFamily="49" charset="0"/>
                    <a:sym typeface="Symbol" panose="05050102010706020507" pitchFamily="18" charset="2"/>
                  </a:rPr>
                  <a:t>vitess</a:t>
                </a:r>
                <a:r>
                  <a:rPr lang="en-US" sz="1600" b="1" spc="-100" dirty="0" err="1">
                    <a:solidFill>
                      <a:schemeClr val="tx1"/>
                    </a:solidFill>
                    <a:latin typeface="Courier New" panose="02070309020205020404" pitchFamily="49" charset="0"/>
                    <a:cs typeface="Courier New" panose="02070309020205020404" pitchFamily="49" charset="0"/>
                    <a:sym typeface="Symbol" panose="05050102010706020507" pitchFamily="18" charset="2"/>
                  </a:rPr>
                  <a:t>e</a:t>
                </a:r>
                <a:r>
                  <a:rPr lang="en-US" sz="1600" b="1" spc="-100" dirty="0">
                    <a:solidFill>
                      <a:schemeClr val="tx1"/>
                    </a:solidFill>
                    <a:latin typeface="Courier New" panose="02070309020205020404" pitchFamily="49" charset="0"/>
                    <a:cs typeface="Courier New" panose="02070309020205020404" pitchFamily="49" charset="0"/>
                    <a:sym typeface="Symbol" panose="05050102010706020507" pitchFamily="18" charset="2"/>
                  </a:rPr>
                  <a:t> de </a:t>
                </a:r>
                <a:r>
                  <a:rPr lang="en-US" sz="1600" b="1" spc="-100" dirty="0" err="1">
                    <a:solidFill>
                      <a:schemeClr val="tx1"/>
                    </a:solidFill>
                    <a:latin typeface="Courier New" panose="02070309020205020404" pitchFamily="49" charset="0"/>
                    <a:cs typeface="Courier New" panose="02070309020205020404" pitchFamily="49" charset="0"/>
                  </a:rPr>
                  <a:t>dégradation</a:t>
                </a:r>
                <a:r>
                  <a:rPr lang="en-US" sz="1600" b="1" spc="-100" dirty="0">
                    <a:solidFill>
                      <a:schemeClr val="tx1"/>
                    </a:solidFill>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 @ conditions #k </a:t>
                </a:r>
                <a:r>
                  <a:rPr lang="en-US" sz="2000" b="1" i="1" spc="-100" dirty="0">
                    <a:latin typeface="Courier New" panose="02070309020205020404" pitchFamily="49" charset="0"/>
                    <a:cs typeface="Courier New" panose="02070309020205020404" pitchFamily="49" charset="0"/>
                  </a:rPr>
                  <a:t>(</a:t>
                </a:r>
                <a:r>
                  <a:rPr lang="en-US" sz="2000" b="1" i="1" spc="-100" dirty="0" err="1">
                    <a:latin typeface="Courier New" panose="02070309020205020404" pitchFamily="49" charset="0"/>
                    <a:cs typeface="Courier New" panose="02070309020205020404" pitchFamily="49" charset="0"/>
                  </a:rPr>
                  <a:t>V</a:t>
                </a:r>
                <a:r>
                  <a:rPr lang="en-US" sz="2000" b="1" i="1" spc="-100" baseline="-25000" dirty="0" err="1">
                    <a:latin typeface="Courier New" panose="02070309020205020404" pitchFamily="49" charset="0"/>
                    <a:cs typeface="Courier New" panose="02070309020205020404" pitchFamily="49" charset="0"/>
                  </a:rPr>
                  <a:t>k</a:t>
                </a:r>
                <a:r>
                  <a:rPr lang="en-US" sz="2000" b="1" i="1" spc="-100" dirty="0">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a:t>
                </a:r>
              </a:p>
              <a:p>
                <a:endParaRPr lang="en-US" sz="1100" b="1" spc="-100" dirty="0">
                  <a:latin typeface="Courier New" panose="02070309020205020404" pitchFamily="49" charset="0"/>
                  <a:cs typeface="Courier New" panose="02070309020205020404" pitchFamily="49" charset="0"/>
                </a:endParaRPr>
              </a:p>
              <a:p>
                <a:pPr/>
                <a14:m>
                  <m:oMathPara xmlns:m="http://schemas.openxmlformats.org/officeDocument/2006/math">
                    <m:oMathParaPr>
                      <m:jc m:val="centerGroup"/>
                    </m:oMathParaPr>
                    <m:oMath xmlns:m="http://schemas.openxmlformats.org/officeDocument/2006/math">
                      <m:sSub>
                        <m:sSubPr>
                          <m:ctrlPr>
                            <a:rPr lang="en-US" sz="2000" b="1" i="1" spc="-100">
                              <a:latin typeface="Cambria Math" panose="02040503050406030204" pitchFamily="18" charset="0"/>
                              <a:cs typeface="Courier New" panose="02070309020205020404" pitchFamily="49" charset="0"/>
                            </a:rPr>
                          </m:ctrlPr>
                        </m:sSubPr>
                        <m:e>
                          <m:r>
                            <a:rPr lang="en-US" sz="2000" b="1" i="1" spc="-100">
                              <a:latin typeface="Cambria Math" panose="02040503050406030204" pitchFamily="18" charset="0"/>
                              <a:ea typeface="Cambria Math" panose="02040503050406030204" pitchFamily="18" charset="0"/>
                              <a:cs typeface="Courier New" panose="02070309020205020404" pitchFamily="49" charset="0"/>
                            </a:rPr>
                            <m:t>𝝁</m:t>
                          </m:r>
                        </m:e>
                        <m:sub>
                          <m:r>
                            <a:rPr lang="fr-FR" sz="2000" b="1" i="1" spc="-100">
                              <a:latin typeface="Cambria Math" panose="02040503050406030204" pitchFamily="18" charset="0"/>
                              <a:cs typeface="Courier New" panose="02070309020205020404" pitchFamily="49" charset="0"/>
                            </a:rPr>
                            <m:t>𝒌</m:t>
                          </m:r>
                        </m:sub>
                      </m:sSub>
                      <m:r>
                        <a:rPr lang="fr-FR" sz="2000" b="1" i="1" spc="-100">
                          <a:latin typeface="Cambria Math" panose="02040503050406030204" pitchFamily="18" charset="0"/>
                          <a:cs typeface="Courier New" panose="02070309020205020404" pitchFamily="49" charset="0"/>
                        </a:rPr>
                        <m:t>=</m:t>
                      </m:r>
                      <m:r>
                        <a:rPr lang="fr-FR" sz="2000" b="1" i="1" spc="-100">
                          <a:latin typeface="Cambria Math" panose="02040503050406030204" pitchFamily="18" charset="0"/>
                          <a:ea typeface="Cambria Math" panose="02040503050406030204" pitchFamily="18" charset="0"/>
                          <a:cs typeface="Courier New" panose="02070309020205020404" pitchFamily="49" charset="0"/>
                        </a:rPr>
                        <m:t>𝜶</m:t>
                      </m:r>
                      <m:r>
                        <a:rPr lang="fr-FR" sz="2000" b="1" i="1" spc="-100" baseline="-25000">
                          <a:latin typeface="Cambria Math" panose="02040503050406030204" pitchFamily="18" charset="0"/>
                          <a:ea typeface="Cambria Math" panose="02040503050406030204" pitchFamily="18" charset="0"/>
                          <a:cs typeface="Courier New" panose="02070309020205020404" pitchFamily="49" charset="0"/>
                        </a:rPr>
                        <m:t>𝒋</m:t>
                      </m:r>
                      <m:r>
                        <a:rPr lang="fr-FR" sz="2000" b="1" i="1" spc="-100">
                          <a:latin typeface="Cambria Math" panose="02040503050406030204" pitchFamily="18" charset="0"/>
                          <a:ea typeface="Cambria Math" panose="02040503050406030204" pitchFamily="18" charset="0"/>
                          <a:cs typeface="Courier New" panose="02070309020205020404" pitchFamily="49" charset="0"/>
                        </a:rPr>
                        <m:t>.</m:t>
                      </m:r>
                      <m:r>
                        <a:rPr lang="fr-FR" sz="2000" b="1" i="1" spc="-100">
                          <a:latin typeface="Cambria Math" panose="02040503050406030204" pitchFamily="18" charset="0"/>
                          <a:ea typeface="Cambria Math" panose="02040503050406030204" pitchFamily="18" charset="0"/>
                          <a:cs typeface="Courier New" panose="02070309020205020404" pitchFamily="49" charset="0"/>
                        </a:rPr>
                        <m:t>𝒆𝒙𝒑</m:t>
                      </m:r>
                      <m:d>
                        <m:dPr>
                          <m:ctrlPr>
                            <a:rPr lang="fr-FR" sz="2000" b="1" i="1" spc="-100">
                              <a:latin typeface="Cambria Math" panose="02040503050406030204" pitchFamily="18" charset="0"/>
                              <a:ea typeface="Cambria Math" panose="02040503050406030204" pitchFamily="18" charset="0"/>
                              <a:cs typeface="Courier New" panose="02070309020205020404" pitchFamily="49" charset="0"/>
                            </a:rPr>
                          </m:ctrlPr>
                        </m:dPr>
                        <m:e>
                          <m:r>
                            <a:rPr lang="fr-FR" sz="2000" b="1" i="1" spc="-100">
                              <a:latin typeface="Cambria Math" panose="02040503050406030204" pitchFamily="18" charset="0"/>
                              <a:ea typeface="Cambria Math" panose="02040503050406030204" pitchFamily="18" charset="0"/>
                              <a:cs typeface="Courier New" panose="02070309020205020404" pitchFamily="49" charset="0"/>
                            </a:rPr>
                            <m:t>−</m:t>
                          </m:r>
                          <m:r>
                            <a:rPr lang="fr-FR" sz="2000" b="1" i="1" spc="-100">
                              <a:latin typeface="Cambria Math" panose="02040503050406030204" pitchFamily="18" charset="0"/>
                              <a:ea typeface="Cambria Math" panose="02040503050406030204" pitchFamily="18" charset="0"/>
                              <a:cs typeface="Courier New" panose="02070309020205020404" pitchFamily="49" charset="0"/>
                            </a:rPr>
                            <m:t>𝜷</m:t>
                          </m:r>
                          <m:r>
                            <a:rPr lang="fr-FR" sz="2000" b="1" i="1" spc="-100">
                              <a:latin typeface="Cambria Math" panose="02040503050406030204" pitchFamily="18" charset="0"/>
                              <a:ea typeface="Cambria Math" panose="02040503050406030204" pitchFamily="18" charset="0"/>
                              <a:cs typeface="Courier New" panose="02070309020205020404" pitchFamily="49" charset="0"/>
                            </a:rPr>
                            <m:t>.</m:t>
                          </m:r>
                          <m:r>
                            <a:rPr lang="fr-FR" sz="2000" b="1" i="1" spc="-100">
                              <a:latin typeface="Cambria Math" panose="02040503050406030204" pitchFamily="18" charset="0"/>
                              <a:ea typeface="Cambria Math" panose="02040503050406030204" pitchFamily="18" charset="0"/>
                              <a:cs typeface="Courier New" panose="02070309020205020404" pitchFamily="49" charset="0"/>
                            </a:rPr>
                            <m:t>𝒇</m:t>
                          </m:r>
                          <m:d>
                            <m:dPr>
                              <m:ctrlPr>
                                <a:rPr lang="fr-FR" sz="2000" b="1" i="1" spc="-100">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000" b="1" i="1" spc="-100" smtClean="0">
                                      <a:latin typeface="Cambria Math" panose="02040503050406030204" pitchFamily="18" charset="0"/>
                                      <a:ea typeface="Cambria Math" panose="02040503050406030204" pitchFamily="18" charset="0"/>
                                      <a:cs typeface="Courier New" panose="02070309020205020404" pitchFamily="49" charset="0"/>
                                    </a:rPr>
                                  </m:ctrlPr>
                                </m:sSubPr>
                                <m:e>
                                  <m:r>
                                    <a:rPr lang="fr-FR" sz="2000" b="1" i="1" spc="-100" smtClean="0">
                                      <a:latin typeface="Cambria Math" panose="02040503050406030204" pitchFamily="18" charset="0"/>
                                      <a:ea typeface="Cambria Math" panose="02040503050406030204" pitchFamily="18" charset="0"/>
                                      <a:cs typeface="Courier New" panose="02070309020205020404" pitchFamily="49" charset="0"/>
                                    </a:rPr>
                                    <m:t>𝑻</m:t>
                                  </m:r>
                                </m:e>
                                <m:sub>
                                  <m:r>
                                    <a:rPr lang="fr-FR" sz="2000" b="1" i="1" spc="-100">
                                      <a:latin typeface="Cambria Math" panose="02040503050406030204" pitchFamily="18" charset="0"/>
                                      <a:ea typeface="Cambria Math" panose="02040503050406030204" pitchFamily="18" charset="0"/>
                                      <a:cs typeface="Courier New" panose="02070309020205020404" pitchFamily="49" charset="0"/>
                                    </a:rPr>
                                    <m:t>𝒌</m:t>
                                  </m:r>
                                </m:sub>
                              </m:sSub>
                              <m:r>
                                <a:rPr lang="fr-FR" sz="2000" b="1" i="1" spc="-100" smtClean="0">
                                  <a:latin typeface="Cambria Math" panose="02040503050406030204" pitchFamily="18" charset="0"/>
                                  <a:ea typeface="Cambria Math" panose="02040503050406030204" pitchFamily="18" charset="0"/>
                                  <a:cs typeface="Courier New" panose="02070309020205020404" pitchFamily="49" charset="0"/>
                                </a:rPr>
                                <m:t>,</m:t>
                              </m:r>
                              <m:sSub>
                                <m:sSubPr>
                                  <m:ctrlPr>
                                    <a:rPr lang="fr-FR" sz="2000" b="1" i="1" spc="-100">
                                      <a:latin typeface="Cambria Math" panose="02040503050406030204" pitchFamily="18" charset="0"/>
                                      <a:ea typeface="Cambria Math" panose="02040503050406030204" pitchFamily="18" charset="0"/>
                                      <a:cs typeface="Courier New" panose="02070309020205020404" pitchFamily="49" charset="0"/>
                                    </a:rPr>
                                  </m:ctrlPr>
                                </m:sSubPr>
                                <m:e>
                                  <m:r>
                                    <a:rPr lang="fr-FR" sz="2000" b="1" i="1" spc="-100" smtClean="0">
                                      <a:latin typeface="Cambria Math" panose="02040503050406030204" pitchFamily="18" charset="0"/>
                                      <a:ea typeface="Cambria Math" panose="02040503050406030204" pitchFamily="18" charset="0"/>
                                      <a:cs typeface="Courier New" panose="02070309020205020404" pitchFamily="49" charset="0"/>
                                    </a:rPr>
                                    <m:t>𝑯</m:t>
                                  </m:r>
                                </m:e>
                                <m:sub>
                                  <m:r>
                                    <a:rPr lang="fr-FR" sz="2000" b="1" i="1" spc="-100">
                                      <a:latin typeface="Cambria Math" panose="02040503050406030204" pitchFamily="18" charset="0"/>
                                      <a:ea typeface="Cambria Math" panose="02040503050406030204" pitchFamily="18" charset="0"/>
                                      <a:cs typeface="Courier New" panose="02070309020205020404" pitchFamily="49" charset="0"/>
                                    </a:rPr>
                                    <m:t>𝒌</m:t>
                                  </m:r>
                                </m:sub>
                              </m:sSub>
                            </m:e>
                          </m:d>
                        </m:e>
                      </m:d>
                    </m:oMath>
                  </m:oMathPara>
                </a14:m>
                <a:endParaRPr lang="en-US" sz="2000" b="1" spc="-100" dirty="0">
                  <a:solidFill>
                    <a:schemeClr val="accent6"/>
                  </a:solidFill>
                  <a:latin typeface="Courier New" panose="02070309020205020404" pitchFamily="49" charset="0"/>
                  <a:cs typeface="Courier New" panose="02070309020205020404" pitchFamily="49" charset="0"/>
                </a:endParaRPr>
              </a:p>
              <a:p>
                <a:endParaRPr lang="en-US" sz="1100" b="1" spc="-100" dirty="0">
                  <a:solidFill>
                    <a:srgbClr val="FF0000"/>
                  </a:solidFill>
                  <a:latin typeface="Courier New" panose="02070309020205020404" pitchFamily="49" charset="0"/>
                  <a:cs typeface="Courier New" panose="02070309020205020404" pitchFamily="49" charset="0"/>
                </a:endParaRPr>
              </a:p>
              <a:p>
                <a:r>
                  <a:rPr lang="en-US" b="1" spc="-100" dirty="0">
                    <a:solidFill>
                      <a:srgbClr val="FF0000"/>
                    </a:solidFill>
                    <a:latin typeface="Courier New" panose="02070309020205020404" pitchFamily="49" charset="0"/>
                    <a:cs typeface="Courier New" panose="02070309020205020404" pitchFamily="49" charset="0"/>
                  </a:rPr>
                  <a:t>Et </a:t>
                </a:r>
                <a:r>
                  <a:rPr lang="en-US" b="1" spc="-100" dirty="0" err="1">
                    <a:solidFill>
                      <a:srgbClr val="FF0000"/>
                    </a:solidFill>
                    <a:latin typeface="Courier New" panose="02070309020205020404" pitchFamily="49" charset="0"/>
                    <a:cs typeface="Courier New" panose="02070309020205020404" pitchFamily="49" charset="0"/>
                  </a:rPr>
                  <a:t>où</a:t>
                </a:r>
                <a:r>
                  <a:rPr lang="en-US" b="1" spc="-100" dirty="0">
                    <a:solidFill>
                      <a:srgbClr val="FF0000"/>
                    </a:solidFill>
                    <a:latin typeface="Courier New" panose="02070309020205020404" pitchFamily="49" charset="0"/>
                    <a:cs typeface="Courier New" panose="02070309020205020404" pitchFamily="49" charset="0"/>
                  </a:rPr>
                  <a:t>, par </a:t>
                </a:r>
                <a:r>
                  <a:rPr lang="en-US" b="1" spc="-100" dirty="0" err="1">
                    <a:solidFill>
                      <a:srgbClr val="FF0000"/>
                    </a:solidFill>
                    <a:latin typeface="Courier New" panose="02070309020205020404" pitchFamily="49" charset="0"/>
                    <a:cs typeface="Courier New" panose="02070309020205020404" pitchFamily="49" charset="0"/>
                  </a:rPr>
                  <a:t>exemple</a:t>
                </a:r>
                <a:r>
                  <a:rPr lang="en-US" b="1" spc="-100" dirty="0">
                    <a:solidFill>
                      <a:srgbClr val="FF0000"/>
                    </a:solidFill>
                    <a:latin typeface="Courier New" panose="02070309020205020404" pitchFamily="49" charset="0"/>
                    <a:cs typeface="Courier New" panose="02070309020205020404" pitchFamily="49" charset="0"/>
                  </a:rPr>
                  <a:t>, </a:t>
                </a:r>
                <a14:m>
                  <m:oMath xmlns:m="http://schemas.openxmlformats.org/officeDocument/2006/math">
                    <m:sSub>
                      <m:sSubPr>
                        <m:ctrlPr>
                          <a:rPr lang="en-US"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ctrlPr>
                      </m:sSubPr>
                      <m:e>
                        <m:r>
                          <a:rPr lang="en-US"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𝜶</m:t>
                        </m:r>
                      </m:e>
                      <m:sub>
                        <m:r>
                          <a:rPr lang="fr-FR"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𝒋</m:t>
                        </m:r>
                      </m:sub>
                    </m:sSub>
                    <m:r>
                      <a:rPr lang="en-US"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𝑵</m:t>
                    </m:r>
                    <m:d>
                      <m:dPr>
                        <m:ctrlPr>
                          <a:rPr lang="fr-FR"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𝒎</m:t>
                            </m:r>
                          </m:e>
                          <m:sub>
                            <m:r>
                              <a:rPr lang="fr-FR"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𝜶</m:t>
                            </m:r>
                          </m:sub>
                        </m:sSub>
                        <m:r>
                          <a:rPr lang="fr-FR"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m:t>
                        </m:r>
                        <m:sSubSup>
                          <m:sSubSupPr>
                            <m:ctrlPr>
                              <a:rPr lang="fr-FR"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ctrlPr>
                          </m:sSubSupPr>
                          <m:e>
                            <m:r>
                              <a:rPr lang="fr-FR"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𝝈</m:t>
                            </m:r>
                          </m:e>
                          <m:sub>
                            <m:r>
                              <a:rPr lang="fr-FR"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𝜶</m:t>
                            </m:r>
                          </m:sub>
                          <m:sup>
                            <m:r>
                              <a:rPr lang="fr-FR" sz="24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𝟐</m:t>
                            </m:r>
                          </m:sup>
                        </m:sSubSup>
                      </m:e>
                    </m:d>
                  </m:oMath>
                </a14:m>
                <a:endParaRPr lang="en-US" sz="2000" b="1" i="1" spc="-100" dirty="0">
                  <a:solidFill>
                    <a:schemeClr val="tx1"/>
                  </a:solidFill>
                  <a:latin typeface="Cambria Math" panose="02040503050406030204" pitchFamily="18" charset="0"/>
                  <a:ea typeface="Cambria Math" panose="02040503050406030204" pitchFamily="18" charset="0"/>
                  <a:cs typeface="Courier New" panose="02070309020205020404" pitchFamily="49" charset="0"/>
                </a:endParaRPr>
              </a:p>
              <a:p>
                <a:endParaRPr lang="en-US" sz="1400" b="1" i="1" spc="-100" dirty="0">
                  <a:solidFill>
                    <a:schemeClr val="tx1"/>
                  </a:solidFill>
                  <a:latin typeface="Cambria Math" panose="02040503050406030204" pitchFamily="18" charset="0"/>
                  <a:ea typeface="Cambria Math" panose="02040503050406030204" pitchFamily="18" charset="0"/>
                  <a:cs typeface="Courier New" panose="02070309020205020404" pitchFamily="49" charset="0"/>
                </a:endParaRPr>
              </a:p>
              <a:p>
                <a14:m>
                  <m:oMath xmlns:m="http://schemas.openxmlformats.org/officeDocument/2006/math">
                    <m:r>
                      <a:rPr lang="en-US" sz="1400" b="1" i="1" spc="-100" smtClean="0">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t>∧</m:t>
                    </m:r>
                  </m:oMath>
                </a14:m>
                <a:r>
                  <a:rPr lang="en-US" sz="1400" b="1" i="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fonction</a:t>
                </a:r>
                <a:r>
                  <a:rPr lang="en-US" sz="1400" b="1" spc="-100" dirty="0">
                    <a:solidFill>
                      <a:schemeClr val="bg1">
                        <a:lumMod val="75000"/>
                      </a:schemeClr>
                    </a:solidFill>
                    <a:latin typeface="Courier New" panose="02070309020205020404" pitchFamily="49" charset="0"/>
                    <a:cs typeface="Courier New" panose="02070309020205020404" pitchFamily="49" charset="0"/>
                  </a:rPr>
                  <a:t> de transformation du temps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définissant</a:t>
                </a:r>
                <a:r>
                  <a:rPr lang="en-US" sz="1400" b="1" spc="-100" dirty="0">
                    <a:solidFill>
                      <a:schemeClr val="bg1">
                        <a:lumMod val="75000"/>
                      </a:schemeClr>
                    </a:solidFill>
                    <a:latin typeface="Courier New" panose="02070309020205020404" pitchFamily="49" charset="0"/>
                    <a:cs typeface="Courier New" panose="02070309020205020404" pitchFamily="49" charset="0"/>
                  </a:rPr>
                  <a:t> la (non-)</a:t>
                </a:r>
                <a:r>
                  <a:rPr lang="en-US" sz="1400" b="1" spc="-100" dirty="0" err="1">
                    <a:solidFill>
                      <a:schemeClr val="bg1">
                        <a:lumMod val="75000"/>
                      </a:schemeClr>
                    </a:solidFill>
                    <a:latin typeface="Courier New" panose="02070309020205020404" pitchFamily="49" charset="0"/>
                    <a:cs typeface="Courier New" panose="02070309020205020404" pitchFamily="49" charset="0"/>
                  </a:rPr>
                  <a:t>linéarité</a:t>
                </a:r>
                <a:r>
                  <a:rPr lang="en-US" sz="1400" b="1" spc="-100" dirty="0">
                    <a:solidFill>
                      <a:schemeClr val="bg1">
                        <a:lumMod val="75000"/>
                      </a:schemeClr>
                    </a:solidFill>
                    <a:latin typeface="Courier New" panose="02070309020205020404" pitchFamily="49" charset="0"/>
                    <a:cs typeface="Courier New" panose="02070309020205020404" pitchFamily="49" charset="0"/>
                  </a:rPr>
                  <a:t> du </a:t>
                </a:r>
                <a:r>
                  <a:rPr lang="en-US" sz="1400" b="1" spc="-100" dirty="0" err="1">
                    <a:solidFill>
                      <a:schemeClr val="bg1">
                        <a:lumMod val="75000"/>
                      </a:schemeClr>
                    </a:solidFill>
                    <a:latin typeface="Courier New" panose="02070309020205020404" pitchFamily="49" charset="0"/>
                    <a:cs typeface="Courier New" panose="02070309020205020404" pitchFamily="49" charset="0"/>
                  </a:rPr>
                  <a:t>processus</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pPr marL="342900" indent="-342900">
                  <a:buFont typeface="Symbol" panose="05050102010706020507" pitchFamily="18" charset="2"/>
                  <a:buChar char="j"/>
                </a:pP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paramètre</a:t>
                </a:r>
                <a:r>
                  <a:rPr lang="en-US" sz="1400" b="1" spc="-100" dirty="0">
                    <a:solidFill>
                      <a:schemeClr val="bg1">
                        <a:lumMod val="75000"/>
                      </a:schemeClr>
                    </a:solidFill>
                    <a:latin typeface="Courier New" panose="02070309020205020404" pitchFamily="49" charset="0"/>
                    <a:cs typeface="Courier New" panose="02070309020205020404" pitchFamily="49" charset="0"/>
                  </a:rPr>
                  <a:t> de diffusion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définit</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l'amplitude</a:t>
                </a:r>
                <a:r>
                  <a:rPr lang="en-US" sz="1400" b="1" spc="-100" dirty="0">
                    <a:solidFill>
                      <a:schemeClr val="bg1">
                        <a:lumMod val="75000"/>
                      </a:schemeClr>
                    </a:solidFill>
                    <a:latin typeface="Courier New" panose="02070309020205020404" pitchFamily="49" charset="0"/>
                    <a:cs typeface="Courier New" panose="02070309020205020404" pitchFamily="49" charset="0"/>
                  </a:rPr>
                  <a:t> des variations </a:t>
                </a:r>
                <a:r>
                  <a:rPr lang="en-US" sz="1400" b="1" spc="-100" dirty="0" err="1">
                    <a:solidFill>
                      <a:schemeClr val="bg1">
                        <a:lumMod val="75000"/>
                      </a:schemeClr>
                    </a:solidFill>
                    <a:latin typeface="Courier New" panose="02070309020205020404" pitchFamily="49" charset="0"/>
                    <a:cs typeface="Courier New" panose="02070309020205020404" pitchFamily="49" charset="0"/>
                  </a:rPr>
                  <a:t>autour</a:t>
                </a:r>
                <a:r>
                  <a:rPr lang="en-US" sz="1400" b="1" spc="-100" dirty="0">
                    <a:solidFill>
                      <a:schemeClr val="bg1">
                        <a:lumMod val="75000"/>
                      </a:schemeClr>
                    </a:solidFill>
                    <a:latin typeface="Courier New" panose="02070309020205020404" pitchFamily="49" charset="0"/>
                    <a:cs typeface="Courier New" panose="02070309020205020404" pitchFamily="49" charset="0"/>
                  </a:rPr>
                  <a:t> de la tendance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moyenne</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r>
                  <a:rPr lang="en-US" sz="1400" b="1" i="1" spc="-100" dirty="0">
                    <a:solidFill>
                      <a:schemeClr val="bg1">
                        <a:lumMod val="75000"/>
                      </a:schemeClr>
                    </a:solidFill>
                    <a:latin typeface="Symbol" panose="05050102010706020507" pitchFamily="18" charset="2"/>
                    <a:cs typeface="Courier New" panose="02070309020205020404" pitchFamily="49" charset="0"/>
                  </a:rPr>
                  <a:t>g</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 : </a:t>
                </a:r>
                <a:r>
                  <a:rPr lang="en-US" sz="1400" b="1" spc="-100" dirty="0" err="1">
                    <a:solidFill>
                      <a:schemeClr val="bg1">
                        <a:lumMod val="75000"/>
                      </a:schemeClr>
                    </a:solidFill>
                    <a:latin typeface="Courier New" panose="02070309020205020404" pitchFamily="49" charset="0"/>
                    <a:cs typeface="Courier New" panose="02070309020205020404" pitchFamily="49" charset="0"/>
                  </a:rPr>
                  <a:t>loi</a:t>
                </a:r>
                <a:r>
                  <a:rPr lang="en-US" sz="1400" b="1" spc="-100" dirty="0">
                    <a:solidFill>
                      <a:schemeClr val="bg1">
                        <a:lumMod val="75000"/>
                      </a:schemeClr>
                    </a:solidFill>
                    <a:latin typeface="Courier New" panose="02070309020205020404" pitchFamily="49" charset="0"/>
                    <a:cs typeface="Courier New" panose="02070309020205020404" pitchFamily="49" charset="0"/>
                  </a:rPr>
                  <a:t> de distribution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définissant</a:t>
                </a:r>
                <a:r>
                  <a:rPr lang="en-US" sz="1400" b="1" spc="-100" dirty="0">
                    <a:solidFill>
                      <a:schemeClr val="bg1">
                        <a:lumMod val="75000"/>
                      </a:schemeClr>
                    </a:solidFill>
                    <a:latin typeface="Courier New" panose="02070309020205020404" pitchFamily="49" charset="0"/>
                    <a:cs typeface="Courier New" panose="02070309020205020404" pitchFamily="49" charset="0"/>
                  </a:rPr>
                  <a:t> le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caractère</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stochastique</a:t>
                </a:r>
                <a:r>
                  <a:rPr lang="en-US" sz="1400" b="1" spc="-100" dirty="0">
                    <a:solidFill>
                      <a:schemeClr val="bg1">
                        <a:lumMod val="75000"/>
                      </a:schemeClr>
                    </a:solidFill>
                    <a:latin typeface="Courier New" panose="02070309020205020404" pitchFamily="49" charset="0"/>
                    <a:cs typeface="Courier New" panose="02070309020205020404" pitchFamily="49" charset="0"/>
                  </a:rPr>
                  <a:t> dans le temps.</a:t>
                </a:r>
              </a:p>
            </p:txBody>
          </p:sp>
        </mc:Choice>
        <mc:Fallback xmlns="">
          <p:sp>
            <p:nvSpPr>
              <p:cNvPr id="14" name="ZoneTexte 13">
                <a:extLst>
                  <a:ext uri="{FF2B5EF4-FFF2-40B4-BE49-F238E27FC236}">
                    <a16:creationId xmlns:a16="http://schemas.microsoft.com/office/drawing/2014/main" id="{B7D52802-B8F7-2049-97E1-015662D43CFC}"/>
                  </a:ext>
                </a:extLst>
              </p:cNvPr>
              <p:cNvSpPr txBox="1">
                <a:spLocks noRot="1" noChangeAspect="1" noMove="1" noResize="1" noEditPoints="1" noAdjustHandles="1" noChangeArrowheads="1" noChangeShapeType="1" noTextEdit="1"/>
              </p:cNvSpPr>
              <p:nvPr/>
            </p:nvSpPr>
            <p:spPr>
              <a:xfrm>
                <a:off x="671308" y="1676444"/>
                <a:ext cx="11520691" cy="4697055"/>
              </a:xfrm>
              <a:prstGeom prst="rect">
                <a:avLst/>
              </a:prstGeom>
              <a:blipFill>
                <a:blip r:embed="rId3"/>
                <a:stretch>
                  <a:fillRect l="-550"/>
                </a:stretch>
              </a:blipFill>
            </p:spPr>
            <p:txBody>
              <a:bodyPr/>
              <a:lstStyle/>
              <a:p>
                <a:r>
                  <a:rPr lang="fr-FR">
                    <a:noFill/>
                  </a:rPr>
                  <a:t> </a:t>
                </a:r>
              </a:p>
            </p:txBody>
          </p:sp>
        </mc:Fallback>
      </mc:AlternateContent>
      <p:pic>
        <p:nvPicPr>
          <p:cNvPr id="21" name="Image 20">
            <a:extLst>
              <a:ext uri="{FF2B5EF4-FFF2-40B4-BE49-F238E27FC236}">
                <a16:creationId xmlns:a16="http://schemas.microsoft.com/office/drawing/2014/main" id="{29B7E8FF-6D7B-0D42-8523-7AFC261DC49A}"/>
              </a:ext>
            </a:extLst>
          </p:cNvPr>
          <p:cNvPicPr>
            <a:picLocks noChangeAspect="1"/>
          </p:cNvPicPr>
          <p:nvPr/>
        </p:nvPicPr>
        <p:blipFill>
          <a:blip r:embed="rId4"/>
          <a:stretch>
            <a:fillRect/>
          </a:stretch>
        </p:blipFill>
        <p:spPr>
          <a:xfrm>
            <a:off x="9022073" y="1326193"/>
            <a:ext cx="2933700" cy="2222500"/>
          </a:xfrm>
          <a:prstGeom prst="rect">
            <a:avLst/>
          </a:prstGeom>
        </p:spPr>
      </p:pic>
      <p:sp>
        <p:nvSpPr>
          <p:cNvPr id="11" name="Rectangle 10">
            <a:extLst>
              <a:ext uri="{FF2B5EF4-FFF2-40B4-BE49-F238E27FC236}">
                <a16:creationId xmlns:a16="http://schemas.microsoft.com/office/drawing/2014/main" id="{E2B755BE-E632-6440-828A-392662BF754D}"/>
              </a:ext>
            </a:extLst>
          </p:cNvPr>
          <p:cNvSpPr/>
          <p:nvPr/>
        </p:nvSpPr>
        <p:spPr>
          <a:xfrm>
            <a:off x="5974453" y="2132856"/>
            <a:ext cx="409579" cy="36004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223DEE1E-3511-7649-807D-A82C1824E9F1}"/>
              </a:ext>
            </a:extLst>
          </p:cNvPr>
          <p:cNvSpPr/>
          <p:nvPr/>
        </p:nvSpPr>
        <p:spPr>
          <a:xfrm>
            <a:off x="5453295" y="4365104"/>
            <a:ext cx="409579" cy="36004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92395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13</a:t>
            </a:fld>
            <a:endParaRPr lang="fr-FR" dirty="0"/>
          </a:p>
        </p:txBody>
      </p:sp>
      <p:sp>
        <p:nvSpPr>
          <p:cNvPr id="8" name="Rectangle 7">
            <a:extLst>
              <a:ext uri="{FF2B5EF4-FFF2-40B4-BE49-F238E27FC236}">
                <a16:creationId xmlns:a16="http://schemas.microsoft.com/office/drawing/2014/main" id="{6E4BD49E-0F6C-C74D-A5C1-31F5158C1F1C}"/>
              </a:ext>
            </a:extLst>
          </p:cNvPr>
          <p:cNvSpPr/>
          <p:nvPr/>
        </p:nvSpPr>
        <p:spPr>
          <a:xfrm>
            <a:off x="119336" y="159023"/>
            <a:ext cx="4427815" cy="461665"/>
          </a:xfrm>
          <a:prstGeom prst="rect">
            <a:avLst/>
          </a:prstGeom>
        </p:spPr>
        <p:txBody>
          <a:bodyPr wrap="none">
            <a:spAutoFit/>
          </a:bodyPr>
          <a:lstStyle/>
          <a:p>
            <a:r>
              <a:rPr lang="fr-FR" sz="2400" b="1" dirty="0">
                <a:solidFill>
                  <a:schemeClr val="bg1"/>
                </a:solidFill>
                <a:cs typeface="Times New Roman" pitchFamily="18" charset="0"/>
              </a:rPr>
              <a:t>Les processus stochastiques</a:t>
            </a:r>
          </a:p>
        </p:txBody>
      </p:sp>
      <p:sp>
        <p:nvSpPr>
          <p:cNvPr id="9" name="Rectangle 8">
            <a:extLst>
              <a:ext uri="{FF2B5EF4-FFF2-40B4-BE49-F238E27FC236}">
                <a16:creationId xmlns:a16="http://schemas.microsoft.com/office/drawing/2014/main" id="{03E5B32B-1F66-0548-84F6-20AAB01303BF}"/>
              </a:ext>
            </a:extLst>
          </p:cNvPr>
          <p:cNvSpPr/>
          <p:nvPr/>
        </p:nvSpPr>
        <p:spPr>
          <a:xfrm>
            <a:off x="6096000" y="220578"/>
            <a:ext cx="1731564" cy="338554"/>
          </a:xfrm>
          <a:prstGeom prst="rect">
            <a:avLst/>
          </a:prstGeom>
          <a:ln w="28575">
            <a:noFill/>
          </a:ln>
        </p:spPr>
        <p:txBody>
          <a:bodyPr wrap="none">
            <a:spAutoFit/>
          </a:bodyPr>
          <a:lstStyle/>
          <a:p>
            <a:r>
              <a:rPr lang="fr-FR" sz="1600" b="1" i="1" dirty="0">
                <a:solidFill>
                  <a:schemeClr val="bg1"/>
                </a:solidFill>
              </a:rPr>
              <a:t>Forme générale</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A4B7DE0C-A795-F04D-907F-E4BDC00CA91B}"/>
                  </a:ext>
                </a:extLst>
              </p:cNvPr>
              <p:cNvSpPr txBox="1"/>
              <p:nvPr/>
            </p:nvSpPr>
            <p:spPr>
              <a:xfrm>
                <a:off x="671308" y="1676444"/>
                <a:ext cx="11520691" cy="4519058"/>
              </a:xfrm>
              <a:prstGeom prst="rect">
                <a:avLst/>
              </a:prstGeom>
              <a:noFill/>
            </p:spPr>
            <p:txBody>
              <a:bodyPr wrap="square" rtlCol="0">
                <a:spAutoFit/>
              </a:bodyPr>
              <a:lstStyle/>
              <a:p>
                <a:endParaRPr lang="en-US" sz="2200" b="1" dirty="0">
                  <a:solidFill>
                    <a:schemeClr val="accent6"/>
                  </a:solidFill>
                  <a:latin typeface="Courier New" panose="02070309020205020404" pitchFamily="49" charset="0"/>
                  <a:cs typeface="Courier New" panose="02070309020205020404" pitchFamily="49" charset="0"/>
                </a:endParaRPr>
              </a:p>
              <a:p>
                <a:pPr/>
                <a14:m>
                  <m:oMathPara xmlns:m="http://schemas.openxmlformats.org/officeDocument/2006/math">
                    <m:oMathParaPr>
                      <m:jc m:val="centerGroup"/>
                    </m:oMathParaPr>
                    <m:oMath xmlns:m="http://schemas.openxmlformats.org/officeDocument/2006/math">
                      <m:sSub>
                        <m:sSubPr>
                          <m:ctrlPr>
                            <a:rPr lang="fr-FR" sz="2200" b="1" i="1" smtClean="0">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𝒀</m:t>
                          </m:r>
                        </m:e>
                        <m:sub>
                          <m:r>
                            <a:rPr lang="fr-FR" sz="2200" b="1" i="1">
                              <a:solidFill>
                                <a:schemeClr val="tx1"/>
                              </a:solidFill>
                              <a:latin typeface="Cambria Math" panose="02040503050406030204" pitchFamily="18" charset="0"/>
                              <a:cs typeface="Courier New" panose="02070309020205020404" pitchFamily="49" charset="0"/>
                            </a:rPr>
                            <m:t>𝒋</m:t>
                          </m:r>
                        </m:sub>
                      </m:sSub>
                      <m:d>
                        <m:dPr>
                          <m:ctrlPr>
                            <a:rPr lang="fr-FR" sz="2200" b="1" i="1">
                              <a:solidFill>
                                <a:schemeClr val="tx1"/>
                              </a:solidFill>
                              <a:latin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𝑻</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smtClean="0">
                              <a:solidFill>
                                <a:schemeClr val="tx1"/>
                              </a:solidFill>
                              <a:latin typeface="Cambria Math" panose="02040503050406030204" pitchFamily="18" charset="0"/>
                              <a:cs typeface="Courier New" panose="02070309020205020404" pitchFamily="49" charset="0"/>
                            </a:rPr>
                            <m:t>,</m:t>
                          </m:r>
                          <m:sSub>
                            <m:sSubPr>
                              <m:ctrlPr>
                                <a:rPr lang="fr-FR" sz="2200" b="1" i="1">
                                  <a:latin typeface="Cambria Math" panose="02040503050406030204" pitchFamily="18" charset="0"/>
                                  <a:cs typeface="Courier New" panose="02070309020205020404" pitchFamily="49" charset="0"/>
                                </a:rPr>
                              </m:ctrlPr>
                            </m:sSubPr>
                            <m:e>
                              <m:r>
                                <a:rPr lang="fr-FR" sz="2200" b="1" i="1" smtClean="0">
                                  <a:latin typeface="Cambria Math" panose="02040503050406030204" pitchFamily="18" charset="0"/>
                                  <a:cs typeface="Courier New" panose="02070309020205020404" pitchFamily="49" charset="0"/>
                                </a:rPr>
                                <m:t>𝑯</m:t>
                              </m:r>
                            </m:e>
                            <m:sub>
                              <m:r>
                                <a:rPr lang="fr-FR" sz="2200" b="1" i="1">
                                  <a:latin typeface="Cambria Math" panose="02040503050406030204" pitchFamily="18" charset="0"/>
                                  <a:cs typeface="Courier New" panose="02070309020205020404" pitchFamily="49" charset="0"/>
                                </a:rPr>
                                <m:t>𝒌</m:t>
                              </m:r>
                            </m:sub>
                          </m:sSub>
                        </m:e>
                      </m:d>
                      <m:r>
                        <a:rPr lang="fr-FR" sz="2200" b="1" i="1">
                          <a:solidFill>
                            <a:schemeClr val="tx1"/>
                          </a:solidFill>
                          <a:latin typeface="Cambria Math" panose="02040503050406030204" pitchFamily="18" charset="0"/>
                          <a:cs typeface="Courier New" panose="02070309020205020404" pitchFamily="49" charset="0"/>
                        </a:rPr>
                        <m:t>=</m:t>
                      </m:r>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𝝁</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a:solidFill>
                            <a:schemeClr val="tx1"/>
                          </a:solidFill>
                          <a:latin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d>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𝝋</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𝜸</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d>
                        </m:e>
                      </m:d>
                    </m:oMath>
                  </m:oMathPara>
                </a14:m>
                <a:endParaRPr lang="en-US" sz="2200" b="1" dirty="0">
                  <a:solidFill>
                    <a:schemeClr val="bg1">
                      <a:lumMod val="75000"/>
                    </a:schemeClr>
                  </a:solidFill>
                  <a:latin typeface="Courier New" panose="02070309020205020404" pitchFamily="49" charset="0"/>
                  <a:cs typeface="Courier New" panose="02070309020205020404" pitchFamily="49" charset="0"/>
                </a:endParaRPr>
              </a:p>
              <a:p>
                <a:endParaRPr lang="en-US" sz="2200" b="1" dirty="0">
                  <a:solidFill>
                    <a:schemeClr val="tx1"/>
                  </a:solidFill>
                  <a:latin typeface="Courier New" panose="02070309020205020404" pitchFamily="49" charset="0"/>
                  <a:cs typeface="Courier New" panose="02070309020205020404" pitchFamily="49" charset="0"/>
                </a:endParaRPr>
              </a:p>
              <a:p>
                <a:r>
                  <a:rPr lang="en-US" sz="2200" b="1" dirty="0" err="1">
                    <a:solidFill>
                      <a:schemeClr val="tx1"/>
                    </a:solidFill>
                    <a:latin typeface="Courier New" panose="02070309020205020404" pitchFamily="49" charset="0"/>
                    <a:cs typeface="Courier New" panose="02070309020205020404" pitchFamily="49" charset="0"/>
                  </a:rPr>
                  <a:t>Où</a:t>
                </a:r>
                <a:r>
                  <a:rPr lang="en-US" sz="2200" b="1" dirty="0">
                    <a:solidFill>
                      <a:schemeClr val="tx1"/>
                    </a:solidFill>
                    <a:latin typeface="Courier New" panose="02070309020205020404" pitchFamily="49" charset="0"/>
                    <a:cs typeface="Courier New" panose="02070309020205020404" pitchFamily="49" charset="0"/>
                  </a:rPr>
                  <a:t>,</a:t>
                </a:r>
              </a:p>
              <a:p>
                <a:r>
                  <a:rPr lang="en-US" sz="1400" b="1" i="1" spc="-100" dirty="0" err="1">
                    <a:solidFill>
                      <a:schemeClr val="bg1">
                        <a:lumMod val="75000"/>
                      </a:schemeClr>
                    </a:solidFill>
                    <a:latin typeface="Courier New" panose="02070309020205020404" pitchFamily="49" charset="0"/>
                    <a:cs typeface="Courier New" panose="02070309020205020404" pitchFamily="49" charset="0"/>
                  </a:rPr>
                  <a:t>Y</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j</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 : performance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ou</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incrément</a:t>
                </a:r>
                <a:r>
                  <a:rPr lang="en-US" sz="1400" b="1" spc="-100" dirty="0">
                    <a:solidFill>
                      <a:schemeClr val="bg1">
                        <a:lumMod val="75000"/>
                      </a:schemeClr>
                    </a:solidFill>
                    <a:latin typeface="Courier New" panose="02070309020205020404" pitchFamily="49" charset="0"/>
                    <a:cs typeface="Courier New" panose="02070309020205020404" pitchFamily="49" charset="0"/>
                  </a:rPr>
                  <a:t> de l') </a:t>
                </a:r>
                <a:r>
                  <a:rPr lang="en-US" sz="1400" b="1" spc="-100" dirty="0" err="1">
                    <a:solidFill>
                      <a:schemeClr val="bg1">
                        <a:lumMod val="75000"/>
                      </a:schemeClr>
                    </a:solidFill>
                    <a:latin typeface="Courier New" panose="02070309020205020404" pitchFamily="49" charset="0"/>
                    <a:cs typeface="Courier New" panose="02070309020205020404" pitchFamily="49" charset="0"/>
                  </a:rPr>
                  <a:t>indicateur</a:t>
                </a:r>
                <a:r>
                  <a:rPr lang="en-US" sz="1400" b="1" spc="-100" dirty="0">
                    <a:solidFill>
                      <a:schemeClr val="bg1">
                        <a:lumMod val="75000"/>
                      </a:schemeClr>
                    </a:solidFill>
                    <a:latin typeface="Courier New" panose="02070309020205020404" pitchFamily="49" charset="0"/>
                    <a:cs typeface="Courier New" panose="02070309020205020404" pitchFamily="49" charset="0"/>
                  </a:rPr>
                  <a:t> de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dégradation</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r>
                  <a:rPr lang="en-US" sz="1400" b="1" i="1" spc="-100" dirty="0" err="1">
                    <a:solidFill>
                      <a:schemeClr val="bg1">
                        <a:lumMod val="75000"/>
                      </a:schemeClr>
                    </a:solidFill>
                    <a:latin typeface="Courier New" panose="02070309020205020404" pitchFamily="49" charset="0"/>
                    <a:cs typeface="Courier New" panose="02070309020205020404" pitchFamily="49" charset="0"/>
                  </a:rPr>
                  <a:t>T</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spc="-100" dirty="0" err="1">
                    <a:solidFill>
                      <a:schemeClr val="bg1">
                        <a:lumMod val="75000"/>
                      </a:schemeClr>
                    </a:solidFill>
                    <a:latin typeface="Courier New" panose="02070309020205020404" pitchFamily="49" charset="0"/>
                    <a:cs typeface="Courier New" panose="02070309020205020404" pitchFamily="49" charset="0"/>
                  </a:rPr>
                  <a:t>,</a:t>
                </a:r>
                <a:r>
                  <a:rPr lang="en-US" sz="1400" b="1" i="1" spc="-100" dirty="0" err="1">
                    <a:solidFill>
                      <a:schemeClr val="bg1">
                        <a:lumMod val="75000"/>
                      </a:schemeClr>
                    </a:solidFill>
                    <a:latin typeface="Courier New" panose="02070309020205020404" pitchFamily="49" charset="0"/>
                    <a:cs typeface="Courier New" panose="02070309020205020404" pitchFamily="49" charset="0"/>
                  </a:rPr>
                  <a:t>H</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i="1" spc="-100" baseline="-250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a:solidFill>
                      <a:schemeClr val="bg1">
                        <a:lumMod val="75000"/>
                      </a:schemeClr>
                    </a:solidFill>
                    <a:latin typeface="Courier New" panose="02070309020205020404" pitchFamily="49" charset="0"/>
                    <a:cs typeface="Courier New" panose="02070309020205020404" pitchFamily="49" charset="0"/>
                  </a:rPr>
                  <a:t>: conditions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d'essais</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i="1" spc="-100" dirty="0">
                    <a:solidFill>
                      <a:schemeClr val="bg1">
                        <a:lumMod val="75000"/>
                      </a:schemeClr>
                    </a:solidFill>
                    <a:latin typeface="Courier New" panose="02070309020205020404" pitchFamily="49" charset="0"/>
                    <a:cs typeface="Courier New" panose="02070309020205020404" pitchFamily="49" charset="0"/>
                  </a:rPr>
                  <a:t>k </a:t>
                </a:r>
                <a:r>
                  <a:rPr lang="en-US" sz="1400" b="1" i="1" spc="-100" dirty="0">
                    <a:latin typeface="Courier New" panose="02070309020205020404" pitchFamily="49" charset="0"/>
                    <a:cs typeface="Courier New" panose="02070309020205020404" pitchFamily="49" charset="0"/>
                  </a:rPr>
                  <a:t>(</a:t>
                </a:r>
                <a:r>
                  <a:rPr lang="en-US" sz="1400" b="1" i="1" spc="-100" dirty="0" err="1">
                    <a:solidFill>
                      <a:schemeClr val="bg1">
                        <a:lumMod val="75000"/>
                      </a:schemeClr>
                    </a:solidFill>
                    <a:latin typeface="Courier New" panose="02070309020205020404" pitchFamily="49" charset="0"/>
                    <a:cs typeface="Courier New" panose="02070309020205020404" pitchFamily="49" charset="0"/>
                  </a:rPr>
                  <a:t>V</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r>
                  <a:rPr lang="en-US" sz="1400" b="1" i="1" spc="-100" dirty="0" err="1">
                    <a:solidFill>
                      <a:schemeClr val="bg1">
                        <a:lumMod val="75000"/>
                      </a:schemeClr>
                    </a:solidFill>
                    <a:latin typeface="Symbol" panose="05050102010706020507" pitchFamily="18" charset="2"/>
                    <a:cs typeface="Courier New" panose="02070309020205020404" pitchFamily="49" charset="0"/>
                  </a:rPr>
                  <a:t>m</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spc="-100" dirty="0">
                    <a:solidFill>
                      <a:schemeClr val="bg1">
                        <a:lumMod val="75000"/>
                      </a:schemeClr>
                    </a:solidFill>
                    <a:latin typeface="Courier New" panose="02070309020205020404" pitchFamily="49" charset="0"/>
                    <a:cs typeface="Courier New" panose="02070309020205020404" pitchFamily="49" charset="0"/>
                  </a:rPr>
                  <a:t> :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dérive</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stochastique</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a:solidFill>
                      <a:schemeClr val="bg1">
                        <a:lumMod val="75000"/>
                      </a:schemeClr>
                    </a:solidFill>
                    <a:latin typeface="Courier New" panose="02070309020205020404" pitchFamily="49" charset="0"/>
                    <a:cs typeface="Courier New" panose="02070309020205020404" pitchFamily="49" charset="0"/>
                    <a:sym typeface="Symbol" panose="05050102010706020507" pitchFamily="18" charset="2"/>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sym typeface="Symbol" panose="05050102010706020507" pitchFamily="18" charset="2"/>
                  </a:rPr>
                  <a:t>vitesse</a:t>
                </a:r>
                <a:r>
                  <a:rPr lang="en-US" sz="1400" b="1" spc="-100" dirty="0">
                    <a:solidFill>
                      <a:schemeClr val="bg1">
                        <a:lumMod val="75000"/>
                      </a:schemeClr>
                    </a:solidFill>
                    <a:latin typeface="Courier New" panose="02070309020205020404" pitchFamily="49" charset="0"/>
                    <a:cs typeface="Courier New" panose="02070309020205020404" pitchFamily="49" charset="0"/>
                    <a:sym typeface="Symbol" panose="05050102010706020507" pitchFamily="18" charset="2"/>
                  </a:rPr>
                  <a:t> de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dégradation</a:t>
                </a:r>
                <a:r>
                  <a:rPr lang="en-US" sz="1400" b="1" spc="-100" dirty="0">
                    <a:solidFill>
                      <a:schemeClr val="bg1">
                        <a:lumMod val="75000"/>
                      </a:schemeClr>
                    </a:solidFill>
                    <a:latin typeface="Courier New" panose="02070309020205020404" pitchFamily="49" charset="0"/>
                    <a:cs typeface="Courier New" panose="02070309020205020404" pitchFamily="49" charset="0"/>
                  </a:rPr>
                  <a:t>) @ conditions #k </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i="1" spc="-100" dirty="0" err="1">
                    <a:solidFill>
                      <a:schemeClr val="bg1">
                        <a:lumMod val="75000"/>
                      </a:schemeClr>
                    </a:solidFill>
                    <a:latin typeface="Courier New" panose="02070309020205020404" pitchFamily="49" charset="0"/>
                    <a:cs typeface="Courier New" panose="02070309020205020404" pitchFamily="49" charset="0"/>
                  </a:rPr>
                  <a:t>V</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endParaRPr lang="en-US" sz="2000" b="1" i="1" spc="-100" dirty="0">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endParaRPr>
              </a:p>
              <a:p>
                <a14:m>
                  <m:oMath xmlns:m="http://schemas.openxmlformats.org/officeDocument/2006/math">
                    <m:r>
                      <a:rPr lang="en-US" sz="2000" b="1" i="1" spc="-10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oMath>
                </a14:m>
                <a:r>
                  <a:rPr lang="en-US" sz="2000" b="1" i="1" spc="-100" dirty="0">
                    <a:solidFill>
                      <a:schemeClr val="tx1"/>
                    </a:solidFill>
                    <a:latin typeface="Courier New" panose="02070309020205020404" pitchFamily="49" charset="0"/>
                    <a:cs typeface="Courier New" panose="02070309020205020404" pitchFamily="49" charset="0"/>
                  </a:rPr>
                  <a:t>() :</a:t>
                </a: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fonction</a:t>
                </a:r>
                <a:r>
                  <a:rPr lang="en-US" sz="2000" b="1" spc="-100" dirty="0">
                    <a:solidFill>
                      <a:schemeClr val="tx1"/>
                    </a:solidFill>
                    <a:latin typeface="Courier New" panose="02070309020205020404" pitchFamily="49" charset="0"/>
                    <a:cs typeface="Courier New" panose="02070309020205020404" pitchFamily="49" charset="0"/>
                  </a:rPr>
                  <a:t> de transformation du temps </a:t>
                </a:r>
                <a:r>
                  <a:rPr lang="en-US" sz="2000" b="1" spc="-100" dirty="0" err="1">
                    <a:solidFill>
                      <a:schemeClr val="tx1"/>
                    </a:solidFill>
                    <a:latin typeface="Courier New" panose="02070309020205020404" pitchFamily="49" charset="0"/>
                    <a:cs typeface="Courier New" panose="02070309020205020404" pitchFamily="49" charset="0"/>
                  </a:rPr>
                  <a:t>définissant</a:t>
                </a:r>
                <a:r>
                  <a:rPr lang="en-US" sz="2000" b="1" spc="-100" dirty="0">
                    <a:solidFill>
                      <a:schemeClr val="tx1"/>
                    </a:solidFill>
                    <a:latin typeface="Courier New" panose="02070309020205020404" pitchFamily="49" charset="0"/>
                    <a:cs typeface="Courier New" panose="02070309020205020404" pitchFamily="49" charset="0"/>
                  </a:rPr>
                  <a:t> la (non-)</a:t>
                </a:r>
                <a:r>
                  <a:rPr lang="en-US" sz="2000" b="1" spc="-100" dirty="0" err="1">
                    <a:solidFill>
                      <a:schemeClr val="tx1"/>
                    </a:solidFill>
                    <a:latin typeface="Courier New" panose="02070309020205020404" pitchFamily="49" charset="0"/>
                    <a:cs typeface="Courier New" panose="02070309020205020404" pitchFamily="49" charset="0"/>
                  </a:rPr>
                  <a:t>linéarité</a:t>
                </a:r>
                <a:r>
                  <a:rPr lang="en-US" sz="2000" b="1" spc="-100" dirty="0">
                    <a:solidFill>
                      <a:schemeClr val="tx1"/>
                    </a:solidFill>
                    <a:latin typeface="Courier New" panose="02070309020205020404" pitchFamily="49" charset="0"/>
                    <a:cs typeface="Courier New" panose="02070309020205020404" pitchFamily="49" charset="0"/>
                  </a:rPr>
                  <a:t> du </a:t>
                </a:r>
                <a:r>
                  <a:rPr lang="en-US" sz="2000" b="1" spc="-100" dirty="0" err="1">
                    <a:solidFill>
                      <a:schemeClr val="tx1"/>
                    </a:solidFill>
                    <a:latin typeface="Courier New" panose="02070309020205020404" pitchFamily="49" charset="0"/>
                    <a:cs typeface="Courier New" panose="02070309020205020404" pitchFamily="49" charset="0"/>
                  </a:rPr>
                  <a:t>processus</a:t>
                </a:r>
                <a:r>
                  <a:rPr lang="en-US" sz="2000" b="1" spc="-100" dirty="0">
                    <a:solidFill>
                      <a:schemeClr val="tx1"/>
                    </a:solidFill>
                    <a:latin typeface="Courier New" panose="02070309020205020404" pitchFamily="49" charset="0"/>
                    <a:cs typeface="Courier New" panose="02070309020205020404" pitchFamily="49" charset="0"/>
                  </a:rPr>
                  <a:t>,</a:t>
                </a:r>
              </a:p>
              <a:p>
                <a:endParaRPr lang="en-US" sz="2000" b="1" spc="-100" dirty="0">
                  <a:solidFill>
                    <a:schemeClr val="bg1">
                      <a:lumMod val="65000"/>
                    </a:schemeClr>
                  </a:solidFill>
                  <a:latin typeface="Courier New" panose="02070309020205020404" pitchFamily="49" charset="0"/>
                  <a:cs typeface="Courier New" panose="02070309020205020404" pitchFamily="49" charset="0"/>
                </a:endParaRPr>
              </a:p>
              <a:p>
                <a:r>
                  <a:rPr lang="en-US" sz="2000" b="1" spc="-100" dirty="0" err="1">
                    <a:solidFill>
                      <a:srgbClr val="FF0000"/>
                    </a:solidFill>
                    <a:latin typeface="Courier New" panose="02070309020205020404" pitchFamily="49" charset="0"/>
                    <a:cs typeface="Courier New" panose="02070309020205020404" pitchFamily="49" charset="0"/>
                  </a:rPr>
                  <a:t>où</a:t>
                </a:r>
                <a:r>
                  <a:rPr lang="en-US" sz="2000" b="1" spc="-100" dirty="0">
                    <a:solidFill>
                      <a:srgbClr val="FF0000"/>
                    </a:solidFill>
                    <a:latin typeface="Courier New" panose="02070309020205020404" pitchFamily="49" charset="0"/>
                    <a:cs typeface="Courier New" panose="02070309020205020404" pitchFamily="49" charset="0"/>
                  </a:rPr>
                  <a:t>, par </a:t>
                </a:r>
                <a:r>
                  <a:rPr lang="en-US" sz="2000" b="1" spc="-100" dirty="0" err="1">
                    <a:solidFill>
                      <a:srgbClr val="FF0000"/>
                    </a:solidFill>
                    <a:latin typeface="Courier New" panose="02070309020205020404" pitchFamily="49" charset="0"/>
                    <a:cs typeface="Courier New" panose="02070309020205020404" pitchFamily="49" charset="0"/>
                  </a:rPr>
                  <a:t>exemple</a:t>
                </a:r>
                <a:r>
                  <a:rPr lang="en-US" sz="2000" b="1" spc="-100" dirty="0">
                    <a:solidFill>
                      <a:srgbClr val="FF0000"/>
                    </a:solidFill>
                    <a:latin typeface="Courier New" panose="02070309020205020404" pitchFamily="49" charset="0"/>
                    <a:cs typeface="Courier New" panose="02070309020205020404" pitchFamily="49" charset="0"/>
                  </a:rPr>
                  <a:t>, </a:t>
                </a:r>
                <a14:m>
                  <m:oMath xmlns:m="http://schemas.openxmlformats.org/officeDocument/2006/math">
                    <m:r>
                      <a:rPr lang="en-US" sz="20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0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0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𝒕</m:t>
                        </m:r>
                      </m:e>
                    </m:d>
                    <m:r>
                      <a:rPr lang="fr-FR" sz="20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0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ctrlPr>
                      </m:sSupPr>
                      <m:e>
                        <m:d>
                          <m:dPr>
                            <m:ctrlPr>
                              <a:rPr lang="fr-FR" sz="20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0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𝒕</m:t>
                            </m:r>
                            <m:r>
                              <a:rPr lang="fr-FR" sz="20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m:t>
                            </m:r>
                            <m:r>
                              <a:rPr lang="fr-FR" sz="20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𝒃</m:t>
                            </m:r>
                          </m:e>
                        </m:d>
                      </m:e>
                      <m:sup>
                        <m:r>
                          <a:rPr lang="fr-FR" sz="2000" b="1" i="1" spc="-100">
                            <a:solidFill>
                              <a:srgbClr val="FF0000"/>
                            </a:solidFill>
                            <a:latin typeface="Cambria Math" panose="02040503050406030204" pitchFamily="18" charset="0"/>
                            <a:ea typeface="Cambria Math" panose="02040503050406030204" pitchFamily="18" charset="0"/>
                            <a:cs typeface="Courier New" panose="02070309020205020404" pitchFamily="49" charset="0"/>
                          </a:rPr>
                          <m:t>𝒒</m:t>
                        </m:r>
                      </m:sup>
                    </m:sSup>
                  </m:oMath>
                </a14:m>
                <a:endParaRPr lang="en-US" sz="2000" b="1" spc="-100" dirty="0">
                  <a:solidFill>
                    <a:schemeClr val="bg1">
                      <a:lumMod val="65000"/>
                    </a:schemeClr>
                  </a:solidFill>
                  <a:latin typeface="Courier New" panose="02070309020205020404" pitchFamily="49" charset="0"/>
                  <a:cs typeface="Courier New" panose="02070309020205020404" pitchFamily="49" charset="0"/>
                </a:endParaRPr>
              </a:p>
              <a:p>
                <a:endParaRPr lang="en-US" sz="2000" b="1" spc="-100" dirty="0">
                  <a:solidFill>
                    <a:schemeClr val="bg1">
                      <a:lumMod val="65000"/>
                    </a:schemeClr>
                  </a:solidFill>
                  <a:latin typeface="Courier New" panose="02070309020205020404" pitchFamily="49" charset="0"/>
                  <a:cs typeface="Courier New" panose="02070309020205020404" pitchFamily="49" charset="0"/>
                </a:endParaRPr>
              </a:p>
              <a:p>
                <a:pPr marL="342900" indent="-342900">
                  <a:buFont typeface="Symbol" panose="05050102010706020507" pitchFamily="18" charset="2"/>
                  <a:buChar char="j"/>
                </a:pP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paramètre</a:t>
                </a:r>
                <a:r>
                  <a:rPr lang="en-US" sz="1400" b="1" spc="-100" dirty="0">
                    <a:solidFill>
                      <a:schemeClr val="bg1">
                        <a:lumMod val="75000"/>
                      </a:schemeClr>
                    </a:solidFill>
                    <a:latin typeface="Courier New" panose="02070309020205020404" pitchFamily="49" charset="0"/>
                    <a:cs typeface="Courier New" panose="02070309020205020404" pitchFamily="49" charset="0"/>
                  </a:rPr>
                  <a:t> de diffusion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définit</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l'amplitude</a:t>
                </a:r>
                <a:r>
                  <a:rPr lang="en-US" sz="1400" b="1" spc="-100" dirty="0">
                    <a:solidFill>
                      <a:schemeClr val="bg1">
                        <a:lumMod val="75000"/>
                      </a:schemeClr>
                    </a:solidFill>
                    <a:latin typeface="Courier New" panose="02070309020205020404" pitchFamily="49" charset="0"/>
                    <a:cs typeface="Courier New" panose="02070309020205020404" pitchFamily="49" charset="0"/>
                  </a:rPr>
                  <a:t> des variations </a:t>
                </a:r>
                <a:r>
                  <a:rPr lang="en-US" sz="1400" b="1" spc="-100" dirty="0" err="1">
                    <a:solidFill>
                      <a:schemeClr val="bg1">
                        <a:lumMod val="75000"/>
                      </a:schemeClr>
                    </a:solidFill>
                    <a:latin typeface="Courier New" panose="02070309020205020404" pitchFamily="49" charset="0"/>
                    <a:cs typeface="Courier New" panose="02070309020205020404" pitchFamily="49" charset="0"/>
                  </a:rPr>
                  <a:t>autour</a:t>
                </a:r>
                <a:r>
                  <a:rPr lang="en-US" sz="1400" b="1" spc="-100" dirty="0">
                    <a:solidFill>
                      <a:schemeClr val="bg1">
                        <a:lumMod val="75000"/>
                      </a:schemeClr>
                    </a:solidFill>
                    <a:latin typeface="Courier New" panose="02070309020205020404" pitchFamily="49" charset="0"/>
                    <a:cs typeface="Courier New" panose="02070309020205020404" pitchFamily="49" charset="0"/>
                  </a:rPr>
                  <a:t> de la tendance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moyenne</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r>
                  <a:rPr lang="en-US" sz="1400" b="1" i="1" spc="-100" dirty="0">
                    <a:solidFill>
                      <a:schemeClr val="bg1">
                        <a:lumMod val="75000"/>
                      </a:schemeClr>
                    </a:solidFill>
                    <a:latin typeface="Symbol" panose="05050102010706020507" pitchFamily="18" charset="2"/>
                    <a:cs typeface="Courier New" panose="02070309020205020404" pitchFamily="49" charset="0"/>
                  </a:rPr>
                  <a:t>g</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 : </a:t>
                </a:r>
                <a:r>
                  <a:rPr lang="en-US" sz="1400" b="1" spc="-100" dirty="0" err="1">
                    <a:solidFill>
                      <a:schemeClr val="bg1">
                        <a:lumMod val="75000"/>
                      </a:schemeClr>
                    </a:solidFill>
                    <a:latin typeface="Courier New" panose="02070309020205020404" pitchFamily="49" charset="0"/>
                    <a:cs typeface="Courier New" panose="02070309020205020404" pitchFamily="49" charset="0"/>
                  </a:rPr>
                  <a:t>loi</a:t>
                </a:r>
                <a:r>
                  <a:rPr lang="en-US" sz="1400" b="1" spc="-100" dirty="0">
                    <a:solidFill>
                      <a:schemeClr val="bg1">
                        <a:lumMod val="75000"/>
                      </a:schemeClr>
                    </a:solidFill>
                    <a:latin typeface="Courier New" panose="02070309020205020404" pitchFamily="49" charset="0"/>
                    <a:cs typeface="Courier New" panose="02070309020205020404" pitchFamily="49" charset="0"/>
                  </a:rPr>
                  <a:t> de distribution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définissant</a:t>
                </a:r>
                <a:r>
                  <a:rPr lang="en-US" sz="1400" b="1" spc="-100" dirty="0">
                    <a:solidFill>
                      <a:schemeClr val="bg1">
                        <a:lumMod val="75000"/>
                      </a:schemeClr>
                    </a:solidFill>
                    <a:latin typeface="Courier New" panose="02070309020205020404" pitchFamily="49" charset="0"/>
                    <a:cs typeface="Courier New" panose="02070309020205020404" pitchFamily="49" charset="0"/>
                  </a:rPr>
                  <a:t> le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caractère</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stochastique</a:t>
                </a:r>
                <a:r>
                  <a:rPr lang="en-US" sz="1400" b="1" spc="-100" dirty="0">
                    <a:solidFill>
                      <a:schemeClr val="bg1">
                        <a:lumMod val="75000"/>
                      </a:schemeClr>
                    </a:solidFill>
                    <a:latin typeface="Courier New" panose="02070309020205020404" pitchFamily="49" charset="0"/>
                    <a:cs typeface="Courier New" panose="02070309020205020404" pitchFamily="49" charset="0"/>
                  </a:rPr>
                  <a:t> dans le temps.</a:t>
                </a:r>
              </a:p>
            </p:txBody>
          </p:sp>
        </mc:Choice>
        <mc:Fallback xmlns="">
          <p:sp>
            <p:nvSpPr>
              <p:cNvPr id="11" name="ZoneTexte 10">
                <a:extLst>
                  <a:ext uri="{FF2B5EF4-FFF2-40B4-BE49-F238E27FC236}">
                    <a16:creationId xmlns:a16="http://schemas.microsoft.com/office/drawing/2014/main" id="{A4B7DE0C-A795-F04D-907F-E4BDC00CA91B}"/>
                  </a:ext>
                </a:extLst>
              </p:cNvPr>
              <p:cNvSpPr txBox="1">
                <a:spLocks noRot="1" noChangeAspect="1" noMove="1" noResize="1" noEditPoints="1" noAdjustHandles="1" noChangeArrowheads="1" noChangeShapeType="1" noTextEdit="1"/>
              </p:cNvSpPr>
              <p:nvPr/>
            </p:nvSpPr>
            <p:spPr>
              <a:xfrm>
                <a:off x="671308" y="1676444"/>
                <a:ext cx="11520691" cy="4519058"/>
              </a:xfrm>
              <a:prstGeom prst="rect">
                <a:avLst/>
              </a:prstGeom>
              <a:blipFill>
                <a:blip r:embed="rId3"/>
                <a:stretch>
                  <a:fillRect l="-550"/>
                </a:stretch>
              </a:blipFill>
            </p:spPr>
            <p:txBody>
              <a:bodyPr/>
              <a:lstStyle/>
              <a:p>
                <a:r>
                  <a:rPr lang="fr-FR">
                    <a:noFill/>
                  </a:rPr>
                  <a:t> </a:t>
                </a:r>
              </a:p>
            </p:txBody>
          </p:sp>
        </mc:Fallback>
      </mc:AlternateContent>
      <p:sp>
        <p:nvSpPr>
          <p:cNvPr id="12" name="Rectangle 11">
            <a:extLst>
              <a:ext uri="{FF2B5EF4-FFF2-40B4-BE49-F238E27FC236}">
                <a16:creationId xmlns:a16="http://schemas.microsoft.com/office/drawing/2014/main" id="{B858303B-C9EA-1B45-ADBD-D1D09195985D}"/>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Forme générale</a:t>
            </a:r>
          </a:p>
        </p:txBody>
      </p:sp>
      <p:pic>
        <p:nvPicPr>
          <p:cNvPr id="23" name="Image 22">
            <a:extLst>
              <a:ext uri="{FF2B5EF4-FFF2-40B4-BE49-F238E27FC236}">
                <a16:creationId xmlns:a16="http://schemas.microsoft.com/office/drawing/2014/main" id="{EF505625-F809-7D4C-8F7E-75139FA599D0}"/>
              </a:ext>
            </a:extLst>
          </p:cNvPr>
          <p:cNvPicPr>
            <a:picLocks noChangeAspect="1"/>
          </p:cNvPicPr>
          <p:nvPr/>
        </p:nvPicPr>
        <p:blipFill>
          <a:blip r:embed="rId4"/>
          <a:stretch>
            <a:fillRect/>
          </a:stretch>
        </p:blipFill>
        <p:spPr>
          <a:xfrm>
            <a:off x="9022073" y="1326193"/>
            <a:ext cx="2933700" cy="2235200"/>
          </a:xfrm>
          <a:prstGeom prst="rect">
            <a:avLst/>
          </a:prstGeom>
        </p:spPr>
      </p:pic>
      <p:sp>
        <p:nvSpPr>
          <p:cNvPr id="10" name="Rectangle 9">
            <a:extLst>
              <a:ext uri="{FF2B5EF4-FFF2-40B4-BE49-F238E27FC236}">
                <a16:creationId xmlns:a16="http://schemas.microsoft.com/office/drawing/2014/main" id="{89E44248-3AC7-AF4C-85D8-9A19AE291D2D}"/>
              </a:ext>
            </a:extLst>
          </p:cNvPr>
          <p:cNvSpPr/>
          <p:nvPr/>
        </p:nvSpPr>
        <p:spPr>
          <a:xfrm>
            <a:off x="6384032" y="2083753"/>
            <a:ext cx="648072" cy="36004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0196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14</a:t>
            </a:fld>
            <a:endParaRPr lang="fr-FR" dirty="0"/>
          </a:p>
        </p:txBody>
      </p:sp>
      <p:sp>
        <p:nvSpPr>
          <p:cNvPr id="8" name="Rectangle 7">
            <a:extLst>
              <a:ext uri="{FF2B5EF4-FFF2-40B4-BE49-F238E27FC236}">
                <a16:creationId xmlns:a16="http://schemas.microsoft.com/office/drawing/2014/main" id="{6E4BD49E-0F6C-C74D-A5C1-31F5158C1F1C}"/>
              </a:ext>
            </a:extLst>
          </p:cNvPr>
          <p:cNvSpPr/>
          <p:nvPr/>
        </p:nvSpPr>
        <p:spPr>
          <a:xfrm>
            <a:off x="119336" y="159023"/>
            <a:ext cx="4427815" cy="461665"/>
          </a:xfrm>
          <a:prstGeom prst="rect">
            <a:avLst/>
          </a:prstGeom>
        </p:spPr>
        <p:txBody>
          <a:bodyPr wrap="none">
            <a:spAutoFit/>
          </a:bodyPr>
          <a:lstStyle/>
          <a:p>
            <a:r>
              <a:rPr lang="fr-FR" sz="2400" b="1" dirty="0">
                <a:solidFill>
                  <a:schemeClr val="bg1"/>
                </a:solidFill>
                <a:cs typeface="Times New Roman" pitchFamily="18" charset="0"/>
              </a:rPr>
              <a:t>Les processus stochastiques</a:t>
            </a:r>
          </a:p>
        </p:txBody>
      </p:sp>
      <p:sp>
        <p:nvSpPr>
          <p:cNvPr id="9" name="Rectangle 8">
            <a:extLst>
              <a:ext uri="{FF2B5EF4-FFF2-40B4-BE49-F238E27FC236}">
                <a16:creationId xmlns:a16="http://schemas.microsoft.com/office/drawing/2014/main" id="{03E5B32B-1F66-0548-84F6-20AAB01303BF}"/>
              </a:ext>
            </a:extLst>
          </p:cNvPr>
          <p:cNvSpPr/>
          <p:nvPr/>
        </p:nvSpPr>
        <p:spPr>
          <a:xfrm>
            <a:off x="6096000" y="220578"/>
            <a:ext cx="1731564" cy="338554"/>
          </a:xfrm>
          <a:prstGeom prst="rect">
            <a:avLst/>
          </a:prstGeom>
          <a:ln w="28575">
            <a:noFill/>
          </a:ln>
        </p:spPr>
        <p:txBody>
          <a:bodyPr wrap="none">
            <a:spAutoFit/>
          </a:bodyPr>
          <a:lstStyle/>
          <a:p>
            <a:r>
              <a:rPr lang="fr-FR" sz="1600" b="1" i="1" dirty="0">
                <a:solidFill>
                  <a:schemeClr val="bg1"/>
                </a:solidFill>
              </a:rPr>
              <a:t>Forme générale</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A4B7DE0C-A795-F04D-907F-E4BDC00CA91B}"/>
                  </a:ext>
                </a:extLst>
              </p:cNvPr>
              <p:cNvSpPr txBox="1"/>
              <p:nvPr/>
            </p:nvSpPr>
            <p:spPr>
              <a:xfrm>
                <a:off x="671308" y="1676444"/>
                <a:ext cx="11520691" cy="4170694"/>
              </a:xfrm>
              <a:prstGeom prst="rect">
                <a:avLst/>
              </a:prstGeom>
              <a:noFill/>
            </p:spPr>
            <p:txBody>
              <a:bodyPr wrap="square" rtlCol="0">
                <a:spAutoFit/>
              </a:bodyPr>
              <a:lstStyle/>
              <a:p>
                <a:endParaRPr lang="en-US" sz="2200" b="1" dirty="0">
                  <a:solidFill>
                    <a:schemeClr val="accent6"/>
                  </a:solidFill>
                  <a:latin typeface="Courier New" panose="02070309020205020404" pitchFamily="49" charset="0"/>
                  <a:cs typeface="Courier New" panose="02070309020205020404" pitchFamily="49" charset="0"/>
                </a:endParaRPr>
              </a:p>
              <a:p>
                <a:pPr/>
                <a14:m>
                  <m:oMathPara xmlns:m="http://schemas.openxmlformats.org/officeDocument/2006/math">
                    <m:oMathParaPr>
                      <m:jc m:val="centerGroup"/>
                    </m:oMathParaPr>
                    <m:oMath xmlns:m="http://schemas.openxmlformats.org/officeDocument/2006/math">
                      <m:sSub>
                        <m:sSubPr>
                          <m:ctrlPr>
                            <a:rPr lang="fr-FR" sz="2200" b="1" i="1" smtClean="0">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𝒀</m:t>
                          </m:r>
                        </m:e>
                        <m:sub>
                          <m:r>
                            <a:rPr lang="fr-FR" sz="2200" b="1" i="1">
                              <a:solidFill>
                                <a:schemeClr val="tx1"/>
                              </a:solidFill>
                              <a:latin typeface="Cambria Math" panose="02040503050406030204" pitchFamily="18" charset="0"/>
                              <a:cs typeface="Courier New" panose="02070309020205020404" pitchFamily="49" charset="0"/>
                            </a:rPr>
                            <m:t>𝒋</m:t>
                          </m:r>
                        </m:sub>
                      </m:sSub>
                      <m:d>
                        <m:dPr>
                          <m:ctrlPr>
                            <a:rPr lang="fr-FR" sz="2200" b="1" i="1">
                              <a:solidFill>
                                <a:schemeClr val="tx1"/>
                              </a:solidFill>
                              <a:latin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𝑻</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smtClean="0">
                              <a:solidFill>
                                <a:schemeClr val="tx1"/>
                              </a:solidFill>
                              <a:latin typeface="Cambria Math" panose="02040503050406030204" pitchFamily="18" charset="0"/>
                              <a:cs typeface="Courier New" panose="02070309020205020404" pitchFamily="49" charset="0"/>
                            </a:rPr>
                            <m:t>,</m:t>
                          </m:r>
                          <m:sSub>
                            <m:sSubPr>
                              <m:ctrlPr>
                                <a:rPr lang="fr-FR" sz="2200" b="1" i="1">
                                  <a:latin typeface="Cambria Math" panose="02040503050406030204" pitchFamily="18" charset="0"/>
                                  <a:cs typeface="Courier New" panose="02070309020205020404" pitchFamily="49" charset="0"/>
                                </a:rPr>
                              </m:ctrlPr>
                            </m:sSubPr>
                            <m:e>
                              <m:r>
                                <a:rPr lang="fr-FR" sz="2200" b="1" i="1" smtClean="0">
                                  <a:latin typeface="Cambria Math" panose="02040503050406030204" pitchFamily="18" charset="0"/>
                                  <a:cs typeface="Courier New" panose="02070309020205020404" pitchFamily="49" charset="0"/>
                                </a:rPr>
                                <m:t>𝑯</m:t>
                              </m:r>
                            </m:e>
                            <m:sub>
                              <m:r>
                                <a:rPr lang="fr-FR" sz="2200" b="1" i="1">
                                  <a:latin typeface="Cambria Math" panose="02040503050406030204" pitchFamily="18" charset="0"/>
                                  <a:cs typeface="Courier New" panose="02070309020205020404" pitchFamily="49" charset="0"/>
                                </a:rPr>
                                <m:t>𝒌</m:t>
                              </m:r>
                            </m:sub>
                          </m:sSub>
                        </m:e>
                      </m:d>
                      <m:r>
                        <a:rPr lang="fr-FR" sz="2200" b="1" i="1">
                          <a:solidFill>
                            <a:schemeClr val="tx1"/>
                          </a:solidFill>
                          <a:latin typeface="Cambria Math" panose="02040503050406030204" pitchFamily="18" charset="0"/>
                          <a:cs typeface="Courier New" panose="02070309020205020404" pitchFamily="49" charset="0"/>
                        </a:rPr>
                        <m:t>=</m:t>
                      </m:r>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𝝁</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a:solidFill>
                            <a:schemeClr val="tx1"/>
                          </a:solidFill>
                          <a:latin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r>
                            <a:rPr lang="fr-FR" sz="2200" b="1" i="1" smtClean="0">
                              <a:solidFill>
                                <a:schemeClr val="tx1"/>
                              </a:solidFill>
                              <a:latin typeface="Cambria Math" panose="02040503050406030204" pitchFamily="18" charset="0"/>
                              <a:cs typeface="Courier New" panose="02070309020205020404" pitchFamily="49" charset="0"/>
                            </a:rPr>
                            <m:t>,</m:t>
                          </m:r>
                          <m:r>
                            <a:rPr lang="fr-FR" sz="2200" b="1" i="1" smtClean="0">
                              <a:solidFill>
                                <a:schemeClr val="tx1"/>
                              </a:solidFill>
                              <a:latin typeface="Cambria Math" panose="02040503050406030204" pitchFamily="18" charset="0"/>
                              <a:cs typeface="Courier New" panose="02070309020205020404" pitchFamily="49" charset="0"/>
                            </a:rPr>
                            <m:t>𝒃</m:t>
                          </m:r>
                          <m:r>
                            <a:rPr lang="fr-FR" sz="2200" b="1" i="1" smtClean="0">
                              <a:solidFill>
                                <a:schemeClr val="tx1"/>
                              </a:solidFill>
                              <a:latin typeface="Cambria Math" panose="02040503050406030204" pitchFamily="18" charset="0"/>
                              <a:cs typeface="Courier New" panose="02070309020205020404" pitchFamily="49" charset="0"/>
                            </a:rPr>
                            <m:t>,</m:t>
                          </m:r>
                          <m:r>
                            <a:rPr lang="fr-FR" sz="2200" b="1" i="1" smtClean="0">
                              <a:solidFill>
                                <a:schemeClr val="tx1"/>
                              </a:solidFill>
                              <a:latin typeface="Cambria Math" panose="02040503050406030204" pitchFamily="18" charset="0"/>
                              <a:cs typeface="Courier New" panose="02070309020205020404" pitchFamily="49" charset="0"/>
                            </a:rPr>
                            <m:t>𝒒</m:t>
                          </m:r>
                        </m:e>
                      </m:d>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𝝋</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𝜸</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r>
                                <a:rPr lang="fr-FR" sz="2200" b="1" i="1" smtClean="0">
                                  <a:solidFill>
                                    <a:schemeClr val="tx1"/>
                                  </a:solidFill>
                                  <a:latin typeface="Cambria Math" panose="02040503050406030204" pitchFamily="18" charset="0"/>
                                  <a:cs typeface="Courier New" panose="02070309020205020404" pitchFamily="49" charset="0"/>
                                </a:rPr>
                                <m:t>,</m:t>
                              </m:r>
                              <m:r>
                                <a:rPr lang="fr-FR" sz="2200" b="1" i="1" smtClean="0">
                                  <a:solidFill>
                                    <a:schemeClr val="tx1"/>
                                  </a:solidFill>
                                  <a:latin typeface="Cambria Math" panose="02040503050406030204" pitchFamily="18" charset="0"/>
                                  <a:cs typeface="Courier New" panose="02070309020205020404" pitchFamily="49" charset="0"/>
                                </a:rPr>
                                <m:t>𝒃</m:t>
                              </m:r>
                              <m:r>
                                <a:rPr lang="fr-FR" sz="2200" b="1" i="1" smtClean="0">
                                  <a:solidFill>
                                    <a:schemeClr val="tx1"/>
                                  </a:solidFill>
                                  <a:latin typeface="Cambria Math" panose="02040503050406030204" pitchFamily="18" charset="0"/>
                                  <a:cs typeface="Courier New" panose="02070309020205020404" pitchFamily="49" charset="0"/>
                                </a:rPr>
                                <m:t>,</m:t>
                              </m:r>
                              <m:r>
                                <a:rPr lang="fr-FR" sz="2200" b="1" i="1" smtClean="0">
                                  <a:solidFill>
                                    <a:schemeClr val="tx1"/>
                                  </a:solidFill>
                                  <a:latin typeface="Cambria Math" panose="02040503050406030204" pitchFamily="18" charset="0"/>
                                  <a:cs typeface="Courier New" panose="02070309020205020404" pitchFamily="49" charset="0"/>
                                </a:rPr>
                                <m:t>𝒒</m:t>
                              </m:r>
                            </m:e>
                          </m:d>
                        </m:e>
                      </m:d>
                    </m:oMath>
                  </m:oMathPara>
                </a14:m>
                <a:endParaRPr lang="en-US" sz="2200" b="1" dirty="0">
                  <a:solidFill>
                    <a:schemeClr val="bg1">
                      <a:lumMod val="75000"/>
                    </a:schemeClr>
                  </a:solidFill>
                  <a:latin typeface="Courier New" panose="02070309020205020404" pitchFamily="49" charset="0"/>
                  <a:cs typeface="Courier New" panose="02070309020205020404" pitchFamily="49" charset="0"/>
                </a:endParaRPr>
              </a:p>
              <a:p>
                <a:endParaRPr lang="en-US" sz="2200" b="1" dirty="0">
                  <a:solidFill>
                    <a:schemeClr val="tx1"/>
                  </a:solidFill>
                  <a:latin typeface="Courier New" panose="02070309020205020404" pitchFamily="49" charset="0"/>
                  <a:cs typeface="Courier New" panose="02070309020205020404" pitchFamily="49" charset="0"/>
                </a:endParaRPr>
              </a:p>
              <a:p>
                <a:r>
                  <a:rPr lang="en-US" sz="2200" b="1" dirty="0" err="1">
                    <a:solidFill>
                      <a:schemeClr val="tx1"/>
                    </a:solidFill>
                    <a:latin typeface="Courier New" panose="02070309020205020404" pitchFamily="49" charset="0"/>
                    <a:cs typeface="Courier New" panose="02070309020205020404" pitchFamily="49" charset="0"/>
                  </a:rPr>
                  <a:t>Où</a:t>
                </a:r>
                <a:r>
                  <a:rPr lang="en-US" sz="2200" b="1" dirty="0">
                    <a:solidFill>
                      <a:schemeClr val="tx1"/>
                    </a:solidFill>
                    <a:latin typeface="Courier New" panose="02070309020205020404" pitchFamily="49" charset="0"/>
                    <a:cs typeface="Courier New" panose="02070309020205020404" pitchFamily="49" charset="0"/>
                  </a:rPr>
                  <a:t>,</a:t>
                </a:r>
              </a:p>
              <a:p>
                <a:r>
                  <a:rPr lang="en-US" sz="1400" b="1" i="1" spc="-100" dirty="0" err="1">
                    <a:solidFill>
                      <a:schemeClr val="bg1">
                        <a:lumMod val="75000"/>
                      </a:schemeClr>
                    </a:solidFill>
                    <a:latin typeface="Courier New" panose="02070309020205020404" pitchFamily="49" charset="0"/>
                    <a:cs typeface="Courier New" panose="02070309020205020404" pitchFamily="49" charset="0"/>
                  </a:rPr>
                  <a:t>Y</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j</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 : performance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ou</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incrément</a:t>
                </a:r>
                <a:r>
                  <a:rPr lang="en-US" sz="1400" b="1" spc="-100" dirty="0">
                    <a:solidFill>
                      <a:schemeClr val="bg1">
                        <a:lumMod val="75000"/>
                      </a:schemeClr>
                    </a:solidFill>
                    <a:latin typeface="Courier New" panose="02070309020205020404" pitchFamily="49" charset="0"/>
                    <a:cs typeface="Courier New" panose="02070309020205020404" pitchFamily="49" charset="0"/>
                  </a:rPr>
                  <a:t> de l') </a:t>
                </a:r>
                <a:r>
                  <a:rPr lang="en-US" sz="1400" b="1" spc="-100" dirty="0" err="1">
                    <a:solidFill>
                      <a:schemeClr val="bg1">
                        <a:lumMod val="75000"/>
                      </a:schemeClr>
                    </a:solidFill>
                    <a:latin typeface="Courier New" panose="02070309020205020404" pitchFamily="49" charset="0"/>
                    <a:cs typeface="Courier New" panose="02070309020205020404" pitchFamily="49" charset="0"/>
                  </a:rPr>
                  <a:t>indicateur</a:t>
                </a:r>
                <a:r>
                  <a:rPr lang="en-US" sz="1400" b="1" spc="-100" dirty="0">
                    <a:solidFill>
                      <a:schemeClr val="bg1">
                        <a:lumMod val="75000"/>
                      </a:schemeClr>
                    </a:solidFill>
                    <a:latin typeface="Courier New" panose="02070309020205020404" pitchFamily="49" charset="0"/>
                    <a:cs typeface="Courier New" panose="02070309020205020404" pitchFamily="49" charset="0"/>
                  </a:rPr>
                  <a:t> de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dégradation</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r>
                  <a:rPr lang="en-US" sz="1400" b="1" i="1" spc="-100" dirty="0" err="1">
                    <a:solidFill>
                      <a:schemeClr val="bg1">
                        <a:lumMod val="75000"/>
                      </a:schemeClr>
                    </a:solidFill>
                    <a:latin typeface="Courier New" panose="02070309020205020404" pitchFamily="49" charset="0"/>
                    <a:cs typeface="Courier New" panose="02070309020205020404" pitchFamily="49" charset="0"/>
                  </a:rPr>
                  <a:t>T</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spc="-100" dirty="0" err="1">
                    <a:solidFill>
                      <a:schemeClr val="bg1">
                        <a:lumMod val="75000"/>
                      </a:schemeClr>
                    </a:solidFill>
                    <a:latin typeface="Courier New" panose="02070309020205020404" pitchFamily="49" charset="0"/>
                    <a:cs typeface="Courier New" panose="02070309020205020404" pitchFamily="49" charset="0"/>
                  </a:rPr>
                  <a:t>,</a:t>
                </a:r>
                <a:r>
                  <a:rPr lang="en-US" sz="1400" b="1" i="1" spc="-100" dirty="0" err="1">
                    <a:solidFill>
                      <a:schemeClr val="bg1">
                        <a:lumMod val="75000"/>
                      </a:schemeClr>
                    </a:solidFill>
                    <a:latin typeface="Courier New" panose="02070309020205020404" pitchFamily="49" charset="0"/>
                    <a:cs typeface="Courier New" panose="02070309020205020404" pitchFamily="49" charset="0"/>
                  </a:rPr>
                  <a:t>H</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i="1" spc="-100" baseline="-250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a:solidFill>
                      <a:schemeClr val="bg1">
                        <a:lumMod val="75000"/>
                      </a:schemeClr>
                    </a:solidFill>
                    <a:latin typeface="Courier New" panose="02070309020205020404" pitchFamily="49" charset="0"/>
                    <a:cs typeface="Courier New" panose="02070309020205020404" pitchFamily="49" charset="0"/>
                  </a:rPr>
                  <a:t>: conditions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d'essais</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i="1" spc="-100" dirty="0">
                    <a:solidFill>
                      <a:schemeClr val="bg1">
                        <a:lumMod val="75000"/>
                      </a:schemeClr>
                    </a:solidFill>
                    <a:latin typeface="Courier New" panose="02070309020205020404" pitchFamily="49" charset="0"/>
                    <a:cs typeface="Courier New" panose="02070309020205020404" pitchFamily="49" charset="0"/>
                  </a:rPr>
                  <a:t>k (</a:t>
                </a:r>
                <a:r>
                  <a:rPr lang="en-US" sz="1400" b="1" i="1" spc="-100" dirty="0" err="1">
                    <a:solidFill>
                      <a:schemeClr val="bg1">
                        <a:lumMod val="75000"/>
                      </a:schemeClr>
                    </a:solidFill>
                    <a:latin typeface="Courier New" panose="02070309020205020404" pitchFamily="49" charset="0"/>
                    <a:cs typeface="Courier New" panose="02070309020205020404" pitchFamily="49" charset="0"/>
                  </a:rPr>
                  <a:t>V</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r>
                  <a:rPr lang="en-US" sz="1400" b="1" i="1" spc="-100" dirty="0" err="1">
                    <a:solidFill>
                      <a:schemeClr val="bg1">
                        <a:lumMod val="75000"/>
                      </a:schemeClr>
                    </a:solidFill>
                    <a:latin typeface="Symbol" panose="05050102010706020507" pitchFamily="18" charset="2"/>
                    <a:cs typeface="Courier New" panose="02070309020205020404" pitchFamily="49" charset="0"/>
                  </a:rPr>
                  <a:t>m</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spc="-100" dirty="0">
                    <a:solidFill>
                      <a:schemeClr val="bg1">
                        <a:lumMod val="75000"/>
                      </a:schemeClr>
                    </a:solidFill>
                    <a:latin typeface="Courier New" panose="02070309020205020404" pitchFamily="49" charset="0"/>
                    <a:cs typeface="Courier New" panose="02070309020205020404" pitchFamily="49" charset="0"/>
                  </a:rPr>
                  <a:t> :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dérive</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stochastique</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a:solidFill>
                      <a:schemeClr val="bg1">
                        <a:lumMod val="75000"/>
                      </a:schemeClr>
                    </a:solidFill>
                    <a:latin typeface="Courier New" panose="02070309020205020404" pitchFamily="49" charset="0"/>
                    <a:cs typeface="Courier New" panose="02070309020205020404" pitchFamily="49" charset="0"/>
                    <a:sym typeface="Symbol" panose="05050102010706020507" pitchFamily="18" charset="2"/>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sym typeface="Symbol" panose="05050102010706020507" pitchFamily="18" charset="2"/>
                  </a:rPr>
                  <a:t>vitesse</a:t>
                </a:r>
                <a:r>
                  <a:rPr lang="en-US" sz="1400" b="1" spc="-100" dirty="0">
                    <a:solidFill>
                      <a:schemeClr val="bg1">
                        <a:lumMod val="75000"/>
                      </a:schemeClr>
                    </a:solidFill>
                    <a:latin typeface="Courier New" panose="02070309020205020404" pitchFamily="49" charset="0"/>
                    <a:cs typeface="Courier New" panose="02070309020205020404" pitchFamily="49" charset="0"/>
                    <a:sym typeface="Symbol" panose="05050102010706020507" pitchFamily="18" charset="2"/>
                  </a:rPr>
                  <a:t> de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dégradation</a:t>
                </a:r>
                <a:r>
                  <a:rPr lang="en-US" sz="1400" b="1" spc="-100" dirty="0">
                    <a:solidFill>
                      <a:schemeClr val="bg1">
                        <a:lumMod val="75000"/>
                      </a:schemeClr>
                    </a:solidFill>
                    <a:latin typeface="Courier New" panose="02070309020205020404" pitchFamily="49" charset="0"/>
                    <a:cs typeface="Courier New" panose="02070309020205020404" pitchFamily="49" charset="0"/>
                  </a:rPr>
                  <a:t>) @ conditions #k </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i="1" spc="-100" dirty="0" err="1">
                    <a:solidFill>
                      <a:schemeClr val="bg1">
                        <a:lumMod val="75000"/>
                      </a:schemeClr>
                    </a:solidFill>
                    <a:latin typeface="Courier New" panose="02070309020205020404" pitchFamily="49" charset="0"/>
                    <a:cs typeface="Courier New" panose="02070309020205020404" pitchFamily="49" charset="0"/>
                  </a:rPr>
                  <a:t>V</a:t>
                </a:r>
                <a:r>
                  <a:rPr lang="en-US" sz="1400" b="1" i="1" spc="-100" baseline="-25000" dirty="0" err="1">
                    <a:solidFill>
                      <a:schemeClr val="bg1">
                        <a:lumMod val="75000"/>
                      </a:schemeClr>
                    </a:solidFill>
                    <a:latin typeface="Courier New" panose="02070309020205020404" pitchFamily="49" charset="0"/>
                    <a:cs typeface="Courier New" panose="02070309020205020404" pitchFamily="49" charset="0"/>
                  </a:rPr>
                  <a:t>k</a:t>
                </a:r>
                <a:r>
                  <a:rPr lang="en-US" sz="1400" b="1" i="1" spc="-100" dirty="0">
                    <a:solidFill>
                      <a:schemeClr val="bg1">
                        <a:lumMod val="75000"/>
                      </a:schemeClr>
                    </a:solidFill>
                    <a:latin typeface="Courier New" panose="02070309020205020404" pitchFamily="49" charset="0"/>
                    <a:cs typeface="Courier New" panose="02070309020205020404" pitchFamily="49" charset="0"/>
                  </a:rPr>
                  <a:t>)</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14:m>
                  <m:oMath xmlns:m="http://schemas.openxmlformats.org/officeDocument/2006/math">
                    <m:r>
                      <a:rPr lang="en-US" sz="1400" b="1" i="1" spc="-100">
                        <a:solidFill>
                          <a:schemeClr val="bg1">
                            <a:lumMod val="75000"/>
                          </a:schemeClr>
                        </a:solidFill>
                        <a:latin typeface="Cambria Math" panose="02040503050406030204" pitchFamily="18" charset="0"/>
                        <a:ea typeface="Cambria Math" panose="02040503050406030204" pitchFamily="18" charset="0"/>
                        <a:cs typeface="Courier New" panose="02070309020205020404" pitchFamily="49" charset="0"/>
                      </a:rPr>
                      <m:t>∧</m:t>
                    </m:r>
                  </m:oMath>
                </a14:m>
                <a:r>
                  <a:rPr lang="en-US" sz="1400" b="1" i="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a:solidFill>
                      <a:schemeClr val="bg1">
                        <a:lumMod val="75000"/>
                      </a:schemeClr>
                    </a:solidFill>
                    <a:latin typeface="Courier New" panose="02070309020205020404" pitchFamily="49" charset="0"/>
                    <a:cs typeface="Courier New" panose="02070309020205020404" pitchFamily="49" charset="0"/>
                  </a:rPr>
                  <a:t> </a:t>
                </a:r>
                <a:r>
                  <a:rPr lang="en-US" sz="1400" b="1" spc="-100" dirty="0" err="1">
                    <a:solidFill>
                      <a:schemeClr val="bg1">
                        <a:lumMod val="75000"/>
                      </a:schemeClr>
                    </a:solidFill>
                    <a:latin typeface="Courier New" panose="02070309020205020404" pitchFamily="49" charset="0"/>
                    <a:cs typeface="Courier New" panose="02070309020205020404" pitchFamily="49" charset="0"/>
                  </a:rPr>
                  <a:t>fonction</a:t>
                </a:r>
                <a:r>
                  <a:rPr lang="en-US" sz="1400" b="1" spc="-100" dirty="0">
                    <a:solidFill>
                      <a:schemeClr val="bg1">
                        <a:lumMod val="75000"/>
                      </a:schemeClr>
                    </a:solidFill>
                    <a:latin typeface="Courier New" panose="02070309020205020404" pitchFamily="49" charset="0"/>
                    <a:cs typeface="Courier New" panose="02070309020205020404" pitchFamily="49" charset="0"/>
                  </a:rPr>
                  <a:t> de transformation du temps </a:t>
                </a:r>
                <a:r>
                  <a:rPr lang="en-US" sz="1400" b="1" spc="-100" dirty="0" err="1">
                    <a:solidFill>
                      <a:schemeClr val="bg1">
                        <a:lumMod val="75000"/>
                      </a:schemeClr>
                    </a:solidFill>
                    <a:latin typeface="Courier New" panose="02070309020205020404" pitchFamily="49" charset="0"/>
                    <a:cs typeface="Courier New" panose="02070309020205020404" pitchFamily="49" charset="0"/>
                  </a:rPr>
                  <a:t>définissant</a:t>
                </a:r>
                <a:r>
                  <a:rPr lang="en-US" sz="1400" b="1" spc="-100" dirty="0">
                    <a:solidFill>
                      <a:schemeClr val="bg1">
                        <a:lumMod val="75000"/>
                      </a:schemeClr>
                    </a:solidFill>
                    <a:latin typeface="Courier New" panose="02070309020205020404" pitchFamily="49" charset="0"/>
                    <a:cs typeface="Courier New" panose="02070309020205020404" pitchFamily="49" charset="0"/>
                  </a:rPr>
                  <a:t> la (non-)</a:t>
                </a:r>
                <a:r>
                  <a:rPr lang="en-US" sz="1400" b="1" spc="-100" dirty="0" err="1">
                    <a:solidFill>
                      <a:schemeClr val="bg1">
                        <a:lumMod val="75000"/>
                      </a:schemeClr>
                    </a:solidFill>
                    <a:latin typeface="Courier New" panose="02070309020205020404" pitchFamily="49" charset="0"/>
                    <a:cs typeface="Courier New" panose="02070309020205020404" pitchFamily="49" charset="0"/>
                  </a:rPr>
                  <a:t>linéarité</a:t>
                </a:r>
                <a:r>
                  <a:rPr lang="en-US" sz="1400" b="1" spc="-100" dirty="0">
                    <a:solidFill>
                      <a:schemeClr val="bg1">
                        <a:lumMod val="75000"/>
                      </a:schemeClr>
                    </a:solidFill>
                    <a:latin typeface="Courier New" panose="02070309020205020404" pitchFamily="49" charset="0"/>
                    <a:cs typeface="Courier New" panose="02070309020205020404" pitchFamily="49" charset="0"/>
                  </a:rPr>
                  <a:t> du </a:t>
                </a:r>
                <a:r>
                  <a:rPr lang="en-US" sz="1400" b="1" spc="-100" dirty="0" err="1">
                    <a:solidFill>
                      <a:schemeClr val="bg1">
                        <a:lumMod val="75000"/>
                      </a:schemeClr>
                    </a:solidFill>
                    <a:latin typeface="Courier New" panose="02070309020205020404" pitchFamily="49" charset="0"/>
                    <a:cs typeface="Courier New" panose="02070309020205020404" pitchFamily="49" charset="0"/>
                  </a:rPr>
                  <a:t>processus</a:t>
                </a:r>
                <a:r>
                  <a:rPr lang="en-US" sz="1400" b="1" spc="-100" dirty="0">
                    <a:solidFill>
                      <a:schemeClr val="bg1">
                        <a:lumMod val="75000"/>
                      </a:schemeClr>
                    </a:solidFill>
                    <a:latin typeface="Courier New" panose="02070309020205020404" pitchFamily="49" charset="0"/>
                    <a:cs typeface="Courier New" panose="02070309020205020404" pitchFamily="49" charset="0"/>
                  </a:rPr>
                  <a:t>,</a:t>
                </a:r>
              </a:p>
              <a:p>
                <a:endParaRPr lang="en-US" sz="2000" b="1" spc="-100" dirty="0">
                  <a:solidFill>
                    <a:schemeClr val="bg1">
                      <a:lumMod val="65000"/>
                    </a:schemeClr>
                  </a:solidFill>
                  <a:latin typeface="Courier New" panose="02070309020205020404" pitchFamily="49" charset="0"/>
                  <a:cs typeface="Courier New" panose="02070309020205020404" pitchFamily="49" charset="0"/>
                </a:endParaRPr>
              </a:p>
              <a:p>
                <a:pPr marL="342900" indent="-342900">
                  <a:buFont typeface="Symbol" panose="05050102010706020507" pitchFamily="18" charset="2"/>
                  <a:buChar char="j"/>
                </a:pPr>
                <a:r>
                  <a:rPr lang="en-US" sz="2000" b="1" spc="-100" dirty="0">
                    <a:latin typeface="Courier New" panose="02070309020205020404" pitchFamily="49" charset="0"/>
                    <a:cs typeface="Courier New" panose="02070309020205020404" pitchFamily="49" charset="0"/>
                  </a:rPr>
                  <a:t>: </a:t>
                </a:r>
                <a:r>
                  <a:rPr lang="en-US" sz="2000" b="1" spc="-100" dirty="0" err="1">
                    <a:latin typeface="Courier New" panose="02070309020205020404" pitchFamily="49" charset="0"/>
                    <a:cs typeface="Courier New" panose="02070309020205020404" pitchFamily="49" charset="0"/>
                  </a:rPr>
                  <a:t>paramètre</a:t>
                </a:r>
                <a:r>
                  <a:rPr lang="en-US" sz="2000" b="1" spc="-100" dirty="0">
                    <a:latin typeface="Courier New" panose="02070309020205020404" pitchFamily="49" charset="0"/>
                    <a:cs typeface="Courier New" panose="02070309020205020404" pitchFamily="49" charset="0"/>
                  </a:rPr>
                  <a:t> de diffusion (</a:t>
                </a:r>
                <a:r>
                  <a:rPr lang="en-US" sz="2000" b="1" spc="-100" dirty="0" err="1">
                    <a:latin typeface="Courier New" panose="02070309020205020404" pitchFamily="49" charset="0"/>
                    <a:cs typeface="Courier New" panose="02070309020205020404" pitchFamily="49" charset="0"/>
                  </a:rPr>
                  <a:t>définit</a:t>
                </a:r>
                <a:r>
                  <a:rPr lang="en-US" sz="2000" b="1" spc="-100" dirty="0">
                    <a:latin typeface="Courier New" panose="02070309020205020404" pitchFamily="49" charset="0"/>
                    <a:cs typeface="Courier New" panose="02070309020205020404" pitchFamily="49" charset="0"/>
                  </a:rPr>
                  <a:t> </a:t>
                </a:r>
                <a:r>
                  <a:rPr lang="en-US" sz="2000" b="1" spc="-100" dirty="0" err="1">
                    <a:latin typeface="Courier New" panose="02070309020205020404" pitchFamily="49" charset="0"/>
                    <a:cs typeface="Courier New" panose="02070309020205020404" pitchFamily="49" charset="0"/>
                  </a:rPr>
                  <a:t>l'amplitude</a:t>
                </a:r>
                <a:r>
                  <a:rPr lang="en-US" sz="2000" b="1" spc="-100" dirty="0">
                    <a:latin typeface="Courier New" panose="02070309020205020404" pitchFamily="49" charset="0"/>
                    <a:cs typeface="Courier New" panose="02070309020205020404" pitchFamily="49" charset="0"/>
                  </a:rPr>
                  <a:t> des variations </a:t>
                </a:r>
                <a:r>
                  <a:rPr lang="en-US" sz="2000" b="1" spc="-100" dirty="0" err="1">
                    <a:latin typeface="Courier New" panose="02070309020205020404" pitchFamily="49" charset="0"/>
                    <a:cs typeface="Courier New" panose="02070309020205020404" pitchFamily="49" charset="0"/>
                  </a:rPr>
                  <a:t>autour</a:t>
                </a:r>
                <a:r>
                  <a:rPr lang="en-US" sz="2000" b="1" spc="-100" dirty="0">
                    <a:latin typeface="Courier New" panose="02070309020205020404" pitchFamily="49" charset="0"/>
                    <a:cs typeface="Courier New" panose="02070309020205020404" pitchFamily="49" charset="0"/>
                  </a:rPr>
                  <a:t> de la tendance </a:t>
                </a:r>
                <a:r>
                  <a:rPr lang="en-US" sz="2000" b="1" spc="-100" dirty="0" err="1">
                    <a:latin typeface="Courier New" panose="02070309020205020404" pitchFamily="49" charset="0"/>
                    <a:cs typeface="Courier New" panose="02070309020205020404" pitchFamily="49" charset="0"/>
                  </a:rPr>
                  <a:t>moyenne</a:t>
                </a:r>
                <a:r>
                  <a:rPr lang="en-US" sz="2000" b="1" spc="-100" dirty="0">
                    <a:latin typeface="Courier New" panose="02070309020205020404" pitchFamily="49" charset="0"/>
                    <a:cs typeface="Courier New" panose="02070309020205020404" pitchFamily="49" charset="0"/>
                  </a:rPr>
                  <a:t>), </a:t>
                </a:r>
                <a:r>
                  <a:rPr lang="en-US" sz="2000" b="1" spc="-100" dirty="0">
                    <a:solidFill>
                      <a:srgbClr val="FF0000"/>
                    </a:solidFill>
                    <a:latin typeface="Courier New" panose="02070309020205020404" pitchFamily="49" charset="0"/>
                    <a:cs typeface="Courier New" panose="02070309020205020404" pitchFamily="49" charset="0"/>
                  </a:rPr>
                  <a:t>considéré </a:t>
                </a:r>
                <a:r>
                  <a:rPr lang="en-US" sz="2000" b="1" spc="-100" dirty="0" err="1">
                    <a:solidFill>
                      <a:srgbClr val="FF0000"/>
                    </a:solidFill>
                    <a:latin typeface="Courier New" panose="02070309020205020404" pitchFamily="49" charset="0"/>
                    <a:cs typeface="Courier New" panose="02070309020205020404" pitchFamily="49" charset="0"/>
                  </a:rPr>
                  <a:t>aussi</a:t>
                </a:r>
                <a:r>
                  <a:rPr lang="en-US" sz="2000" b="1" spc="-100" dirty="0">
                    <a:solidFill>
                      <a:srgbClr val="FF0000"/>
                    </a:solidFill>
                    <a:latin typeface="Courier New" panose="02070309020205020404" pitchFamily="49" charset="0"/>
                    <a:cs typeface="Courier New" panose="02070309020205020404" pitchFamily="49" charset="0"/>
                  </a:rPr>
                  <a:t> au travers du </a:t>
                </a:r>
                <a:r>
                  <a:rPr lang="en-US" sz="2000" b="1" spc="-100" dirty="0" err="1">
                    <a:solidFill>
                      <a:srgbClr val="FF0000"/>
                    </a:solidFill>
                    <a:latin typeface="Courier New" panose="02070309020205020404" pitchFamily="49" charset="0"/>
                    <a:cs typeface="Courier New" panose="02070309020205020404" pitchFamily="49" charset="0"/>
                  </a:rPr>
                  <a:t>paramètre</a:t>
                </a:r>
                <a:r>
                  <a:rPr lang="en-US" sz="2000" b="1" spc="-100" dirty="0">
                    <a:solidFill>
                      <a:srgbClr val="FF0000"/>
                    </a:solidFill>
                    <a:latin typeface="Courier New" panose="02070309020205020404" pitchFamily="49" charset="0"/>
                    <a:cs typeface="Courier New" panose="02070309020205020404" pitchFamily="49" charset="0"/>
                  </a:rPr>
                  <a:t> </a:t>
                </a:r>
                <a14:m>
                  <m:oMath xmlns:m="http://schemas.openxmlformats.org/officeDocument/2006/math">
                    <m:r>
                      <a:rPr lang="en-US" sz="2000" b="1" i="1" spc="-10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m:t>𝝀</m:t>
                    </m:r>
                    <m:r>
                      <a:rPr lang="fr-FR" sz="2000" b="1" i="1" spc="-10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m:t>=</m:t>
                    </m:r>
                    <m:f>
                      <m:fPr>
                        <m:ctrlPr>
                          <a:rPr lang="fr-FR" sz="2000" b="1" i="1" spc="-10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m:ctrlPr>
                      </m:fPr>
                      <m:num>
                        <m:r>
                          <a:rPr lang="fr-FR" sz="2000" b="1" i="1" spc="-10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m:t>𝟏</m:t>
                        </m:r>
                      </m:num>
                      <m:den>
                        <m:sSup>
                          <m:sSupPr>
                            <m:ctrlPr>
                              <a:rPr lang="fr-FR" sz="2000" b="1" i="1" spc="-10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000" b="1" i="1" spc="-10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m:t>𝝋</m:t>
                            </m:r>
                          </m:e>
                          <m:sup>
                            <m:r>
                              <a:rPr lang="fr-FR" sz="2000" b="1" i="1" spc="-10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m:t>𝟐</m:t>
                            </m:r>
                          </m:sup>
                        </m:sSup>
                      </m:den>
                    </m:f>
                  </m:oMath>
                </a14:m>
                <a:r>
                  <a:rPr lang="en-US" sz="2000" b="1" spc="-100" dirty="0">
                    <a:solidFill>
                      <a:srgbClr val="FF0000"/>
                    </a:solidFill>
                    <a:latin typeface="Courier New" panose="02070309020205020404" pitchFamily="49" charset="0"/>
                    <a:cs typeface="Courier New" panose="02070309020205020404" pitchFamily="49" charset="0"/>
                  </a:rPr>
                  <a:t> </a:t>
                </a:r>
              </a:p>
              <a:p>
                <a:pPr marL="342900" indent="-342900">
                  <a:buFont typeface="Symbol" panose="05050102010706020507" pitchFamily="18" charset="2"/>
                  <a:buChar char="j"/>
                </a:pPr>
                <a:endParaRPr lang="en-US" sz="2000" b="1" spc="-100" dirty="0">
                  <a:solidFill>
                    <a:srgbClr val="FF0000"/>
                  </a:solidFill>
                  <a:latin typeface="Courier New" panose="02070309020205020404" pitchFamily="49" charset="0"/>
                  <a:cs typeface="Courier New" panose="02070309020205020404" pitchFamily="49" charset="0"/>
                </a:endParaRPr>
              </a:p>
              <a:p>
                <a:r>
                  <a:rPr lang="en-US" sz="2000" b="1" i="1" spc="-100" dirty="0">
                    <a:latin typeface="Symbol" panose="05050102010706020507" pitchFamily="18" charset="2"/>
                    <a:cs typeface="Courier New" panose="02070309020205020404" pitchFamily="49" charset="0"/>
                  </a:rPr>
                  <a:t>g</a:t>
                </a:r>
                <a:r>
                  <a:rPr lang="en-US" sz="2000" b="1" i="1" spc="-100" dirty="0">
                    <a:latin typeface="Courier New" panose="02070309020205020404" pitchFamily="49" charset="0"/>
                    <a:cs typeface="Courier New" panose="02070309020205020404" pitchFamily="49" charset="0"/>
                  </a:rPr>
                  <a:t>()</a:t>
                </a:r>
                <a:r>
                  <a:rPr lang="en-US" sz="2000" b="1" spc="-100" dirty="0">
                    <a:latin typeface="Courier New" panose="02070309020205020404" pitchFamily="49" charset="0"/>
                    <a:cs typeface="Courier New" panose="02070309020205020404" pitchFamily="49" charset="0"/>
                  </a:rPr>
                  <a:t> : </a:t>
                </a:r>
                <a:r>
                  <a:rPr lang="en-US" sz="2000" b="1" spc="-100" dirty="0" err="1">
                    <a:latin typeface="Courier New" panose="02070309020205020404" pitchFamily="49" charset="0"/>
                    <a:cs typeface="Courier New" panose="02070309020205020404" pitchFamily="49" charset="0"/>
                  </a:rPr>
                  <a:t>loi</a:t>
                </a:r>
                <a:r>
                  <a:rPr lang="en-US" sz="2000" b="1" spc="-100" dirty="0">
                    <a:latin typeface="Courier New" panose="02070309020205020404" pitchFamily="49" charset="0"/>
                    <a:cs typeface="Courier New" panose="02070309020205020404" pitchFamily="49" charset="0"/>
                  </a:rPr>
                  <a:t> de distribution </a:t>
                </a:r>
                <a:r>
                  <a:rPr lang="en-US" sz="2000" b="1" spc="-100" dirty="0" err="1">
                    <a:latin typeface="Courier New" panose="02070309020205020404" pitchFamily="49" charset="0"/>
                    <a:cs typeface="Courier New" panose="02070309020205020404" pitchFamily="49" charset="0"/>
                  </a:rPr>
                  <a:t>définissant</a:t>
                </a:r>
                <a:r>
                  <a:rPr lang="en-US" sz="2000" b="1" spc="-100" dirty="0">
                    <a:latin typeface="Courier New" panose="02070309020205020404" pitchFamily="49" charset="0"/>
                    <a:cs typeface="Courier New" panose="02070309020205020404" pitchFamily="49" charset="0"/>
                  </a:rPr>
                  <a:t> le </a:t>
                </a:r>
                <a:r>
                  <a:rPr lang="en-US" sz="2000" b="1" spc="-100" dirty="0" err="1">
                    <a:latin typeface="Courier New" panose="02070309020205020404" pitchFamily="49" charset="0"/>
                    <a:cs typeface="Courier New" panose="02070309020205020404" pitchFamily="49" charset="0"/>
                  </a:rPr>
                  <a:t>caractère</a:t>
                </a:r>
                <a:r>
                  <a:rPr lang="en-US" sz="2000" b="1" spc="-100" dirty="0">
                    <a:latin typeface="Courier New" panose="02070309020205020404" pitchFamily="49" charset="0"/>
                    <a:cs typeface="Courier New" panose="02070309020205020404" pitchFamily="49" charset="0"/>
                  </a:rPr>
                  <a:t> </a:t>
                </a:r>
                <a:r>
                  <a:rPr lang="en-US" sz="2000" b="1" spc="-100" dirty="0" err="1">
                    <a:latin typeface="Courier New" panose="02070309020205020404" pitchFamily="49" charset="0"/>
                    <a:cs typeface="Courier New" panose="02070309020205020404" pitchFamily="49" charset="0"/>
                  </a:rPr>
                  <a:t>stochastique</a:t>
                </a:r>
                <a:r>
                  <a:rPr lang="en-US" sz="2000" b="1" spc="-100" dirty="0">
                    <a:latin typeface="Courier New" panose="02070309020205020404" pitchFamily="49" charset="0"/>
                    <a:cs typeface="Courier New" panose="02070309020205020404" pitchFamily="49" charset="0"/>
                  </a:rPr>
                  <a:t> dans le temps.</a:t>
                </a:r>
              </a:p>
            </p:txBody>
          </p:sp>
        </mc:Choice>
        <mc:Fallback xmlns="">
          <p:sp>
            <p:nvSpPr>
              <p:cNvPr id="11" name="ZoneTexte 10">
                <a:extLst>
                  <a:ext uri="{FF2B5EF4-FFF2-40B4-BE49-F238E27FC236}">
                    <a16:creationId xmlns:a16="http://schemas.microsoft.com/office/drawing/2014/main" id="{A4B7DE0C-A795-F04D-907F-E4BDC00CA91B}"/>
                  </a:ext>
                </a:extLst>
              </p:cNvPr>
              <p:cNvSpPr txBox="1">
                <a:spLocks noRot="1" noChangeAspect="1" noMove="1" noResize="1" noEditPoints="1" noAdjustHandles="1" noChangeArrowheads="1" noChangeShapeType="1" noTextEdit="1"/>
              </p:cNvSpPr>
              <p:nvPr/>
            </p:nvSpPr>
            <p:spPr>
              <a:xfrm>
                <a:off x="671308" y="1676444"/>
                <a:ext cx="11520691" cy="4170694"/>
              </a:xfrm>
              <a:prstGeom prst="rect">
                <a:avLst/>
              </a:prstGeom>
              <a:blipFill>
                <a:blip r:embed="rId3"/>
                <a:stretch>
                  <a:fillRect l="-550"/>
                </a:stretch>
              </a:blipFill>
            </p:spPr>
            <p:txBody>
              <a:bodyPr/>
              <a:lstStyle/>
              <a:p>
                <a:r>
                  <a:rPr lang="fr-FR">
                    <a:noFill/>
                  </a:rPr>
                  <a:t> </a:t>
                </a:r>
              </a:p>
            </p:txBody>
          </p:sp>
        </mc:Fallback>
      </mc:AlternateContent>
      <p:sp>
        <p:nvSpPr>
          <p:cNvPr id="12" name="Rectangle 11">
            <a:extLst>
              <a:ext uri="{FF2B5EF4-FFF2-40B4-BE49-F238E27FC236}">
                <a16:creationId xmlns:a16="http://schemas.microsoft.com/office/drawing/2014/main" id="{B858303B-C9EA-1B45-ADBD-D1D09195985D}"/>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Forme générale</a:t>
            </a:r>
          </a:p>
        </p:txBody>
      </p:sp>
      <p:pic>
        <p:nvPicPr>
          <p:cNvPr id="16" name="Image 15">
            <a:extLst>
              <a:ext uri="{FF2B5EF4-FFF2-40B4-BE49-F238E27FC236}">
                <a16:creationId xmlns:a16="http://schemas.microsoft.com/office/drawing/2014/main" id="{698CF0BB-94C8-9F43-AFC6-D784A4058900}"/>
              </a:ext>
            </a:extLst>
          </p:cNvPr>
          <p:cNvPicPr>
            <a:picLocks noChangeAspect="1"/>
          </p:cNvPicPr>
          <p:nvPr/>
        </p:nvPicPr>
        <p:blipFill>
          <a:blip r:embed="rId4"/>
          <a:stretch>
            <a:fillRect/>
          </a:stretch>
        </p:blipFill>
        <p:spPr>
          <a:xfrm>
            <a:off x="9210972" y="1326193"/>
            <a:ext cx="2933700" cy="2235200"/>
          </a:xfrm>
          <a:prstGeom prst="rect">
            <a:avLst/>
          </a:prstGeom>
        </p:spPr>
      </p:pic>
      <p:sp>
        <p:nvSpPr>
          <p:cNvPr id="10" name="Rectangle 9">
            <a:extLst>
              <a:ext uri="{FF2B5EF4-FFF2-40B4-BE49-F238E27FC236}">
                <a16:creationId xmlns:a16="http://schemas.microsoft.com/office/drawing/2014/main" id="{895D48F8-CEFD-054E-B923-1EF4D2569BDB}"/>
              </a:ext>
            </a:extLst>
          </p:cNvPr>
          <p:cNvSpPr/>
          <p:nvPr/>
        </p:nvSpPr>
        <p:spPr>
          <a:xfrm>
            <a:off x="7320136" y="2083753"/>
            <a:ext cx="576064" cy="36004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81223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A5C428-68C5-724F-92AB-15BF87D722F9}"/>
              </a:ext>
            </a:extLst>
          </p:cNvPr>
          <p:cNvSpPr/>
          <p:nvPr/>
        </p:nvSpPr>
        <p:spPr>
          <a:xfrm>
            <a:off x="6096000" y="220578"/>
            <a:ext cx="2725426" cy="338554"/>
          </a:xfrm>
          <a:prstGeom prst="rect">
            <a:avLst/>
          </a:prstGeom>
          <a:ln w="28575">
            <a:noFill/>
          </a:ln>
        </p:spPr>
        <p:txBody>
          <a:bodyPr wrap="none">
            <a:spAutoFit/>
          </a:bodyPr>
          <a:lstStyle/>
          <a:p>
            <a:r>
              <a:rPr lang="fr-FR" sz="1600" b="1" i="1" dirty="0">
                <a:solidFill>
                  <a:schemeClr val="bg1"/>
                </a:solidFill>
              </a:rPr>
              <a:t>Trois processus éprouvés</a:t>
            </a:r>
          </a:p>
        </p:txBody>
      </p:sp>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15</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159023"/>
            <a:ext cx="4427815" cy="461665"/>
          </a:xfrm>
          <a:prstGeom prst="rect">
            <a:avLst/>
          </a:prstGeom>
        </p:spPr>
        <p:txBody>
          <a:bodyPr wrap="none">
            <a:spAutoFit/>
          </a:bodyPr>
          <a:lstStyle/>
          <a:p>
            <a:r>
              <a:rPr lang="fr-FR" sz="2400" b="1" dirty="0">
                <a:solidFill>
                  <a:schemeClr val="bg1"/>
                </a:solidFill>
                <a:cs typeface="Times New Roman" pitchFamily="18" charset="0"/>
              </a:rPr>
              <a:t>Les processus stochastiques</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Trois processus éprouvés</a:t>
            </a: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3EF9485A-5C7E-D74B-B063-509000DA997E}"/>
                  </a:ext>
                </a:extLst>
              </p:cNvPr>
              <p:cNvSpPr txBox="1"/>
              <p:nvPr/>
            </p:nvSpPr>
            <p:spPr>
              <a:xfrm>
                <a:off x="10026807" y="6228393"/>
                <a:ext cx="2172711" cy="338554"/>
              </a:xfrm>
              <a:prstGeom prst="rect">
                <a:avLst/>
              </a:prstGeom>
              <a:noFill/>
            </p:spPr>
            <p:txBody>
              <a:bodyPr wrap="none" rtlCol="0">
                <a:spAutoFit/>
              </a:bodyPr>
              <a:lstStyle/>
              <a:p>
                <a:r>
                  <a:rPr lang="fr-FR" sz="1600" dirty="0">
                    <a:latin typeface="Courier New" panose="02070309020205020404" pitchFamily="49" charset="0"/>
                    <a:cs typeface="Courier New" panose="02070309020205020404" pitchFamily="49" charset="0"/>
                  </a:rPr>
                  <a:t>avec</a:t>
                </a:r>
                <a:r>
                  <a:rPr lang="fr-FR" sz="1600" dirty="0"/>
                  <a:t> </a:t>
                </a:r>
                <a14:m>
                  <m:oMath xmlns:m="http://schemas.openxmlformats.org/officeDocument/2006/math">
                    <m:r>
                      <m:rPr>
                        <m:sty m:val="p"/>
                      </m:rPr>
                      <a:rPr lang="el-GR" sz="1600" i="1">
                        <a:latin typeface="Cambria Math" panose="02040503050406030204" pitchFamily="18" charset="0"/>
                        <a:ea typeface="Cambria Math" panose="02040503050406030204" pitchFamily="18" charset="0"/>
                      </a:rPr>
                      <m:t>Λ</m:t>
                    </m:r>
                    <m:d>
                      <m:dPr>
                        <m:ctrlPr>
                          <a:rPr lang="el-GR" sz="1600" i="1">
                            <a:latin typeface="Cambria Math" panose="02040503050406030204" pitchFamily="18" charset="0"/>
                            <a:ea typeface="Cambria Math" panose="02040503050406030204" pitchFamily="18" charset="0"/>
                          </a:rPr>
                        </m:ctrlPr>
                      </m:dPr>
                      <m:e>
                        <m:r>
                          <a:rPr lang="fr-FR" sz="1600" i="1">
                            <a:latin typeface="Cambria Math" panose="02040503050406030204" pitchFamily="18" charset="0"/>
                            <a:ea typeface="Cambria Math" panose="02040503050406030204" pitchFamily="18" charset="0"/>
                          </a:rPr>
                          <m:t>𝑡</m:t>
                        </m:r>
                      </m:e>
                    </m:d>
                    <m:r>
                      <a:rPr lang="fr-FR" sz="1600" b="0" i="1" smtClean="0">
                        <a:latin typeface="Cambria Math" panose="02040503050406030204" pitchFamily="18" charset="0"/>
                        <a:ea typeface="Cambria Math" panose="02040503050406030204" pitchFamily="18" charset="0"/>
                      </a:rPr>
                      <m:t>=</m:t>
                    </m:r>
                    <m:sSup>
                      <m:sSupPr>
                        <m:ctrlPr>
                          <a:rPr lang="fr-FR" sz="1600" b="0" i="1" smtClean="0">
                            <a:latin typeface="Cambria Math" panose="02040503050406030204" pitchFamily="18" charset="0"/>
                            <a:ea typeface="Cambria Math" panose="02040503050406030204" pitchFamily="18" charset="0"/>
                          </a:rPr>
                        </m:ctrlPr>
                      </m:sSupPr>
                      <m:e>
                        <m:d>
                          <m:dPr>
                            <m:ctrlPr>
                              <a:rPr lang="fr-FR" sz="1600" b="0" i="1" smtClean="0">
                                <a:latin typeface="Cambria Math" panose="02040503050406030204" pitchFamily="18" charset="0"/>
                                <a:ea typeface="Cambria Math" panose="02040503050406030204" pitchFamily="18" charset="0"/>
                              </a:rPr>
                            </m:ctrlPr>
                          </m:dPr>
                          <m:e>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𝑡</m:t>
                                </m:r>
                              </m:e>
                              <m:sub>
                                <m:r>
                                  <a:rPr lang="fr-FR" sz="1600" b="0" i="1" smtClean="0">
                                    <a:latin typeface="Cambria Math" panose="02040503050406030204" pitchFamily="18" charset="0"/>
                                    <a:ea typeface="Cambria Math" panose="02040503050406030204" pitchFamily="18" charset="0"/>
                                  </a:rPr>
                                  <m:t>𝑖</m:t>
                                </m:r>
                              </m:sub>
                            </m:sSub>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𝑏</m:t>
                            </m:r>
                          </m:e>
                        </m:d>
                      </m:e>
                      <m:sup>
                        <m:r>
                          <a:rPr lang="fr-FR" sz="1600" b="0" i="1" smtClean="0">
                            <a:latin typeface="Cambria Math" panose="02040503050406030204" pitchFamily="18" charset="0"/>
                            <a:ea typeface="Cambria Math" panose="02040503050406030204" pitchFamily="18" charset="0"/>
                          </a:rPr>
                          <m:t>𝑞</m:t>
                        </m:r>
                      </m:sup>
                    </m:sSup>
                  </m:oMath>
                </a14:m>
                <a:endParaRPr lang="fr-FR" sz="1600" dirty="0"/>
              </a:p>
            </p:txBody>
          </p:sp>
        </mc:Choice>
        <mc:Fallback xmlns="">
          <p:sp>
            <p:nvSpPr>
              <p:cNvPr id="3" name="ZoneTexte 2">
                <a:extLst>
                  <a:ext uri="{FF2B5EF4-FFF2-40B4-BE49-F238E27FC236}">
                    <a16:creationId xmlns:a16="http://schemas.microsoft.com/office/drawing/2014/main" id="{3EF9485A-5C7E-D74B-B063-509000DA997E}"/>
                  </a:ext>
                </a:extLst>
              </p:cNvPr>
              <p:cNvSpPr txBox="1">
                <a:spLocks noRot="1" noChangeAspect="1" noMove="1" noResize="1" noEditPoints="1" noAdjustHandles="1" noChangeArrowheads="1" noChangeShapeType="1" noTextEdit="1"/>
              </p:cNvSpPr>
              <p:nvPr/>
            </p:nvSpPr>
            <p:spPr>
              <a:xfrm>
                <a:off x="10026807" y="6228393"/>
                <a:ext cx="2172711" cy="338554"/>
              </a:xfrm>
              <a:prstGeom prst="rect">
                <a:avLst/>
              </a:prstGeom>
              <a:blipFill>
                <a:blip r:embed="rId6"/>
                <a:stretch>
                  <a:fillRect l="-1163" t="-3704" b="-2222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graphicFrame>
            <p:nvGraphicFramePr>
              <p:cNvPr id="18" name="Tableau 17">
                <a:extLst>
                  <a:ext uri="{FF2B5EF4-FFF2-40B4-BE49-F238E27FC236}">
                    <a16:creationId xmlns:a16="http://schemas.microsoft.com/office/drawing/2014/main" id="{F707877A-6A3B-4248-9D24-F99F589C9EDE}"/>
                  </a:ext>
                </a:extLst>
              </p:cNvPr>
              <p:cNvGraphicFramePr>
                <a:graphicFrameLocks noGrp="1"/>
              </p:cNvGraphicFramePr>
              <p:nvPr>
                <p:extLst>
                  <p:ext uri="{D42A27DB-BD31-4B8C-83A1-F6EECF244321}">
                    <p14:modId xmlns:p14="http://schemas.microsoft.com/office/powerpoint/2010/main" val="3413322081"/>
                  </p:ext>
                </p:extLst>
              </p:nvPr>
            </p:nvGraphicFramePr>
            <p:xfrm>
              <a:off x="263352" y="2708920"/>
              <a:ext cx="11016200" cy="2439353"/>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1611322001"/>
                        </a:ext>
                      </a:extLst>
                    </a:gridCol>
                    <a:gridCol w="4464000">
                      <a:extLst>
                        <a:ext uri="{9D8B030D-6E8A-4147-A177-3AD203B41FA5}">
                          <a16:colId xmlns:a16="http://schemas.microsoft.com/office/drawing/2014/main" val="242981544"/>
                        </a:ext>
                      </a:extLst>
                    </a:gridCol>
                    <a:gridCol w="1764000">
                      <a:extLst>
                        <a:ext uri="{9D8B030D-6E8A-4147-A177-3AD203B41FA5}">
                          <a16:colId xmlns:a16="http://schemas.microsoft.com/office/drawing/2014/main" val="4178409524"/>
                        </a:ext>
                      </a:extLst>
                    </a:gridCol>
                    <a:gridCol w="1548000">
                      <a:extLst>
                        <a:ext uri="{9D8B030D-6E8A-4147-A177-3AD203B41FA5}">
                          <a16:colId xmlns:a16="http://schemas.microsoft.com/office/drawing/2014/main" val="2655198294"/>
                        </a:ext>
                      </a:extLst>
                    </a:gridCol>
                    <a:gridCol w="1440000">
                      <a:extLst>
                        <a:ext uri="{9D8B030D-6E8A-4147-A177-3AD203B41FA5}">
                          <a16:colId xmlns:a16="http://schemas.microsoft.com/office/drawing/2014/main" val="4225894306"/>
                        </a:ext>
                      </a:extLst>
                    </a:gridCol>
                  </a:tblGrid>
                  <a:tr h="370840">
                    <a:tc>
                      <a:txBody>
                        <a:bodyPr/>
                        <a:lstStyle/>
                        <a:p>
                          <a:r>
                            <a:rPr lang="fr-FR" dirty="0">
                              <a:latin typeface="Courier New" panose="02070309020205020404" pitchFamily="49" charset="0"/>
                              <a:cs typeface="Courier New" panose="02070309020205020404" pitchFamily="49" charset="0"/>
                            </a:rPr>
                            <a:t>Processus</a:t>
                          </a:r>
                        </a:p>
                      </a:txBody>
                      <a:tcPr/>
                    </a:tc>
                    <a:tc>
                      <a:txBody>
                        <a:bodyPr/>
                        <a:lstStyle/>
                        <a:p>
                          <a:pPr algn="ctr"/>
                          <a:r>
                            <a:rPr lang="fr-FR" dirty="0">
                              <a:latin typeface="Courier New" panose="02070309020205020404" pitchFamily="49" charset="0"/>
                              <a:cs typeface="Courier New" panose="02070309020205020404" pitchFamily="49" charset="0"/>
                            </a:rPr>
                            <a:t>Règle</a:t>
                          </a:r>
                        </a:p>
                      </a:txBody>
                      <a:tcPr/>
                    </a:tc>
                    <a:tc>
                      <a:txBody>
                        <a:bodyPr/>
                        <a:lstStyle/>
                        <a:p>
                          <a:pPr algn="ctr"/>
                          <a:r>
                            <a:rPr lang="fr-FR" dirty="0">
                              <a:latin typeface="Courier New" panose="02070309020205020404" pitchFamily="49" charset="0"/>
                              <a:cs typeface="Courier New" panose="02070309020205020404" pitchFamily="49" charset="0"/>
                            </a:rPr>
                            <a:t>Forme</a:t>
                          </a:r>
                        </a:p>
                      </a:txBody>
                      <a:tcPr/>
                    </a:tc>
                    <a:tc>
                      <a:txBody>
                        <a:bodyPr/>
                        <a:lstStyle/>
                        <a:p>
                          <a:pPr algn="ctr"/>
                          <a:r>
                            <a:rPr lang="fr-FR" dirty="0">
                              <a:latin typeface="Courier New" panose="02070309020205020404" pitchFamily="49" charset="0"/>
                              <a:cs typeface="Courier New" panose="02070309020205020404" pitchFamily="49" charset="0"/>
                            </a:rPr>
                            <a:t>Espérance</a:t>
                          </a:r>
                        </a:p>
                      </a:txBody>
                      <a:tcPr/>
                    </a:tc>
                    <a:tc>
                      <a:txBody>
                        <a:bodyPr/>
                        <a:lstStyle/>
                        <a:p>
                          <a:pPr algn="ctr"/>
                          <a:r>
                            <a:rPr lang="fr-FR" dirty="0">
                              <a:latin typeface="Courier New" panose="02070309020205020404" pitchFamily="49" charset="0"/>
                              <a:cs typeface="Courier New" panose="02070309020205020404" pitchFamily="49" charset="0"/>
                            </a:rPr>
                            <a:t>Variance</a:t>
                          </a:r>
                        </a:p>
                      </a:txBody>
                      <a:tcPr/>
                    </a:tc>
                    <a:extLst>
                      <a:ext uri="{0D108BD9-81ED-4DB2-BD59-A6C34878D82A}">
                        <a16:rowId xmlns:a16="http://schemas.microsoft.com/office/drawing/2014/main" val="2294788383"/>
                      </a:ext>
                    </a:extLst>
                  </a:tr>
                  <a:tr h="370840">
                    <a:tc>
                      <a:txBody>
                        <a:bodyPr/>
                        <a:lstStyle/>
                        <a:p>
                          <a:r>
                            <a:rPr lang="fr-FR" dirty="0">
                              <a:latin typeface="Courier New" panose="02070309020205020404" pitchFamily="49" charset="0"/>
                              <a:cs typeface="Courier New" panose="02070309020205020404" pitchFamily="49" charset="0"/>
                            </a:rPr>
                            <a:t>Wiener</a:t>
                          </a:r>
                        </a:p>
                      </a:txBody>
                      <a:tcPr anchor="ctr"/>
                    </a:tc>
                    <a:tc>
                      <a:txBody>
                        <a:bodyPr/>
                        <a:lstStyle/>
                        <a:p>
                          <a:pPr algn="ctr"/>
                          <a:r>
                            <a:rPr lang="fr-FR" dirty="0">
                              <a:latin typeface="Symbol" panose="05050102010706020507" pitchFamily="18" charset="2"/>
                            </a:rPr>
                            <a:t>g</a:t>
                          </a:r>
                          <a:r>
                            <a:rPr lang="fr-FR" dirty="0"/>
                            <a:t> </a:t>
                          </a:r>
                          <a:r>
                            <a:rPr lang="fr-FR" sz="1600" dirty="0">
                              <a:latin typeface="Courier New" panose="02070309020205020404" pitchFamily="49" charset="0"/>
                              <a:cs typeface="Courier New" panose="02070309020205020404" pitchFamily="49" charset="0"/>
                            </a:rPr>
                            <a:t>suit le mouvement Brownien standard</a:t>
                          </a:r>
                        </a:p>
                      </a:txBody>
                      <a:tcPr anchor="ctr"/>
                    </a:tc>
                    <a:tc>
                      <a:txBody>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𝑁</m:t>
                                </m:r>
                                <m:d>
                                  <m:dPr>
                                    <m:ctrlPr>
                                      <a:rPr lang="fr-FR" sz="1600" b="0" i="1" smtClean="0">
                                        <a:latin typeface="Cambria Math" panose="02040503050406030204" pitchFamily="18" charset="0"/>
                                      </a:rPr>
                                    </m:ctrlPr>
                                  </m:d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r>
                                      <a:rPr lang="fr-FR" sz="1600" b="0" i="1" smtClean="0">
                                        <a:latin typeface="Cambria Math" panose="02040503050406030204" pitchFamily="18" charset="0"/>
                                        <a:ea typeface="Cambria Math" panose="02040503050406030204" pitchFamily="18" charset="0"/>
                                      </a:rPr>
                                      <m:t>,</m:t>
                                    </m:r>
                                    <m:f>
                                      <m:fPr>
                                        <m:type m:val="lin"/>
                                        <m:ctrlPr>
                                          <a:rPr lang="fr-FR" sz="1600" b="0" i="1" smtClean="0">
                                            <a:latin typeface="Cambria Math" panose="02040503050406030204" pitchFamily="18" charset="0"/>
                                            <a:ea typeface="Cambria Math" panose="02040503050406030204" pitchFamily="18" charset="0"/>
                                          </a:rPr>
                                        </m:ctrlPr>
                                      </m:fPr>
                                      <m:num>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num>
                                      <m:den>
                                        <m:r>
                                          <a:rPr lang="fr-FR" sz="1600" b="0" i="1" smtClean="0">
                                            <a:latin typeface="Cambria Math" panose="02040503050406030204" pitchFamily="18" charset="0"/>
                                            <a:ea typeface="Cambria Math" panose="02040503050406030204" pitchFamily="18" charset="0"/>
                                          </a:rPr>
                                          <m:t>𝜆</m:t>
                                        </m:r>
                                      </m:den>
                                    </m:f>
                                  </m:e>
                                </m:d>
                              </m:oMath>
                            </m:oMathPara>
                          </a14:m>
                          <a:endParaRPr lang="fr-FR" sz="1600" dirty="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oMath>
                            </m:oMathPara>
                          </a14:m>
                          <a:endParaRPr lang="fr-FR" sz="1600" dirty="0"/>
                        </a:p>
                      </a:txBody>
                      <a:tcPr anchor="ctr"/>
                    </a:tc>
                    <a:tc>
                      <a:txBody>
                        <a:bodyPr/>
                        <a:lstStyle/>
                        <a:p>
                          <a:pPr/>
                          <a14:m>
                            <m:oMathPara xmlns:m="http://schemas.openxmlformats.org/officeDocument/2006/math">
                              <m:oMathParaPr>
                                <m:jc m:val="centerGroup"/>
                              </m:oMathParaPr>
                              <m:oMath xmlns:m="http://schemas.openxmlformats.org/officeDocument/2006/math">
                                <m:f>
                                  <m:fPr>
                                    <m:type m:val="lin"/>
                                    <m:ctrlPr>
                                      <a:rPr lang="fr-FR" sz="1600" b="0" i="1" smtClean="0">
                                        <a:latin typeface="Cambria Math" panose="02040503050406030204" pitchFamily="18" charset="0"/>
                                        <a:ea typeface="Cambria Math" panose="02040503050406030204" pitchFamily="18" charset="0"/>
                                      </a:rPr>
                                    </m:ctrlPr>
                                  </m:fPr>
                                  <m:num>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num>
                                  <m:den>
                                    <m:r>
                                      <a:rPr lang="fr-FR" sz="1600" b="0" i="1" smtClean="0">
                                        <a:latin typeface="Cambria Math" panose="02040503050406030204" pitchFamily="18" charset="0"/>
                                        <a:ea typeface="Cambria Math" panose="02040503050406030204" pitchFamily="18" charset="0"/>
                                      </a:rPr>
                                      <m:t>𝜆</m:t>
                                    </m:r>
                                  </m:den>
                                </m:f>
                              </m:oMath>
                            </m:oMathPara>
                          </a14:m>
                          <a:endParaRPr lang="fr-FR" sz="1600" dirty="0"/>
                        </a:p>
                      </a:txBody>
                      <a:tcPr anchor="ctr"/>
                    </a:tc>
                    <a:extLst>
                      <a:ext uri="{0D108BD9-81ED-4DB2-BD59-A6C34878D82A}">
                        <a16:rowId xmlns:a16="http://schemas.microsoft.com/office/drawing/2014/main" val="746974863"/>
                      </a:ext>
                    </a:extLst>
                  </a:tr>
                  <a:tr h="370840">
                    <a:tc>
                      <a:txBody>
                        <a:bodyPr/>
                        <a:lstStyle/>
                        <a:p>
                          <a:r>
                            <a:rPr lang="fr-FR" dirty="0">
                              <a:latin typeface="Courier New" panose="02070309020205020404" pitchFamily="49" charset="0"/>
                              <a:cs typeface="Courier New" panose="02070309020205020404" pitchFamily="49" charset="0"/>
                            </a:rPr>
                            <a:t>Gamma</a:t>
                          </a:r>
                        </a:p>
                      </a:txBody>
                      <a:tcPr anchor="ctr"/>
                    </a:tc>
                    <a:tc>
                      <a:txBody>
                        <a:bodyPr/>
                        <a:lstStyle/>
                        <a:p>
                          <a:pPr/>
                          <a14:m>
                            <m:oMathPara xmlns:m="http://schemas.openxmlformats.org/officeDocument/2006/math">
                              <m:oMathParaPr>
                                <m:jc m:val="centerGroup"/>
                              </m:oMathParaPr>
                              <m:oMath xmlns:m="http://schemas.openxmlformats.org/officeDocument/2006/math">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𝛾</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e>
                                </m:d>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𝛾</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r>
                                              <a:rPr lang="fr-FR" sz="1600" b="0" i="1" smtClean="0">
                                                <a:solidFill>
                                                  <a:schemeClr val="tx1"/>
                                                </a:solidFill>
                                                <a:latin typeface="Cambria Math" panose="02040503050406030204" pitchFamily="18" charset="0"/>
                                                <a:cs typeface="Courier New" panose="02070309020205020404" pitchFamily="49" charset="0"/>
                                              </a:rPr>
                                              <m:t>−1</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e>
                                </m:d>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𝐺𝑎</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(0,1)</m:t>
                                </m:r>
                              </m:oMath>
                            </m:oMathPara>
                          </a14:m>
                          <a:endParaRPr lang="fr-FR" sz="1600" b="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𝐺𝑎</m:t>
                                </m:r>
                                <m:d>
                                  <m:dPr>
                                    <m:ctrlPr>
                                      <a:rPr lang="fr-FR" sz="1600" b="0" i="1" smtClean="0">
                                        <a:latin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𝜆</m:t>
                                    </m:r>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r>
                                      <a:rPr lang="fr-FR" sz="1600" b="0" i="1" smtClean="0">
                                        <a:latin typeface="Cambria Math" panose="02040503050406030204" pitchFamily="18" charset="0"/>
                                        <a:ea typeface="Cambria Math" panose="02040503050406030204" pitchFamily="18" charset="0"/>
                                      </a:rPr>
                                      <m:t>,</m:t>
                                    </m:r>
                                    <m:f>
                                      <m:fPr>
                                        <m:type m:val="lin"/>
                                        <m:ctrlPr>
                                          <a:rPr lang="fr-FR" sz="1600" b="0" i="1" smtClean="0">
                                            <a:latin typeface="Cambria Math" panose="02040503050406030204" pitchFamily="18" charset="0"/>
                                            <a:ea typeface="Cambria Math" panose="02040503050406030204" pitchFamily="18" charset="0"/>
                                          </a:rPr>
                                        </m:ctrlPr>
                                      </m:fPr>
                                      <m:num>
                                        <m:r>
                                          <a:rPr lang="fr-FR" sz="1600" b="0" i="1" smtClean="0">
                                            <a:latin typeface="Cambria Math" panose="02040503050406030204" pitchFamily="18" charset="0"/>
                                            <a:ea typeface="Cambria Math" panose="02040503050406030204" pitchFamily="18" charset="0"/>
                                          </a:rPr>
                                          <m:t>𝜆</m:t>
                                        </m:r>
                                      </m:num>
                                      <m:den>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den>
                                    </m:f>
                                  </m:e>
                                </m:d>
                              </m:oMath>
                            </m:oMathPara>
                          </a14:m>
                          <a:endParaRPr lang="fr-FR" sz="1600" dirty="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oMath>
                            </m:oMathPara>
                          </a14:m>
                          <a:endParaRPr lang="fr-FR" sz="1600" dirty="0"/>
                        </a:p>
                      </a:txBody>
                      <a:tcPr anchor="ctr"/>
                    </a:tc>
                    <a:tc>
                      <a:txBody>
                        <a:bodyPr/>
                        <a:lstStyle/>
                        <a:p>
                          <a:pPr/>
                          <a14:m>
                            <m:oMathPara xmlns:m="http://schemas.openxmlformats.org/officeDocument/2006/math">
                              <m:oMathParaPr>
                                <m:jc m:val="centerGroup"/>
                              </m:oMathParaPr>
                              <m:oMath xmlns:m="http://schemas.openxmlformats.org/officeDocument/2006/math">
                                <m:f>
                                  <m:fPr>
                                    <m:type m:val="lin"/>
                                    <m:ctrlPr>
                                      <a:rPr lang="fr-FR" sz="1600" b="0" i="1" smtClean="0">
                                        <a:latin typeface="Cambria Math" panose="02040503050406030204" pitchFamily="18" charset="0"/>
                                        <a:ea typeface="Cambria Math" panose="02040503050406030204" pitchFamily="18" charset="0"/>
                                      </a:rPr>
                                    </m:ctrlPr>
                                  </m:fPr>
                                  <m:num>
                                    <m:sSup>
                                      <m:sSupPr>
                                        <m:ctrlPr>
                                          <a:rPr lang="fr-FR" sz="1600" b="0" i="1" smtClean="0">
                                            <a:latin typeface="Cambria Math" panose="02040503050406030204" pitchFamily="18" charset="0"/>
                                            <a:ea typeface="Cambria Math" panose="02040503050406030204" pitchFamily="18" charset="0"/>
                                          </a:rPr>
                                        </m:ctrlPr>
                                      </m:sSup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e>
                                      <m:sup>
                                        <m:r>
                                          <a:rPr lang="fr-FR" sz="1600" b="0" i="1" smtClean="0">
                                            <a:latin typeface="Cambria Math" panose="02040503050406030204" pitchFamily="18" charset="0"/>
                                            <a:ea typeface="Cambria Math" panose="02040503050406030204" pitchFamily="18" charset="0"/>
                                          </a:rPr>
                                          <m:t>2</m:t>
                                        </m:r>
                                      </m:sup>
                                    </m:sSup>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num>
                                  <m:den>
                                    <m:r>
                                      <a:rPr lang="fr-FR" sz="1600" b="0" i="1" smtClean="0">
                                        <a:latin typeface="Cambria Math" panose="02040503050406030204" pitchFamily="18" charset="0"/>
                                        <a:ea typeface="Cambria Math" panose="02040503050406030204" pitchFamily="18" charset="0"/>
                                      </a:rPr>
                                      <m:t>𝜆</m:t>
                                    </m:r>
                                  </m:den>
                                </m:f>
                              </m:oMath>
                            </m:oMathPara>
                          </a14:m>
                          <a:endParaRPr lang="fr-FR" sz="1600" dirty="0"/>
                        </a:p>
                      </a:txBody>
                      <a:tcPr anchor="ctr"/>
                    </a:tc>
                    <a:extLst>
                      <a:ext uri="{0D108BD9-81ED-4DB2-BD59-A6C34878D82A}">
                        <a16:rowId xmlns:a16="http://schemas.microsoft.com/office/drawing/2014/main" val="3761968356"/>
                      </a:ext>
                    </a:extLst>
                  </a:tr>
                  <a:tr h="370840">
                    <a:tc>
                      <a:txBody>
                        <a:bodyPr/>
                        <a:lstStyle/>
                        <a:p>
                          <a:r>
                            <a:rPr lang="fr-FR" dirty="0">
                              <a:latin typeface="Courier New" panose="02070309020205020404" pitchFamily="49" charset="0"/>
                              <a:cs typeface="Courier New" panose="02070309020205020404" pitchFamily="49" charset="0"/>
                            </a:rPr>
                            <a:t>Inverse gaussien</a:t>
                          </a:r>
                        </a:p>
                      </a:txBody>
                      <a:tcPr anchor="ctr"/>
                    </a:tc>
                    <a:tc>
                      <a:txBody>
                        <a:bodyPr/>
                        <a:lstStyle/>
                        <a:p>
                          <a:pPr/>
                          <a14:m>
                            <m:oMathPara xmlns:m="http://schemas.openxmlformats.org/officeDocument/2006/math">
                              <m:oMathParaPr>
                                <m:jc m:val="center"/>
                              </m:oMathParaPr>
                              <m:oMath xmlns:m="http://schemas.openxmlformats.org/officeDocument/2006/math">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𝑌</m:t>
                                    </m:r>
                                  </m:e>
                                  <m:sub>
                                    <m:r>
                                      <a:rPr lang="fr-FR" sz="1600" b="0" i="1">
                                        <a:solidFill>
                                          <a:schemeClr val="tx1"/>
                                        </a:solidFill>
                                        <a:latin typeface="Cambria Math" panose="02040503050406030204" pitchFamily="18" charset="0"/>
                                        <a:cs typeface="Courier New" panose="02070309020205020404" pitchFamily="49" charset="0"/>
                                      </a:rPr>
                                      <m:t>𝑗</m:t>
                                    </m:r>
                                  </m:sub>
                                </m:sSub>
                                <m:d>
                                  <m:dPr>
                                    <m:ctrlPr>
                                      <a:rPr lang="fr-FR" sz="1600" b="0" i="1">
                                        <a:solidFill>
                                          <a:schemeClr val="tx1"/>
                                        </a:solidFill>
                                        <a:latin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sub>
                                    </m:sSub>
                                  </m:e>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𝑇</m:t>
                                        </m:r>
                                      </m:e>
                                      <m:sub>
                                        <m:r>
                                          <a:rPr lang="fr-FR" sz="1600" b="0" i="1">
                                            <a:solidFill>
                                              <a:schemeClr val="tx1"/>
                                            </a:solidFill>
                                            <a:latin typeface="Cambria Math" panose="02040503050406030204" pitchFamily="18" charset="0"/>
                                            <a:cs typeface="Courier New" panose="02070309020205020404" pitchFamily="49" charset="0"/>
                                          </a:rPr>
                                          <m:t>𝑘</m:t>
                                        </m:r>
                                      </m:sub>
                                    </m:sSub>
                                    <m:r>
                                      <a:rPr lang="fr-FR" sz="1600" b="0" i="1" smtClean="0">
                                        <a:solidFill>
                                          <a:schemeClr val="tx1"/>
                                        </a:solidFill>
                                        <a:latin typeface="Cambria Math" panose="02040503050406030204" pitchFamily="18" charset="0"/>
                                        <a:cs typeface="Courier New" panose="02070309020205020404" pitchFamily="49" charset="0"/>
                                      </a:rPr>
                                      <m:t>,</m:t>
                                    </m:r>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𝐻</m:t>
                                        </m:r>
                                      </m:e>
                                      <m:sub>
                                        <m:r>
                                          <a:rPr lang="fr-FR" sz="1600" b="0" i="1">
                                            <a:solidFill>
                                              <a:schemeClr val="tx1"/>
                                            </a:solidFill>
                                            <a:latin typeface="Cambria Math" panose="02040503050406030204" pitchFamily="18" charset="0"/>
                                            <a:cs typeface="Courier New" panose="02070309020205020404" pitchFamily="49" charset="0"/>
                                          </a:rPr>
                                          <m:t>𝑘</m:t>
                                        </m:r>
                                      </m:sub>
                                    </m:sSub>
                                  </m:e>
                                </m:d>
                                <m:r>
                                  <a:rPr lang="fr-FR" sz="1600" b="0" i="1" smtClean="0">
                                    <a:solidFill>
                                      <a:schemeClr val="tx1"/>
                                    </a:solidFill>
                                    <a:latin typeface="Cambria Math" panose="02040503050406030204" pitchFamily="18" charset="0"/>
                                    <a:cs typeface="Courier New" panose="02070309020205020404" pitchFamily="49" charset="0"/>
                                  </a:rPr>
                                  <m:t>−</m:t>
                                </m:r>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𝑌</m:t>
                                    </m:r>
                                  </m:e>
                                  <m:sub>
                                    <m:r>
                                      <a:rPr lang="fr-FR" sz="1600" b="0" i="1">
                                        <a:solidFill>
                                          <a:schemeClr val="tx1"/>
                                        </a:solidFill>
                                        <a:latin typeface="Cambria Math" panose="02040503050406030204" pitchFamily="18" charset="0"/>
                                        <a:cs typeface="Courier New" panose="02070309020205020404" pitchFamily="49" charset="0"/>
                                      </a:rPr>
                                      <m:t>𝑗</m:t>
                                    </m:r>
                                  </m:sub>
                                </m:sSub>
                                <m:d>
                                  <m:dPr>
                                    <m:ctrlPr>
                                      <a:rPr lang="fr-FR" sz="1600" b="0" i="1">
                                        <a:solidFill>
                                          <a:schemeClr val="tx1"/>
                                        </a:solidFill>
                                        <a:latin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r>
                                          <a:rPr lang="fr-FR" sz="1600" b="0" i="1" smtClean="0">
                                            <a:solidFill>
                                              <a:schemeClr val="tx1"/>
                                            </a:solidFill>
                                            <a:latin typeface="Cambria Math" panose="02040503050406030204" pitchFamily="18" charset="0"/>
                                            <a:cs typeface="Courier New" panose="02070309020205020404" pitchFamily="49" charset="0"/>
                                          </a:rPr>
                                          <m:t>−1</m:t>
                                        </m:r>
                                      </m:sub>
                                    </m:sSub>
                                  </m:e>
                                  <m:e>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𝑇</m:t>
                                        </m:r>
                                      </m:e>
                                      <m:sub>
                                        <m:r>
                                          <a:rPr lang="fr-FR" sz="1600" b="0" i="1">
                                            <a:solidFill>
                                              <a:schemeClr val="tx1"/>
                                            </a:solidFill>
                                            <a:latin typeface="Cambria Math" panose="02040503050406030204" pitchFamily="18" charset="0"/>
                                            <a:cs typeface="Courier New" panose="02070309020205020404" pitchFamily="49" charset="0"/>
                                          </a:rPr>
                                          <m:t>𝑘</m:t>
                                        </m:r>
                                      </m:sub>
                                    </m:sSub>
                                    <m:r>
                                      <a:rPr lang="fr-FR" sz="1600" b="0" i="1" smtClean="0">
                                        <a:solidFill>
                                          <a:schemeClr val="tx1"/>
                                        </a:solidFill>
                                        <a:latin typeface="Cambria Math" panose="02040503050406030204" pitchFamily="18" charset="0"/>
                                        <a:cs typeface="Courier New" panose="02070309020205020404" pitchFamily="49" charset="0"/>
                                      </a:rPr>
                                      <m:t>,</m:t>
                                    </m:r>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𝐻</m:t>
                                        </m:r>
                                      </m:e>
                                      <m:sub>
                                        <m:r>
                                          <a:rPr lang="fr-FR" sz="1600" b="0" i="1">
                                            <a:solidFill>
                                              <a:schemeClr val="tx1"/>
                                            </a:solidFill>
                                            <a:latin typeface="Cambria Math" panose="02040503050406030204" pitchFamily="18" charset="0"/>
                                            <a:cs typeface="Courier New" panose="02070309020205020404" pitchFamily="49" charset="0"/>
                                          </a:rPr>
                                          <m:t>𝑘</m:t>
                                        </m:r>
                                      </m:sub>
                                    </m:sSub>
                                  </m:e>
                                </m:d>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𝐼𝐺</m:t>
                                </m:r>
                                <m:d>
                                  <m:d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r>
                                                  <a:rPr lang="fr-FR" sz="1600" b="0" i="1" smtClean="0">
                                                    <a:solidFill>
                                                      <a:schemeClr val="tx1"/>
                                                    </a:solidFill>
                                                    <a:latin typeface="Cambria Math" panose="02040503050406030204" pitchFamily="18" charset="0"/>
                                                    <a:cs typeface="Courier New" panose="02070309020205020404" pitchFamily="49" charset="0"/>
                                                  </a:rPr>
                                                  <m:t>−1</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e>
                                    </m:d>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𝜆</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d>
                                          <m:d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r>
                                                      <a:rPr lang="fr-FR" sz="1600" b="0" i="1" smtClean="0">
                                                        <a:solidFill>
                                                          <a:schemeClr val="tx1"/>
                                                        </a:solidFill>
                                                        <a:latin typeface="Cambria Math" panose="02040503050406030204" pitchFamily="18" charset="0"/>
                                                        <a:cs typeface="Courier New" panose="02070309020205020404" pitchFamily="49" charset="0"/>
                                                      </a:rPr>
                                                      <m:t>−1</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e>
                                        </m:d>
                                      </m:e>
                                      <m:sup>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2</m:t>
                                        </m:r>
                                      </m:sup>
                                    </m:sSup>
                                  </m:e>
                                </m:d>
                              </m:oMath>
                            </m:oMathPara>
                          </a14:m>
                          <a:endParaRPr lang="fr-FR" b="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𝐼𝐺</m:t>
                                </m:r>
                                <m:d>
                                  <m:dPr>
                                    <m:ctrlPr>
                                      <a:rPr lang="fr-FR" sz="1600" b="0" i="1" smtClean="0">
                                        <a:latin typeface="Cambria Math" panose="02040503050406030204" pitchFamily="18" charset="0"/>
                                      </a:rPr>
                                    </m:ctrlPr>
                                  </m:d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𝜆</m:t>
                                    </m:r>
                                    <m:sSup>
                                      <m:sSupPr>
                                        <m:ctrlPr>
                                          <a:rPr lang="fr-FR" sz="1600" b="0" i="1" smtClean="0">
                                            <a:latin typeface="Cambria Math" panose="02040503050406030204" pitchFamily="18" charset="0"/>
                                            <a:ea typeface="Cambria Math" panose="02040503050406030204" pitchFamily="18" charset="0"/>
                                          </a:rPr>
                                        </m:ctrlPr>
                                      </m:sSupPr>
                                      <m:e>
                                        <m:r>
                                          <m:rPr>
                                            <m:sty m:val="p"/>
                                          </m:rPr>
                                          <a:rPr lang="el-GR" sz="1600" b="0" i="1" smtClean="0">
                                            <a:latin typeface="Cambria Math" panose="02040503050406030204" pitchFamily="18" charset="0"/>
                                            <a:ea typeface="Cambria Math" panose="02040503050406030204" pitchFamily="18" charset="0"/>
                                          </a:rPr>
                                          <m:t>Λ</m:t>
                                        </m:r>
                                      </m:e>
                                      <m:sup>
                                        <m:r>
                                          <a:rPr lang="fr-FR" sz="1600" b="0" i="1" smtClean="0">
                                            <a:latin typeface="Cambria Math" panose="02040503050406030204" pitchFamily="18" charset="0"/>
                                            <a:ea typeface="Cambria Math" panose="02040503050406030204" pitchFamily="18" charset="0"/>
                                          </a:rPr>
                                          <m:t>2</m:t>
                                        </m:r>
                                      </m:sup>
                                    </m:sSup>
                                    <m:d>
                                      <m:dPr>
                                        <m:ctrlPr>
                                          <a:rPr lang="fr-F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e>
                                </m:d>
                              </m:oMath>
                            </m:oMathPara>
                          </a14:m>
                          <a:endParaRPr lang="fr-FR" sz="1600" dirty="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oMath>
                            </m:oMathPara>
                          </a14:m>
                          <a:endParaRPr lang="fr-FR" sz="1600" dirty="0"/>
                        </a:p>
                      </a:txBody>
                      <a:tcPr anchor="ctr"/>
                    </a:tc>
                    <a:tc>
                      <a:txBody>
                        <a:bodyPr/>
                        <a:lstStyle/>
                        <a:p>
                          <a:pPr/>
                          <a14:m>
                            <m:oMathPara xmlns:m="http://schemas.openxmlformats.org/officeDocument/2006/math">
                              <m:oMathParaPr>
                                <m:jc m:val="centerGroup"/>
                              </m:oMathParaPr>
                              <m:oMath xmlns:m="http://schemas.openxmlformats.org/officeDocument/2006/math">
                                <m:f>
                                  <m:fPr>
                                    <m:type m:val="lin"/>
                                    <m:ctrlPr>
                                      <a:rPr lang="fr-FR" sz="1600" b="0" i="1" smtClean="0">
                                        <a:latin typeface="Cambria Math" panose="02040503050406030204" pitchFamily="18" charset="0"/>
                                        <a:ea typeface="Cambria Math" panose="02040503050406030204" pitchFamily="18" charset="0"/>
                                      </a:rPr>
                                    </m:ctrlPr>
                                  </m:fPr>
                                  <m:num>
                                    <m:sSup>
                                      <m:sSupPr>
                                        <m:ctrlPr>
                                          <a:rPr lang="fr-FR" sz="1600" b="0" i="1" smtClean="0">
                                            <a:latin typeface="Cambria Math" panose="02040503050406030204" pitchFamily="18" charset="0"/>
                                            <a:ea typeface="Cambria Math" panose="02040503050406030204" pitchFamily="18" charset="0"/>
                                          </a:rPr>
                                        </m:ctrlPr>
                                      </m:sSup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e>
                                      <m:sup>
                                        <m:r>
                                          <a:rPr lang="fr-FR" sz="1600" b="0" i="1" smtClean="0">
                                            <a:latin typeface="Cambria Math" panose="02040503050406030204" pitchFamily="18" charset="0"/>
                                            <a:ea typeface="Cambria Math" panose="02040503050406030204" pitchFamily="18" charset="0"/>
                                          </a:rPr>
                                          <m:t>3</m:t>
                                        </m:r>
                                      </m:sup>
                                    </m:sSup>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num>
                                  <m:den>
                                    <m:r>
                                      <a:rPr lang="fr-FR" sz="1600" b="0" i="1" smtClean="0">
                                        <a:latin typeface="Cambria Math" panose="02040503050406030204" pitchFamily="18" charset="0"/>
                                        <a:ea typeface="Cambria Math" panose="02040503050406030204" pitchFamily="18" charset="0"/>
                                      </a:rPr>
                                      <m:t>𝜆</m:t>
                                    </m:r>
                                  </m:den>
                                </m:f>
                              </m:oMath>
                            </m:oMathPara>
                          </a14:m>
                          <a:endParaRPr lang="fr-FR" sz="1600" dirty="0"/>
                        </a:p>
                      </a:txBody>
                      <a:tcPr anchor="ctr"/>
                    </a:tc>
                    <a:extLst>
                      <a:ext uri="{0D108BD9-81ED-4DB2-BD59-A6C34878D82A}">
                        <a16:rowId xmlns:a16="http://schemas.microsoft.com/office/drawing/2014/main" val="2806685499"/>
                      </a:ext>
                    </a:extLst>
                  </a:tr>
                </a:tbl>
              </a:graphicData>
            </a:graphic>
          </p:graphicFrame>
        </mc:Choice>
        <mc:Fallback xmlns="">
          <p:graphicFrame>
            <p:nvGraphicFramePr>
              <p:cNvPr id="18" name="Tableau 17">
                <a:extLst>
                  <a:ext uri="{FF2B5EF4-FFF2-40B4-BE49-F238E27FC236}">
                    <a16:creationId xmlns:a16="http://schemas.microsoft.com/office/drawing/2014/main" id="{F707877A-6A3B-4248-9D24-F99F589C9EDE}"/>
                  </a:ext>
                </a:extLst>
              </p:cNvPr>
              <p:cNvGraphicFramePr>
                <a:graphicFrameLocks noGrp="1"/>
              </p:cNvGraphicFramePr>
              <p:nvPr>
                <p:extLst>
                  <p:ext uri="{D42A27DB-BD31-4B8C-83A1-F6EECF244321}">
                    <p14:modId xmlns:p14="http://schemas.microsoft.com/office/powerpoint/2010/main" val="3413322081"/>
                  </p:ext>
                </p:extLst>
              </p:nvPr>
            </p:nvGraphicFramePr>
            <p:xfrm>
              <a:off x="263352" y="2708920"/>
              <a:ext cx="11016200" cy="2439353"/>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1611322001"/>
                        </a:ext>
                      </a:extLst>
                    </a:gridCol>
                    <a:gridCol w="4464000">
                      <a:extLst>
                        <a:ext uri="{9D8B030D-6E8A-4147-A177-3AD203B41FA5}">
                          <a16:colId xmlns:a16="http://schemas.microsoft.com/office/drawing/2014/main" val="242981544"/>
                        </a:ext>
                      </a:extLst>
                    </a:gridCol>
                    <a:gridCol w="1764000">
                      <a:extLst>
                        <a:ext uri="{9D8B030D-6E8A-4147-A177-3AD203B41FA5}">
                          <a16:colId xmlns:a16="http://schemas.microsoft.com/office/drawing/2014/main" val="4178409524"/>
                        </a:ext>
                      </a:extLst>
                    </a:gridCol>
                    <a:gridCol w="1548000">
                      <a:extLst>
                        <a:ext uri="{9D8B030D-6E8A-4147-A177-3AD203B41FA5}">
                          <a16:colId xmlns:a16="http://schemas.microsoft.com/office/drawing/2014/main" val="2655198294"/>
                        </a:ext>
                      </a:extLst>
                    </a:gridCol>
                    <a:gridCol w="1440000">
                      <a:extLst>
                        <a:ext uri="{9D8B030D-6E8A-4147-A177-3AD203B41FA5}">
                          <a16:colId xmlns:a16="http://schemas.microsoft.com/office/drawing/2014/main" val="4225894306"/>
                        </a:ext>
                      </a:extLst>
                    </a:gridCol>
                  </a:tblGrid>
                  <a:tr h="370840">
                    <a:tc>
                      <a:txBody>
                        <a:bodyPr/>
                        <a:lstStyle/>
                        <a:p>
                          <a:r>
                            <a:rPr lang="fr-FR" dirty="0">
                              <a:latin typeface="Courier New" panose="02070309020205020404" pitchFamily="49" charset="0"/>
                              <a:cs typeface="Courier New" panose="02070309020205020404" pitchFamily="49" charset="0"/>
                            </a:rPr>
                            <a:t>Processus</a:t>
                          </a:r>
                        </a:p>
                      </a:txBody>
                      <a:tcPr/>
                    </a:tc>
                    <a:tc>
                      <a:txBody>
                        <a:bodyPr/>
                        <a:lstStyle/>
                        <a:p>
                          <a:pPr algn="ctr"/>
                          <a:r>
                            <a:rPr lang="fr-FR" dirty="0">
                              <a:latin typeface="Courier New" panose="02070309020205020404" pitchFamily="49" charset="0"/>
                              <a:cs typeface="Courier New" panose="02070309020205020404" pitchFamily="49" charset="0"/>
                            </a:rPr>
                            <a:t>Règle</a:t>
                          </a:r>
                        </a:p>
                      </a:txBody>
                      <a:tcPr/>
                    </a:tc>
                    <a:tc>
                      <a:txBody>
                        <a:bodyPr/>
                        <a:lstStyle/>
                        <a:p>
                          <a:pPr algn="ctr"/>
                          <a:r>
                            <a:rPr lang="fr-FR" dirty="0">
                              <a:latin typeface="Courier New" panose="02070309020205020404" pitchFamily="49" charset="0"/>
                              <a:cs typeface="Courier New" panose="02070309020205020404" pitchFamily="49" charset="0"/>
                            </a:rPr>
                            <a:t>Forme</a:t>
                          </a:r>
                        </a:p>
                      </a:txBody>
                      <a:tcPr/>
                    </a:tc>
                    <a:tc>
                      <a:txBody>
                        <a:bodyPr/>
                        <a:lstStyle/>
                        <a:p>
                          <a:pPr algn="ctr"/>
                          <a:r>
                            <a:rPr lang="fr-FR" dirty="0">
                              <a:latin typeface="Courier New" panose="02070309020205020404" pitchFamily="49" charset="0"/>
                              <a:cs typeface="Courier New" panose="02070309020205020404" pitchFamily="49" charset="0"/>
                            </a:rPr>
                            <a:t>Espérance</a:t>
                          </a:r>
                        </a:p>
                      </a:txBody>
                      <a:tcPr/>
                    </a:tc>
                    <a:tc>
                      <a:txBody>
                        <a:bodyPr/>
                        <a:lstStyle/>
                        <a:p>
                          <a:pPr algn="ctr"/>
                          <a:r>
                            <a:rPr lang="fr-FR" dirty="0">
                              <a:latin typeface="Courier New" panose="02070309020205020404" pitchFamily="49" charset="0"/>
                              <a:cs typeface="Courier New" panose="02070309020205020404" pitchFamily="49" charset="0"/>
                            </a:rPr>
                            <a:t>Variance</a:t>
                          </a:r>
                        </a:p>
                      </a:txBody>
                      <a:tcPr/>
                    </a:tc>
                    <a:extLst>
                      <a:ext uri="{0D108BD9-81ED-4DB2-BD59-A6C34878D82A}">
                        <a16:rowId xmlns:a16="http://schemas.microsoft.com/office/drawing/2014/main" val="2294788383"/>
                      </a:ext>
                    </a:extLst>
                  </a:tr>
                  <a:tr h="609600">
                    <a:tc>
                      <a:txBody>
                        <a:bodyPr/>
                        <a:lstStyle/>
                        <a:p>
                          <a:r>
                            <a:rPr lang="fr-FR" dirty="0">
                              <a:latin typeface="Courier New" panose="02070309020205020404" pitchFamily="49" charset="0"/>
                              <a:cs typeface="Courier New" panose="02070309020205020404" pitchFamily="49" charset="0"/>
                            </a:rPr>
                            <a:t>Wiener</a:t>
                          </a:r>
                        </a:p>
                      </a:txBody>
                      <a:tcPr anchor="ctr"/>
                    </a:tc>
                    <a:tc>
                      <a:txBody>
                        <a:bodyPr/>
                        <a:lstStyle/>
                        <a:p>
                          <a:pPr algn="ctr"/>
                          <a:r>
                            <a:rPr lang="fr-FR" dirty="0">
                              <a:latin typeface="Symbol" panose="05050102010706020507" pitchFamily="18" charset="2"/>
                            </a:rPr>
                            <a:t>g</a:t>
                          </a:r>
                          <a:r>
                            <a:rPr lang="fr-FR" dirty="0"/>
                            <a:t> </a:t>
                          </a:r>
                          <a:r>
                            <a:rPr lang="fr-FR" sz="1600" dirty="0">
                              <a:latin typeface="Courier New" panose="02070309020205020404" pitchFamily="49" charset="0"/>
                              <a:cs typeface="Courier New" panose="02070309020205020404" pitchFamily="49" charset="0"/>
                            </a:rPr>
                            <a:t>suit le mouvement Brownien standard</a:t>
                          </a:r>
                        </a:p>
                      </a:txBody>
                      <a:tcPr anchor="ctr"/>
                    </a:tc>
                    <a:tc>
                      <a:txBody>
                        <a:bodyPr/>
                        <a:lstStyle/>
                        <a:p>
                          <a:endParaRPr lang="fr-FR"/>
                        </a:p>
                      </a:txBody>
                      <a:tcPr anchor="ctr">
                        <a:blipFill>
                          <a:blip r:embed="rId7"/>
                          <a:stretch>
                            <a:fillRect l="-355396" t="-63265" r="-171223" b="-412245"/>
                          </a:stretch>
                        </a:blipFill>
                      </a:tcPr>
                    </a:tc>
                    <a:tc>
                      <a:txBody>
                        <a:bodyPr/>
                        <a:lstStyle/>
                        <a:p>
                          <a:endParaRPr lang="fr-FR"/>
                        </a:p>
                      </a:txBody>
                      <a:tcPr anchor="ctr">
                        <a:blipFill>
                          <a:blip r:embed="rId7"/>
                          <a:stretch>
                            <a:fillRect l="-518852" t="-63265" r="-95082" b="-412245"/>
                          </a:stretch>
                        </a:blipFill>
                      </a:tcPr>
                    </a:tc>
                    <a:tc>
                      <a:txBody>
                        <a:bodyPr/>
                        <a:lstStyle/>
                        <a:p>
                          <a:endParaRPr lang="fr-FR"/>
                        </a:p>
                      </a:txBody>
                      <a:tcPr anchor="ctr">
                        <a:blipFill>
                          <a:blip r:embed="rId7"/>
                          <a:stretch>
                            <a:fillRect l="-662281" t="-63265" r="-1754" b="-412245"/>
                          </a:stretch>
                        </a:blipFill>
                      </a:tcPr>
                    </a:tc>
                    <a:extLst>
                      <a:ext uri="{0D108BD9-81ED-4DB2-BD59-A6C34878D82A}">
                        <a16:rowId xmlns:a16="http://schemas.microsoft.com/office/drawing/2014/main" val="746974863"/>
                      </a:ext>
                    </a:extLst>
                  </a:tr>
                  <a:tr h="370840">
                    <a:tc>
                      <a:txBody>
                        <a:bodyPr/>
                        <a:lstStyle/>
                        <a:p>
                          <a:r>
                            <a:rPr lang="fr-FR" dirty="0">
                              <a:latin typeface="Courier New" panose="02070309020205020404" pitchFamily="49" charset="0"/>
                              <a:cs typeface="Courier New" panose="02070309020205020404" pitchFamily="49" charset="0"/>
                            </a:rPr>
                            <a:t>Gamma</a:t>
                          </a:r>
                        </a:p>
                      </a:txBody>
                      <a:tcPr anchor="ctr"/>
                    </a:tc>
                    <a:tc>
                      <a:txBody>
                        <a:bodyPr/>
                        <a:lstStyle/>
                        <a:p>
                          <a:endParaRPr lang="fr-FR"/>
                        </a:p>
                      </a:txBody>
                      <a:tcPr anchor="ctr">
                        <a:blipFill>
                          <a:blip r:embed="rId7"/>
                          <a:stretch>
                            <a:fillRect l="-40341" t="-275862" r="-107102" b="-596552"/>
                          </a:stretch>
                        </a:blipFill>
                      </a:tcPr>
                    </a:tc>
                    <a:tc>
                      <a:txBody>
                        <a:bodyPr/>
                        <a:lstStyle/>
                        <a:p>
                          <a:endParaRPr lang="fr-FR"/>
                        </a:p>
                      </a:txBody>
                      <a:tcPr anchor="ctr">
                        <a:blipFill>
                          <a:blip r:embed="rId7"/>
                          <a:stretch>
                            <a:fillRect l="-355396" t="-275862" r="-171223" b="-596552"/>
                          </a:stretch>
                        </a:blipFill>
                      </a:tcPr>
                    </a:tc>
                    <a:tc>
                      <a:txBody>
                        <a:bodyPr/>
                        <a:lstStyle/>
                        <a:p>
                          <a:endParaRPr lang="fr-FR"/>
                        </a:p>
                      </a:txBody>
                      <a:tcPr anchor="ctr">
                        <a:blipFill>
                          <a:blip r:embed="rId7"/>
                          <a:stretch>
                            <a:fillRect l="-518852" t="-275862" r="-95082" b="-596552"/>
                          </a:stretch>
                        </a:blipFill>
                      </a:tcPr>
                    </a:tc>
                    <a:tc>
                      <a:txBody>
                        <a:bodyPr/>
                        <a:lstStyle/>
                        <a:p>
                          <a:endParaRPr lang="fr-FR"/>
                        </a:p>
                      </a:txBody>
                      <a:tcPr anchor="ctr">
                        <a:blipFill>
                          <a:blip r:embed="rId7"/>
                          <a:stretch>
                            <a:fillRect l="-662281" t="-275862" r="-1754" b="-596552"/>
                          </a:stretch>
                        </a:blipFill>
                      </a:tcPr>
                    </a:tc>
                    <a:extLst>
                      <a:ext uri="{0D108BD9-81ED-4DB2-BD59-A6C34878D82A}">
                        <a16:rowId xmlns:a16="http://schemas.microsoft.com/office/drawing/2014/main" val="3761968356"/>
                      </a:ext>
                    </a:extLst>
                  </a:tr>
                  <a:tr h="1088073">
                    <a:tc>
                      <a:txBody>
                        <a:bodyPr/>
                        <a:lstStyle/>
                        <a:p>
                          <a:r>
                            <a:rPr lang="fr-FR" dirty="0">
                              <a:latin typeface="Courier New" panose="02070309020205020404" pitchFamily="49" charset="0"/>
                              <a:cs typeface="Courier New" panose="02070309020205020404" pitchFamily="49" charset="0"/>
                            </a:rPr>
                            <a:t>Inverse gaussien</a:t>
                          </a:r>
                        </a:p>
                      </a:txBody>
                      <a:tcPr anchor="ctr"/>
                    </a:tc>
                    <a:tc>
                      <a:txBody>
                        <a:bodyPr/>
                        <a:lstStyle/>
                        <a:p>
                          <a:endParaRPr lang="fr-FR"/>
                        </a:p>
                      </a:txBody>
                      <a:tcPr anchor="ctr">
                        <a:blipFill>
                          <a:blip r:embed="rId7"/>
                          <a:stretch>
                            <a:fillRect l="-40341" t="-126744" r="-107102" b="-101163"/>
                          </a:stretch>
                        </a:blipFill>
                      </a:tcPr>
                    </a:tc>
                    <a:tc>
                      <a:txBody>
                        <a:bodyPr/>
                        <a:lstStyle/>
                        <a:p>
                          <a:endParaRPr lang="fr-FR"/>
                        </a:p>
                      </a:txBody>
                      <a:tcPr anchor="ctr">
                        <a:blipFill>
                          <a:blip r:embed="rId7"/>
                          <a:stretch>
                            <a:fillRect l="-355396" t="-126744" r="-171223" b="-101163"/>
                          </a:stretch>
                        </a:blipFill>
                      </a:tcPr>
                    </a:tc>
                    <a:tc>
                      <a:txBody>
                        <a:bodyPr/>
                        <a:lstStyle/>
                        <a:p>
                          <a:endParaRPr lang="fr-FR"/>
                        </a:p>
                      </a:txBody>
                      <a:tcPr anchor="ctr">
                        <a:blipFill>
                          <a:blip r:embed="rId7"/>
                          <a:stretch>
                            <a:fillRect l="-518852" t="-126744" r="-95082" b="-101163"/>
                          </a:stretch>
                        </a:blipFill>
                      </a:tcPr>
                    </a:tc>
                    <a:tc>
                      <a:txBody>
                        <a:bodyPr/>
                        <a:lstStyle/>
                        <a:p>
                          <a:endParaRPr lang="fr-FR"/>
                        </a:p>
                      </a:txBody>
                      <a:tcPr anchor="ctr">
                        <a:blipFill>
                          <a:blip r:embed="rId7"/>
                          <a:stretch>
                            <a:fillRect l="-662281" t="-126744" r="-1754" b="-101163"/>
                          </a:stretch>
                        </a:blipFill>
                      </a:tcPr>
                    </a:tc>
                    <a:extLst>
                      <a:ext uri="{0D108BD9-81ED-4DB2-BD59-A6C34878D82A}">
                        <a16:rowId xmlns:a16="http://schemas.microsoft.com/office/drawing/2014/main" val="2806685499"/>
                      </a:ext>
                    </a:extLst>
                  </a:tr>
                </a:tbl>
              </a:graphicData>
            </a:graphic>
          </p:graphicFrame>
        </mc:Fallback>
      </mc:AlternateContent>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4FB343ED-3B8F-F643-92F8-8CC1F8F22654}"/>
                  </a:ext>
                </a:extLst>
              </p:cNvPr>
              <p:cNvSpPr txBox="1"/>
              <p:nvPr/>
            </p:nvSpPr>
            <p:spPr>
              <a:xfrm>
                <a:off x="671308" y="1506603"/>
                <a:ext cx="11520691" cy="1130309"/>
              </a:xfrm>
              <a:prstGeom prst="rect">
                <a:avLst/>
              </a:prstGeom>
              <a:noFill/>
            </p:spPr>
            <p:txBody>
              <a:bodyPr wrap="square" rtlCol="0">
                <a:spAutoFit/>
              </a:bodyPr>
              <a:lstStyle/>
              <a:p>
                <a:endParaRPr lang="en-US" sz="2200" b="1" dirty="0">
                  <a:solidFill>
                    <a:schemeClr val="accent6"/>
                  </a:solidFill>
                  <a:latin typeface="Courier New" panose="02070309020205020404" pitchFamily="49" charset="0"/>
                  <a:cs typeface="Courier New" panose="02070309020205020404" pitchFamily="49" charset="0"/>
                </a:endParaRPr>
              </a:p>
              <a:p>
                <a:pPr/>
                <a14:m>
                  <m:oMathPara xmlns:m="http://schemas.openxmlformats.org/officeDocument/2006/math">
                    <m:oMathParaPr>
                      <m:jc m:val="centerGroup"/>
                    </m:oMathParaPr>
                    <m:oMath xmlns:m="http://schemas.openxmlformats.org/officeDocument/2006/math">
                      <m:sSub>
                        <m:sSubPr>
                          <m:ctrlPr>
                            <a:rPr lang="fr-FR" sz="2200" b="1" i="1" smtClean="0">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𝒀</m:t>
                          </m:r>
                        </m:e>
                        <m:sub>
                          <m:r>
                            <a:rPr lang="fr-FR" sz="2200" b="1" i="1">
                              <a:solidFill>
                                <a:schemeClr val="tx1"/>
                              </a:solidFill>
                              <a:latin typeface="Cambria Math" panose="02040503050406030204" pitchFamily="18" charset="0"/>
                              <a:cs typeface="Courier New" panose="02070309020205020404" pitchFamily="49" charset="0"/>
                            </a:rPr>
                            <m:t>𝒋</m:t>
                          </m:r>
                        </m:sub>
                      </m:sSub>
                      <m:d>
                        <m:dPr>
                          <m:ctrlPr>
                            <a:rPr lang="fr-FR" sz="2200" b="1" i="1">
                              <a:solidFill>
                                <a:schemeClr val="tx1"/>
                              </a:solidFill>
                              <a:latin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𝑻</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smtClean="0">
                              <a:solidFill>
                                <a:schemeClr val="tx1"/>
                              </a:solidFill>
                              <a:latin typeface="Cambria Math" panose="02040503050406030204" pitchFamily="18" charset="0"/>
                              <a:cs typeface="Courier New" panose="02070309020205020404" pitchFamily="49" charset="0"/>
                            </a:rPr>
                            <m:t>,</m:t>
                          </m:r>
                          <m:sSub>
                            <m:sSubPr>
                              <m:ctrlPr>
                                <a:rPr lang="fr-FR" sz="2200" b="1" i="1">
                                  <a:latin typeface="Cambria Math" panose="02040503050406030204" pitchFamily="18" charset="0"/>
                                  <a:cs typeface="Courier New" panose="02070309020205020404" pitchFamily="49" charset="0"/>
                                </a:rPr>
                              </m:ctrlPr>
                            </m:sSubPr>
                            <m:e>
                              <m:r>
                                <a:rPr lang="fr-FR" sz="2200" b="1" i="1" smtClean="0">
                                  <a:latin typeface="Cambria Math" panose="02040503050406030204" pitchFamily="18" charset="0"/>
                                  <a:cs typeface="Courier New" panose="02070309020205020404" pitchFamily="49" charset="0"/>
                                </a:rPr>
                                <m:t>𝑯</m:t>
                              </m:r>
                            </m:e>
                            <m:sub>
                              <m:r>
                                <a:rPr lang="fr-FR" sz="2200" b="1" i="1">
                                  <a:latin typeface="Cambria Math" panose="02040503050406030204" pitchFamily="18" charset="0"/>
                                  <a:cs typeface="Courier New" panose="02070309020205020404" pitchFamily="49" charset="0"/>
                                </a:rPr>
                                <m:t>𝒌</m:t>
                              </m:r>
                            </m:sub>
                          </m:sSub>
                        </m:e>
                      </m:d>
                      <m:r>
                        <a:rPr lang="fr-FR" sz="2200" b="1" i="1">
                          <a:solidFill>
                            <a:schemeClr val="tx1"/>
                          </a:solidFill>
                          <a:latin typeface="Cambria Math" panose="02040503050406030204" pitchFamily="18" charset="0"/>
                          <a:cs typeface="Courier New" panose="02070309020205020404" pitchFamily="49" charset="0"/>
                        </a:rPr>
                        <m:t>=</m:t>
                      </m:r>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𝝁</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a:solidFill>
                            <a:schemeClr val="tx1"/>
                          </a:solidFill>
                          <a:latin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r>
                            <a:rPr lang="fr-FR" sz="2200" b="1" i="1" smtClean="0">
                              <a:solidFill>
                                <a:schemeClr val="tx1"/>
                              </a:solidFill>
                              <a:latin typeface="Cambria Math" panose="02040503050406030204" pitchFamily="18" charset="0"/>
                              <a:cs typeface="Courier New" panose="02070309020205020404" pitchFamily="49" charset="0"/>
                            </a:rPr>
                            <m:t>,</m:t>
                          </m:r>
                          <m:r>
                            <a:rPr lang="fr-FR" sz="2200" b="1" i="1" smtClean="0">
                              <a:solidFill>
                                <a:schemeClr val="tx1"/>
                              </a:solidFill>
                              <a:latin typeface="Cambria Math" panose="02040503050406030204" pitchFamily="18" charset="0"/>
                              <a:cs typeface="Courier New" panose="02070309020205020404" pitchFamily="49" charset="0"/>
                            </a:rPr>
                            <m:t>𝒃</m:t>
                          </m:r>
                          <m:r>
                            <a:rPr lang="fr-FR" sz="2200" b="1" i="1" smtClean="0">
                              <a:solidFill>
                                <a:schemeClr val="tx1"/>
                              </a:solidFill>
                              <a:latin typeface="Cambria Math" panose="02040503050406030204" pitchFamily="18" charset="0"/>
                              <a:cs typeface="Courier New" panose="02070309020205020404" pitchFamily="49" charset="0"/>
                            </a:rPr>
                            <m:t>,</m:t>
                          </m:r>
                          <m:r>
                            <a:rPr lang="fr-FR" sz="2200" b="1" i="1" smtClean="0">
                              <a:solidFill>
                                <a:schemeClr val="tx1"/>
                              </a:solidFill>
                              <a:latin typeface="Cambria Math" panose="02040503050406030204" pitchFamily="18" charset="0"/>
                              <a:cs typeface="Courier New" panose="02070309020205020404" pitchFamily="49" charset="0"/>
                            </a:rPr>
                            <m:t>𝒒</m:t>
                          </m:r>
                        </m:e>
                      </m:d>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f>
                        <m:fPr>
                          <m:ctrlP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fPr>
                        <m:num>
                          <m: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𝟏</m:t>
                          </m:r>
                        </m:num>
                        <m:den>
                          <m:rad>
                            <m:radPr>
                              <m:degHide m:val="on"/>
                              <m:ctrlP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radPr>
                            <m:deg/>
                            <m:e>
                              <m: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𝝀</m:t>
                              </m:r>
                            </m:e>
                          </m:rad>
                        </m:den>
                      </m:f>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𝜸</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r>
                                <a:rPr lang="fr-FR" sz="2200" b="1" i="1" smtClean="0">
                                  <a:solidFill>
                                    <a:schemeClr val="tx1"/>
                                  </a:solidFill>
                                  <a:latin typeface="Cambria Math" panose="02040503050406030204" pitchFamily="18" charset="0"/>
                                  <a:cs typeface="Courier New" panose="02070309020205020404" pitchFamily="49" charset="0"/>
                                </a:rPr>
                                <m:t>,</m:t>
                              </m:r>
                              <m:r>
                                <a:rPr lang="fr-FR" sz="2200" b="1" i="1" smtClean="0">
                                  <a:solidFill>
                                    <a:schemeClr val="tx1"/>
                                  </a:solidFill>
                                  <a:latin typeface="Cambria Math" panose="02040503050406030204" pitchFamily="18" charset="0"/>
                                  <a:cs typeface="Courier New" panose="02070309020205020404" pitchFamily="49" charset="0"/>
                                </a:rPr>
                                <m:t>𝒃</m:t>
                              </m:r>
                              <m:r>
                                <a:rPr lang="fr-FR" sz="2200" b="1" i="1" smtClean="0">
                                  <a:solidFill>
                                    <a:schemeClr val="tx1"/>
                                  </a:solidFill>
                                  <a:latin typeface="Cambria Math" panose="02040503050406030204" pitchFamily="18" charset="0"/>
                                  <a:cs typeface="Courier New" panose="02070309020205020404" pitchFamily="49" charset="0"/>
                                </a:rPr>
                                <m:t>,</m:t>
                              </m:r>
                              <m:r>
                                <a:rPr lang="fr-FR" sz="2200" b="1" i="1" smtClean="0">
                                  <a:solidFill>
                                    <a:schemeClr val="tx1"/>
                                  </a:solidFill>
                                  <a:latin typeface="Cambria Math" panose="02040503050406030204" pitchFamily="18" charset="0"/>
                                  <a:cs typeface="Courier New" panose="02070309020205020404" pitchFamily="49" charset="0"/>
                                </a:rPr>
                                <m:t>𝒒</m:t>
                              </m:r>
                            </m:e>
                          </m:d>
                        </m:e>
                      </m:d>
                    </m:oMath>
                  </m:oMathPara>
                </a14:m>
                <a:endParaRPr lang="en-US" sz="2200" b="1" dirty="0">
                  <a:solidFill>
                    <a:schemeClr val="bg1">
                      <a:lumMod val="75000"/>
                    </a:schemeClr>
                  </a:solidFill>
                  <a:latin typeface="Courier New" panose="02070309020205020404" pitchFamily="49" charset="0"/>
                  <a:cs typeface="Courier New" panose="02070309020205020404" pitchFamily="49" charset="0"/>
                </a:endParaRPr>
              </a:p>
            </p:txBody>
          </p:sp>
        </mc:Choice>
        <mc:Fallback xmlns="">
          <p:sp>
            <p:nvSpPr>
              <p:cNvPr id="22" name="ZoneTexte 21">
                <a:extLst>
                  <a:ext uri="{FF2B5EF4-FFF2-40B4-BE49-F238E27FC236}">
                    <a16:creationId xmlns:a16="http://schemas.microsoft.com/office/drawing/2014/main" id="{4FB343ED-3B8F-F643-92F8-8CC1F8F22654}"/>
                  </a:ext>
                </a:extLst>
              </p:cNvPr>
              <p:cNvSpPr txBox="1">
                <a:spLocks noRot="1" noChangeAspect="1" noMove="1" noResize="1" noEditPoints="1" noAdjustHandles="1" noChangeArrowheads="1" noChangeShapeType="1" noTextEdit="1"/>
              </p:cNvSpPr>
              <p:nvPr/>
            </p:nvSpPr>
            <p:spPr>
              <a:xfrm>
                <a:off x="671308" y="1506603"/>
                <a:ext cx="11520691" cy="1130309"/>
              </a:xfrm>
              <a:prstGeom prst="rect">
                <a:avLst/>
              </a:prstGeom>
              <a:blipFill>
                <a:blip r:embed="rId8"/>
                <a:stretch>
                  <a:fillRect b="-2222"/>
                </a:stretch>
              </a:blipFill>
            </p:spPr>
            <p:txBody>
              <a:bodyPr/>
              <a:lstStyle/>
              <a:p>
                <a:r>
                  <a:rPr lang="fr-FR">
                    <a:noFill/>
                  </a:rPr>
                  <a:t> </a:t>
                </a:r>
              </a:p>
            </p:txBody>
          </p:sp>
        </mc:Fallback>
      </mc:AlternateContent>
      <p:pic>
        <p:nvPicPr>
          <p:cNvPr id="8" name="Image 7"/>
          <p:cNvPicPr>
            <a:picLocks noChangeAspect="1"/>
          </p:cNvPicPr>
          <p:nvPr/>
        </p:nvPicPr>
        <p:blipFill>
          <a:blip r:embed="rId9"/>
          <a:stretch>
            <a:fillRect/>
          </a:stretch>
        </p:blipFill>
        <p:spPr>
          <a:xfrm>
            <a:off x="2063552" y="2741465"/>
            <a:ext cx="4560001" cy="3600000"/>
          </a:xfrm>
          <a:prstGeom prst="rect">
            <a:avLst/>
          </a:prstGeom>
          <a:effectLst>
            <a:outerShdw blurRad="50800" dist="38100" dir="16200000" rotWithShape="0">
              <a:prstClr val="black">
                <a:alpha val="40000"/>
              </a:prstClr>
            </a:outerShdw>
          </a:effectLst>
        </p:spPr>
      </p:pic>
      <p:pic>
        <p:nvPicPr>
          <p:cNvPr id="10" name="Image 9"/>
          <p:cNvPicPr>
            <a:picLocks noChangeAspect="1"/>
          </p:cNvPicPr>
          <p:nvPr/>
        </p:nvPicPr>
        <p:blipFill>
          <a:blip r:embed="rId10"/>
          <a:stretch>
            <a:fillRect/>
          </a:stretch>
        </p:blipFill>
        <p:spPr>
          <a:xfrm>
            <a:off x="2073498" y="2741465"/>
            <a:ext cx="4595965" cy="3600000"/>
          </a:xfrm>
          <a:prstGeom prst="rect">
            <a:avLst/>
          </a:prstGeom>
          <a:effectLst>
            <a:outerShdw blurRad="50800" dist="38100" dir="16200000" rotWithShape="0">
              <a:prstClr val="black">
                <a:alpha val="40000"/>
              </a:prstClr>
            </a:outerShdw>
          </a:effectLst>
        </p:spPr>
      </p:pic>
      <p:pic>
        <p:nvPicPr>
          <p:cNvPr id="19" name="Image 18"/>
          <p:cNvPicPr>
            <a:picLocks noChangeAspect="1"/>
          </p:cNvPicPr>
          <p:nvPr/>
        </p:nvPicPr>
        <p:blipFill>
          <a:blip r:embed="rId11"/>
          <a:stretch>
            <a:fillRect/>
          </a:stretch>
        </p:blipFill>
        <p:spPr>
          <a:xfrm>
            <a:off x="2018819" y="2651389"/>
            <a:ext cx="4650644" cy="3600000"/>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00841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16</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159023"/>
            <a:ext cx="4427815" cy="461665"/>
          </a:xfrm>
          <a:prstGeom prst="rect">
            <a:avLst/>
          </a:prstGeom>
        </p:spPr>
        <p:txBody>
          <a:bodyPr wrap="none">
            <a:spAutoFit/>
          </a:bodyPr>
          <a:lstStyle/>
          <a:p>
            <a:r>
              <a:rPr lang="fr-FR" sz="2400" b="1" dirty="0">
                <a:solidFill>
                  <a:schemeClr val="bg1"/>
                </a:solidFill>
                <a:cs typeface="Times New Roman" pitchFamily="18" charset="0"/>
              </a:rPr>
              <a:t>Les processus stochastiques</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Généralisation par le modèle de </a:t>
            </a:r>
            <a:r>
              <a:rPr lang="fr-FR" sz="2800" b="1" u="sng" dirty="0" err="1">
                <a:solidFill>
                  <a:srgbClr val="FF0000"/>
                </a:solidFill>
                <a:latin typeface="Courier New" panose="02070309020205020404" pitchFamily="49" charset="0"/>
                <a:cs typeface="Courier New" panose="02070309020205020404" pitchFamily="49" charset="0"/>
              </a:rPr>
              <a:t>Tweedie</a:t>
            </a:r>
            <a:endParaRPr lang="fr-FR" sz="2800" b="1" u="sng" dirty="0">
              <a:solidFill>
                <a:srgbClr val="FF0000"/>
              </a:solidFill>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4506362" cy="338554"/>
          </a:xfrm>
          <a:prstGeom prst="rect">
            <a:avLst/>
          </a:prstGeom>
          <a:ln w="28575">
            <a:noFill/>
          </a:ln>
        </p:spPr>
        <p:txBody>
          <a:bodyPr wrap="none">
            <a:spAutoFit/>
          </a:bodyPr>
          <a:lstStyle/>
          <a:p>
            <a:r>
              <a:rPr lang="fr-FR" sz="1600" b="1" i="1" dirty="0">
                <a:solidFill>
                  <a:schemeClr val="bg1"/>
                </a:solidFill>
              </a:rPr>
              <a:t>Généralisation par le processus de </a:t>
            </a:r>
            <a:r>
              <a:rPr lang="fr-FR" sz="1600" b="1" i="1" dirty="0" err="1">
                <a:solidFill>
                  <a:schemeClr val="bg1"/>
                </a:solidFill>
              </a:rPr>
              <a:t>Tweedie</a:t>
            </a:r>
            <a:endParaRPr lang="fr-FR" sz="1600" b="1" i="1" dirty="0">
              <a:solidFill>
                <a:schemeClr val="bg1"/>
              </a:solidFill>
            </a:endParaRPr>
          </a:p>
        </p:txBody>
      </p:sp>
      <mc:AlternateContent xmlns:mc="http://schemas.openxmlformats.org/markup-compatibility/2006" xmlns:a14="http://schemas.microsoft.com/office/drawing/2010/main">
        <mc:Choice Requires="a14">
          <p:graphicFrame>
            <p:nvGraphicFramePr>
              <p:cNvPr id="21" name="Tableau 20">
                <a:extLst>
                  <a:ext uri="{FF2B5EF4-FFF2-40B4-BE49-F238E27FC236}">
                    <a16:creationId xmlns:a16="http://schemas.microsoft.com/office/drawing/2014/main" id="{E9CD01AD-14E3-CD48-BC9E-B3DFD83CECFA}"/>
                  </a:ext>
                </a:extLst>
              </p:cNvPr>
              <p:cNvGraphicFramePr>
                <a:graphicFrameLocks noGrp="1"/>
              </p:cNvGraphicFramePr>
              <p:nvPr>
                <p:extLst>
                  <p:ext uri="{D42A27DB-BD31-4B8C-83A1-F6EECF244321}">
                    <p14:modId xmlns:p14="http://schemas.microsoft.com/office/powerpoint/2010/main" val="3937361843"/>
                  </p:ext>
                </p:extLst>
              </p:nvPr>
            </p:nvGraphicFramePr>
            <p:xfrm>
              <a:off x="263352" y="2708920"/>
              <a:ext cx="11592000" cy="3440367"/>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1611322001"/>
                        </a:ext>
                      </a:extLst>
                    </a:gridCol>
                    <a:gridCol w="4464000">
                      <a:extLst>
                        <a:ext uri="{9D8B030D-6E8A-4147-A177-3AD203B41FA5}">
                          <a16:colId xmlns:a16="http://schemas.microsoft.com/office/drawing/2014/main" val="242981544"/>
                        </a:ext>
                      </a:extLst>
                    </a:gridCol>
                    <a:gridCol w="1764000">
                      <a:extLst>
                        <a:ext uri="{9D8B030D-6E8A-4147-A177-3AD203B41FA5}">
                          <a16:colId xmlns:a16="http://schemas.microsoft.com/office/drawing/2014/main" val="4178409524"/>
                        </a:ext>
                      </a:extLst>
                    </a:gridCol>
                    <a:gridCol w="1548000">
                      <a:extLst>
                        <a:ext uri="{9D8B030D-6E8A-4147-A177-3AD203B41FA5}">
                          <a16:colId xmlns:a16="http://schemas.microsoft.com/office/drawing/2014/main" val="2655198294"/>
                        </a:ext>
                      </a:extLst>
                    </a:gridCol>
                    <a:gridCol w="1440000">
                      <a:extLst>
                        <a:ext uri="{9D8B030D-6E8A-4147-A177-3AD203B41FA5}">
                          <a16:colId xmlns:a16="http://schemas.microsoft.com/office/drawing/2014/main" val="4225894306"/>
                        </a:ext>
                      </a:extLst>
                    </a:gridCol>
                    <a:gridCol w="576000">
                      <a:extLst>
                        <a:ext uri="{9D8B030D-6E8A-4147-A177-3AD203B41FA5}">
                          <a16:colId xmlns:a16="http://schemas.microsoft.com/office/drawing/2014/main" val="1374127460"/>
                        </a:ext>
                      </a:extLst>
                    </a:gridCol>
                  </a:tblGrid>
                  <a:tr h="370840">
                    <a:tc>
                      <a:txBody>
                        <a:bodyPr/>
                        <a:lstStyle/>
                        <a:p>
                          <a:r>
                            <a:rPr lang="fr-FR" dirty="0">
                              <a:latin typeface="Courier New" panose="02070309020205020404" pitchFamily="49" charset="0"/>
                              <a:cs typeface="Courier New" panose="02070309020205020404" pitchFamily="49" charset="0"/>
                            </a:rPr>
                            <a:t>Processus</a:t>
                          </a:r>
                        </a:p>
                      </a:txBody>
                      <a:tcPr/>
                    </a:tc>
                    <a:tc>
                      <a:txBody>
                        <a:bodyPr/>
                        <a:lstStyle/>
                        <a:p>
                          <a:pPr algn="ctr"/>
                          <a:r>
                            <a:rPr lang="fr-FR" dirty="0">
                              <a:latin typeface="Courier New" panose="02070309020205020404" pitchFamily="49" charset="0"/>
                              <a:cs typeface="Courier New" panose="02070309020205020404" pitchFamily="49" charset="0"/>
                            </a:rPr>
                            <a:t>Règle</a:t>
                          </a:r>
                        </a:p>
                      </a:txBody>
                      <a:tcPr/>
                    </a:tc>
                    <a:tc>
                      <a:txBody>
                        <a:bodyPr/>
                        <a:lstStyle/>
                        <a:p>
                          <a:pPr algn="ctr"/>
                          <a:r>
                            <a:rPr lang="fr-FR" dirty="0">
                              <a:latin typeface="Courier New" panose="02070309020205020404" pitchFamily="49" charset="0"/>
                              <a:cs typeface="Courier New" panose="02070309020205020404" pitchFamily="49" charset="0"/>
                            </a:rPr>
                            <a:t>Forme</a:t>
                          </a:r>
                        </a:p>
                      </a:txBody>
                      <a:tcPr/>
                    </a:tc>
                    <a:tc>
                      <a:txBody>
                        <a:bodyPr/>
                        <a:lstStyle/>
                        <a:p>
                          <a:pPr algn="ctr"/>
                          <a:r>
                            <a:rPr lang="fr-FR" dirty="0">
                              <a:latin typeface="Courier New" panose="02070309020205020404" pitchFamily="49" charset="0"/>
                              <a:cs typeface="Courier New" panose="02070309020205020404" pitchFamily="49" charset="0"/>
                            </a:rPr>
                            <a:t>Espérance</a:t>
                          </a:r>
                        </a:p>
                      </a:txBody>
                      <a:tcPr/>
                    </a:tc>
                    <a:tc>
                      <a:txBody>
                        <a:bodyPr/>
                        <a:lstStyle/>
                        <a:p>
                          <a:pPr algn="ctr"/>
                          <a:r>
                            <a:rPr lang="fr-FR" dirty="0">
                              <a:latin typeface="Courier New" panose="02070309020205020404" pitchFamily="49" charset="0"/>
                              <a:cs typeface="Courier New" panose="02070309020205020404" pitchFamily="49" charset="0"/>
                            </a:rPr>
                            <a:t>Variance</a:t>
                          </a:r>
                        </a:p>
                      </a:txBody>
                      <a:tcPr/>
                    </a:tc>
                    <a:tc>
                      <a:txBody>
                        <a:bodyPr/>
                        <a:lstStyle/>
                        <a:p>
                          <a:pPr algn="ctr"/>
                          <a:r>
                            <a:rPr lang="fr-FR" dirty="0">
                              <a:latin typeface="Courier New" panose="02070309020205020404" pitchFamily="49" charset="0"/>
                              <a:cs typeface="Courier New" panose="02070309020205020404" pitchFamily="49" charset="0"/>
                            </a:rPr>
                            <a:t>p</a:t>
                          </a:r>
                        </a:p>
                      </a:txBody>
                      <a:tcPr/>
                    </a:tc>
                    <a:extLst>
                      <a:ext uri="{0D108BD9-81ED-4DB2-BD59-A6C34878D82A}">
                        <a16:rowId xmlns:a16="http://schemas.microsoft.com/office/drawing/2014/main" val="2294788383"/>
                      </a:ext>
                    </a:extLst>
                  </a:tr>
                  <a:tr h="370840">
                    <a:tc>
                      <a:txBody>
                        <a:bodyPr/>
                        <a:lstStyle/>
                        <a:p>
                          <a:r>
                            <a:rPr lang="fr-FR" dirty="0">
                              <a:latin typeface="Courier New" panose="02070309020205020404" pitchFamily="49" charset="0"/>
                              <a:cs typeface="Courier New" panose="02070309020205020404" pitchFamily="49" charset="0"/>
                            </a:rPr>
                            <a:t>Wiener</a:t>
                          </a:r>
                        </a:p>
                      </a:txBody>
                      <a:tcPr anchor="ctr"/>
                    </a:tc>
                    <a:tc>
                      <a:txBody>
                        <a:bodyPr/>
                        <a:lstStyle/>
                        <a:p>
                          <a:pPr algn="ctr"/>
                          <a:r>
                            <a:rPr lang="fr-FR" dirty="0">
                              <a:latin typeface="Symbol" panose="05050102010706020507" pitchFamily="18" charset="2"/>
                            </a:rPr>
                            <a:t>g</a:t>
                          </a:r>
                          <a:r>
                            <a:rPr lang="fr-FR" dirty="0"/>
                            <a:t> </a:t>
                          </a:r>
                          <a:r>
                            <a:rPr lang="fr-FR" sz="1600" dirty="0">
                              <a:latin typeface="Courier New" panose="02070309020205020404" pitchFamily="49" charset="0"/>
                              <a:cs typeface="Courier New" panose="02070309020205020404" pitchFamily="49" charset="0"/>
                            </a:rPr>
                            <a:t>suit le mouvement Brownien standard</a:t>
                          </a:r>
                        </a:p>
                      </a:txBody>
                      <a:tcPr anchor="ctr"/>
                    </a:tc>
                    <a:tc>
                      <a:txBody>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𝑁</m:t>
                                </m:r>
                                <m:d>
                                  <m:dPr>
                                    <m:ctrlPr>
                                      <a:rPr lang="fr-FR" sz="1600" b="0" i="1" smtClean="0">
                                        <a:latin typeface="Cambria Math" panose="02040503050406030204" pitchFamily="18" charset="0"/>
                                      </a:rPr>
                                    </m:ctrlPr>
                                  </m:d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r>
                                      <a:rPr lang="fr-FR" sz="1600" b="0" i="1" smtClean="0">
                                        <a:latin typeface="Cambria Math" panose="02040503050406030204" pitchFamily="18" charset="0"/>
                                        <a:ea typeface="Cambria Math" panose="02040503050406030204" pitchFamily="18" charset="0"/>
                                      </a:rPr>
                                      <m:t>,</m:t>
                                    </m:r>
                                    <m:f>
                                      <m:fPr>
                                        <m:type m:val="lin"/>
                                        <m:ctrlPr>
                                          <a:rPr lang="fr-FR" sz="1600" b="0" i="1" smtClean="0">
                                            <a:latin typeface="Cambria Math" panose="02040503050406030204" pitchFamily="18" charset="0"/>
                                            <a:ea typeface="Cambria Math" panose="02040503050406030204" pitchFamily="18" charset="0"/>
                                          </a:rPr>
                                        </m:ctrlPr>
                                      </m:fPr>
                                      <m:num>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num>
                                      <m:den>
                                        <m:r>
                                          <a:rPr lang="fr-FR" sz="1600" b="0" i="1" smtClean="0">
                                            <a:latin typeface="Cambria Math" panose="02040503050406030204" pitchFamily="18" charset="0"/>
                                            <a:ea typeface="Cambria Math" panose="02040503050406030204" pitchFamily="18" charset="0"/>
                                          </a:rPr>
                                          <m:t>𝜆</m:t>
                                        </m:r>
                                      </m:den>
                                    </m:f>
                                  </m:e>
                                </m:d>
                              </m:oMath>
                            </m:oMathPara>
                          </a14:m>
                          <a:endParaRPr lang="fr-FR" sz="1600" dirty="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oMath>
                            </m:oMathPara>
                          </a14:m>
                          <a:endParaRPr lang="fr-FR" sz="1600" dirty="0"/>
                        </a:p>
                      </a:txBody>
                      <a:tcPr anchor="ctr"/>
                    </a:tc>
                    <a:tc>
                      <a:txBody>
                        <a:bodyPr/>
                        <a:lstStyle/>
                        <a:p>
                          <a:pPr/>
                          <a14:m>
                            <m:oMathPara xmlns:m="http://schemas.openxmlformats.org/officeDocument/2006/math">
                              <m:oMathParaPr>
                                <m:jc m:val="centerGroup"/>
                              </m:oMathParaPr>
                              <m:oMath xmlns:m="http://schemas.openxmlformats.org/officeDocument/2006/math">
                                <m:f>
                                  <m:fPr>
                                    <m:type m:val="lin"/>
                                    <m:ctrlPr>
                                      <a:rPr lang="fr-FR" sz="1600" b="0" i="1" smtClean="0">
                                        <a:latin typeface="Cambria Math" panose="02040503050406030204" pitchFamily="18" charset="0"/>
                                        <a:ea typeface="Cambria Math" panose="02040503050406030204" pitchFamily="18" charset="0"/>
                                      </a:rPr>
                                    </m:ctrlPr>
                                  </m:fPr>
                                  <m:num>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num>
                                  <m:den>
                                    <m:r>
                                      <a:rPr lang="fr-FR" sz="1600" b="0" i="1" smtClean="0">
                                        <a:latin typeface="Cambria Math" panose="02040503050406030204" pitchFamily="18" charset="0"/>
                                        <a:ea typeface="Cambria Math" panose="02040503050406030204" pitchFamily="18" charset="0"/>
                                      </a:rPr>
                                      <m:t>𝜆</m:t>
                                    </m:r>
                                  </m:den>
                                </m:f>
                              </m:oMath>
                            </m:oMathPara>
                          </a14:m>
                          <a:endParaRPr lang="fr-FR" sz="1600" dirty="0"/>
                        </a:p>
                      </a:txBody>
                      <a:tcPr anchor="ctr"/>
                    </a:tc>
                    <a:tc>
                      <a:txBody>
                        <a:bodyPr/>
                        <a:lstStyle/>
                        <a:p>
                          <a:pPr algn="ctr"/>
                          <a:r>
                            <a:rPr lang="fr-FR" sz="1600" dirty="0">
                              <a:latin typeface="Courier New" panose="02070309020205020404" pitchFamily="49" charset="0"/>
                              <a:cs typeface="Courier New" panose="02070309020205020404" pitchFamily="49" charset="0"/>
                            </a:rPr>
                            <a:t>0</a:t>
                          </a:r>
                        </a:p>
                      </a:txBody>
                      <a:tcPr anchor="ctr"/>
                    </a:tc>
                    <a:extLst>
                      <a:ext uri="{0D108BD9-81ED-4DB2-BD59-A6C34878D82A}">
                        <a16:rowId xmlns:a16="http://schemas.microsoft.com/office/drawing/2014/main" val="746974863"/>
                      </a:ext>
                    </a:extLst>
                  </a:tr>
                  <a:tr h="370840">
                    <a:tc>
                      <a:txBody>
                        <a:bodyPr/>
                        <a:lstStyle/>
                        <a:p>
                          <a:r>
                            <a:rPr lang="fr-FR" dirty="0">
                              <a:latin typeface="Courier New" panose="02070309020205020404" pitchFamily="49" charset="0"/>
                              <a:cs typeface="Courier New" panose="02070309020205020404" pitchFamily="49" charset="0"/>
                            </a:rPr>
                            <a:t>Gamma</a:t>
                          </a:r>
                        </a:p>
                      </a:txBody>
                      <a:tcPr anchor="ctr"/>
                    </a:tc>
                    <a:tc>
                      <a:txBody>
                        <a:bodyPr/>
                        <a:lstStyle/>
                        <a:p>
                          <a:pPr/>
                          <a14:m>
                            <m:oMathPara xmlns:m="http://schemas.openxmlformats.org/officeDocument/2006/math">
                              <m:oMathParaPr>
                                <m:jc m:val="centerGroup"/>
                              </m:oMathParaPr>
                              <m:oMath xmlns:m="http://schemas.openxmlformats.org/officeDocument/2006/math">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𝛾</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e>
                                </m:d>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𝛾</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r>
                                              <a:rPr lang="fr-FR" sz="1600" b="0" i="1" smtClean="0">
                                                <a:solidFill>
                                                  <a:schemeClr val="tx1"/>
                                                </a:solidFill>
                                                <a:latin typeface="Cambria Math" panose="02040503050406030204" pitchFamily="18" charset="0"/>
                                                <a:cs typeface="Courier New" panose="02070309020205020404" pitchFamily="49" charset="0"/>
                                              </a:rPr>
                                              <m:t>−1</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e>
                                </m:d>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𝐺𝑎</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(0,1)</m:t>
                                </m:r>
                              </m:oMath>
                            </m:oMathPara>
                          </a14:m>
                          <a:endParaRPr lang="fr-FR" sz="1600" b="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𝐺𝑎</m:t>
                                </m:r>
                                <m:d>
                                  <m:dPr>
                                    <m:ctrlPr>
                                      <a:rPr lang="fr-FR" sz="1600" b="0" i="1" smtClean="0">
                                        <a:latin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𝜆</m:t>
                                    </m:r>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r>
                                      <a:rPr lang="fr-FR" sz="1600" b="0" i="1" smtClean="0">
                                        <a:latin typeface="Cambria Math" panose="02040503050406030204" pitchFamily="18" charset="0"/>
                                        <a:ea typeface="Cambria Math" panose="02040503050406030204" pitchFamily="18" charset="0"/>
                                      </a:rPr>
                                      <m:t>,</m:t>
                                    </m:r>
                                    <m:f>
                                      <m:fPr>
                                        <m:type m:val="lin"/>
                                        <m:ctrlPr>
                                          <a:rPr lang="fr-FR" sz="1600" b="0" i="1" smtClean="0">
                                            <a:latin typeface="Cambria Math" panose="02040503050406030204" pitchFamily="18" charset="0"/>
                                            <a:ea typeface="Cambria Math" panose="02040503050406030204" pitchFamily="18" charset="0"/>
                                          </a:rPr>
                                        </m:ctrlPr>
                                      </m:fPr>
                                      <m:num>
                                        <m:r>
                                          <a:rPr lang="fr-FR" sz="1600" b="0" i="1" smtClean="0">
                                            <a:latin typeface="Cambria Math" panose="02040503050406030204" pitchFamily="18" charset="0"/>
                                            <a:ea typeface="Cambria Math" panose="02040503050406030204" pitchFamily="18" charset="0"/>
                                          </a:rPr>
                                          <m:t>𝜆</m:t>
                                        </m:r>
                                      </m:num>
                                      <m:den>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den>
                                    </m:f>
                                  </m:e>
                                </m:d>
                              </m:oMath>
                            </m:oMathPara>
                          </a14:m>
                          <a:endParaRPr lang="fr-FR" sz="1600" dirty="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oMath>
                            </m:oMathPara>
                          </a14:m>
                          <a:endParaRPr lang="fr-FR" sz="1600" dirty="0"/>
                        </a:p>
                      </a:txBody>
                      <a:tcPr anchor="ctr"/>
                    </a:tc>
                    <a:tc>
                      <a:txBody>
                        <a:bodyPr/>
                        <a:lstStyle/>
                        <a:p>
                          <a:pPr/>
                          <a14:m>
                            <m:oMathPara xmlns:m="http://schemas.openxmlformats.org/officeDocument/2006/math">
                              <m:oMathParaPr>
                                <m:jc m:val="centerGroup"/>
                              </m:oMathParaPr>
                              <m:oMath xmlns:m="http://schemas.openxmlformats.org/officeDocument/2006/math">
                                <m:f>
                                  <m:fPr>
                                    <m:type m:val="lin"/>
                                    <m:ctrlPr>
                                      <a:rPr lang="fr-FR" sz="1600" b="0" i="1" smtClean="0">
                                        <a:latin typeface="Cambria Math" panose="02040503050406030204" pitchFamily="18" charset="0"/>
                                        <a:ea typeface="Cambria Math" panose="02040503050406030204" pitchFamily="18" charset="0"/>
                                      </a:rPr>
                                    </m:ctrlPr>
                                  </m:fPr>
                                  <m:num>
                                    <m:sSup>
                                      <m:sSupPr>
                                        <m:ctrlPr>
                                          <a:rPr lang="fr-FR" sz="1600" b="0" i="1" smtClean="0">
                                            <a:latin typeface="Cambria Math" panose="02040503050406030204" pitchFamily="18" charset="0"/>
                                            <a:ea typeface="Cambria Math" panose="02040503050406030204" pitchFamily="18" charset="0"/>
                                          </a:rPr>
                                        </m:ctrlPr>
                                      </m:sSup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e>
                                      <m:sup>
                                        <m:r>
                                          <a:rPr lang="fr-FR" sz="1600" b="0" i="1" smtClean="0">
                                            <a:latin typeface="Cambria Math" panose="02040503050406030204" pitchFamily="18" charset="0"/>
                                            <a:ea typeface="Cambria Math" panose="02040503050406030204" pitchFamily="18" charset="0"/>
                                          </a:rPr>
                                          <m:t>2</m:t>
                                        </m:r>
                                      </m:sup>
                                    </m:sSup>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num>
                                  <m:den>
                                    <m:r>
                                      <a:rPr lang="fr-FR" sz="1600" b="0" i="1" smtClean="0">
                                        <a:latin typeface="Cambria Math" panose="02040503050406030204" pitchFamily="18" charset="0"/>
                                        <a:ea typeface="Cambria Math" panose="02040503050406030204" pitchFamily="18" charset="0"/>
                                      </a:rPr>
                                      <m:t>𝜆</m:t>
                                    </m:r>
                                  </m:den>
                                </m:f>
                              </m:oMath>
                            </m:oMathPara>
                          </a14:m>
                          <a:endParaRPr lang="fr-FR" sz="1600" dirty="0"/>
                        </a:p>
                      </a:txBody>
                      <a:tcPr anchor="ctr"/>
                    </a:tc>
                    <a:tc>
                      <a:txBody>
                        <a:bodyPr/>
                        <a:lstStyle/>
                        <a:p>
                          <a:pPr algn="ctr"/>
                          <a:r>
                            <a:rPr lang="fr-FR" sz="1600" dirty="0">
                              <a:latin typeface="Courier New" panose="02070309020205020404" pitchFamily="49" charset="0"/>
                              <a:cs typeface="Courier New" panose="02070309020205020404" pitchFamily="49" charset="0"/>
                            </a:rPr>
                            <a:t>2</a:t>
                          </a:r>
                        </a:p>
                      </a:txBody>
                      <a:tcPr anchor="ctr"/>
                    </a:tc>
                    <a:extLst>
                      <a:ext uri="{0D108BD9-81ED-4DB2-BD59-A6C34878D82A}">
                        <a16:rowId xmlns:a16="http://schemas.microsoft.com/office/drawing/2014/main" val="3761968356"/>
                      </a:ext>
                    </a:extLst>
                  </a:tr>
                  <a:tr h="370840">
                    <a:tc>
                      <a:txBody>
                        <a:bodyPr/>
                        <a:lstStyle/>
                        <a:p>
                          <a:r>
                            <a:rPr lang="fr-FR" dirty="0">
                              <a:latin typeface="Courier New" panose="02070309020205020404" pitchFamily="49" charset="0"/>
                              <a:cs typeface="Courier New" panose="02070309020205020404" pitchFamily="49" charset="0"/>
                            </a:rPr>
                            <a:t>Inverse gaussien</a:t>
                          </a:r>
                        </a:p>
                      </a:txBody>
                      <a:tcPr anchor="ctr">
                        <a:lnB w="12700" cmpd="sng">
                          <a:noFill/>
                        </a:lnB>
                      </a:tcPr>
                    </a:tc>
                    <a:tc>
                      <a:txBody>
                        <a:bodyPr/>
                        <a:lstStyle/>
                        <a:p>
                          <a:pPr/>
                          <a14:m>
                            <m:oMathPara xmlns:m="http://schemas.openxmlformats.org/officeDocument/2006/math">
                              <m:oMathParaPr>
                                <m:jc m:val="center"/>
                              </m:oMathParaPr>
                              <m:oMath xmlns:m="http://schemas.openxmlformats.org/officeDocument/2006/math">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𝑌</m:t>
                                    </m:r>
                                  </m:e>
                                  <m:sub>
                                    <m:r>
                                      <a:rPr lang="fr-FR" sz="1600" b="0" i="1">
                                        <a:solidFill>
                                          <a:schemeClr val="tx1"/>
                                        </a:solidFill>
                                        <a:latin typeface="Cambria Math" panose="02040503050406030204" pitchFamily="18" charset="0"/>
                                        <a:cs typeface="Courier New" panose="02070309020205020404" pitchFamily="49" charset="0"/>
                                      </a:rPr>
                                      <m:t>𝑗</m:t>
                                    </m:r>
                                  </m:sub>
                                </m:sSub>
                                <m:d>
                                  <m:dPr>
                                    <m:ctrlPr>
                                      <a:rPr lang="fr-FR" sz="1600" b="0" i="1">
                                        <a:solidFill>
                                          <a:schemeClr val="tx1"/>
                                        </a:solidFill>
                                        <a:latin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sub>
                                    </m:sSub>
                                  </m:e>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𝑇</m:t>
                                        </m:r>
                                      </m:e>
                                      <m:sub>
                                        <m:r>
                                          <a:rPr lang="fr-FR" sz="1600" b="0" i="1">
                                            <a:solidFill>
                                              <a:schemeClr val="tx1"/>
                                            </a:solidFill>
                                            <a:latin typeface="Cambria Math" panose="02040503050406030204" pitchFamily="18" charset="0"/>
                                            <a:cs typeface="Courier New" panose="02070309020205020404" pitchFamily="49" charset="0"/>
                                          </a:rPr>
                                          <m:t>𝑘</m:t>
                                        </m:r>
                                      </m:sub>
                                    </m:sSub>
                                    <m:r>
                                      <a:rPr lang="fr-FR" sz="1600" b="0" i="1" smtClean="0">
                                        <a:solidFill>
                                          <a:schemeClr val="tx1"/>
                                        </a:solidFill>
                                        <a:latin typeface="Cambria Math" panose="02040503050406030204" pitchFamily="18" charset="0"/>
                                        <a:cs typeface="Courier New" panose="02070309020205020404" pitchFamily="49" charset="0"/>
                                      </a:rPr>
                                      <m:t>,</m:t>
                                    </m:r>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𝐻</m:t>
                                        </m:r>
                                      </m:e>
                                      <m:sub>
                                        <m:r>
                                          <a:rPr lang="fr-FR" sz="1600" b="0" i="1">
                                            <a:solidFill>
                                              <a:schemeClr val="tx1"/>
                                            </a:solidFill>
                                            <a:latin typeface="Cambria Math" panose="02040503050406030204" pitchFamily="18" charset="0"/>
                                            <a:cs typeface="Courier New" panose="02070309020205020404" pitchFamily="49" charset="0"/>
                                          </a:rPr>
                                          <m:t>𝑘</m:t>
                                        </m:r>
                                      </m:sub>
                                    </m:sSub>
                                  </m:e>
                                </m:d>
                                <m:r>
                                  <a:rPr lang="fr-FR" sz="1600" b="0" i="1" smtClean="0">
                                    <a:solidFill>
                                      <a:schemeClr val="tx1"/>
                                    </a:solidFill>
                                    <a:latin typeface="Cambria Math" panose="02040503050406030204" pitchFamily="18" charset="0"/>
                                    <a:cs typeface="Courier New" panose="02070309020205020404" pitchFamily="49" charset="0"/>
                                  </a:rPr>
                                  <m:t>−</m:t>
                                </m:r>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𝑌</m:t>
                                    </m:r>
                                  </m:e>
                                  <m:sub>
                                    <m:r>
                                      <a:rPr lang="fr-FR" sz="1600" b="0" i="1">
                                        <a:solidFill>
                                          <a:schemeClr val="tx1"/>
                                        </a:solidFill>
                                        <a:latin typeface="Cambria Math" panose="02040503050406030204" pitchFamily="18" charset="0"/>
                                        <a:cs typeface="Courier New" panose="02070309020205020404" pitchFamily="49" charset="0"/>
                                      </a:rPr>
                                      <m:t>𝑗</m:t>
                                    </m:r>
                                  </m:sub>
                                </m:sSub>
                                <m:d>
                                  <m:dPr>
                                    <m:ctrlPr>
                                      <a:rPr lang="fr-FR" sz="1600" b="0" i="1">
                                        <a:solidFill>
                                          <a:schemeClr val="tx1"/>
                                        </a:solidFill>
                                        <a:latin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r>
                                          <a:rPr lang="fr-FR" sz="1600" b="0" i="1" smtClean="0">
                                            <a:solidFill>
                                              <a:schemeClr val="tx1"/>
                                            </a:solidFill>
                                            <a:latin typeface="Cambria Math" panose="02040503050406030204" pitchFamily="18" charset="0"/>
                                            <a:cs typeface="Courier New" panose="02070309020205020404" pitchFamily="49" charset="0"/>
                                          </a:rPr>
                                          <m:t>−1</m:t>
                                        </m:r>
                                      </m:sub>
                                    </m:sSub>
                                  </m:e>
                                  <m:e>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𝑇</m:t>
                                        </m:r>
                                      </m:e>
                                      <m:sub>
                                        <m:r>
                                          <a:rPr lang="fr-FR" sz="1600" b="0" i="1">
                                            <a:solidFill>
                                              <a:schemeClr val="tx1"/>
                                            </a:solidFill>
                                            <a:latin typeface="Cambria Math" panose="02040503050406030204" pitchFamily="18" charset="0"/>
                                            <a:cs typeface="Courier New" panose="02070309020205020404" pitchFamily="49" charset="0"/>
                                          </a:rPr>
                                          <m:t>𝑘</m:t>
                                        </m:r>
                                      </m:sub>
                                    </m:sSub>
                                    <m:r>
                                      <a:rPr lang="fr-FR" sz="1600" b="0" i="1" smtClean="0">
                                        <a:solidFill>
                                          <a:schemeClr val="tx1"/>
                                        </a:solidFill>
                                        <a:latin typeface="Cambria Math" panose="02040503050406030204" pitchFamily="18" charset="0"/>
                                        <a:cs typeface="Courier New" panose="02070309020205020404" pitchFamily="49" charset="0"/>
                                      </a:rPr>
                                      <m:t>,</m:t>
                                    </m:r>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𝐻</m:t>
                                        </m:r>
                                      </m:e>
                                      <m:sub>
                                        <m:r>
                                          <a:rPr lang="fr-FR" sz="1600" b="0" i="1">
                                            <a:solidFill>
                                              <a:schemeClr val="tx1"/>
                                            </a:solidFill>
                                            <a:latin typeface="Cambria Math" panose="02040503050406030204" pitchFamily="18" charset="0"/>
                                            <a:cs typeface="Courier New" panose="02070309020205020404" pitchFamily="49" charset="0"/>
                                          </a:rPr>
                                          <m:t>𝑘</m:t>
                                        </m:r>
                                      </m:sub>
                                    </m:sSub>
                                  </m:e>
                                </m:d>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𝐼𝐺</m:t>
                                </m:r>
                                <m:d>
                                  <m:d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d>
                                      <m:d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r>
                                                  <a:rPr lang="fr-FR" sz="1600" b="0" i="1" smtClean="0">
                                                    <a:solidFill>
                                                      <a:schemeClr val="tx1"/>
                                                    </a:solidFill>
                                                    <a:latin typeface="Cambria Math" panose="02040503050406030204" pitchFamily="18" charset="0"/>
                                                    <a:cs typeface="Courier New" panose="02070309020205020404" pitchFamily="49" charset="0"/>
                                                  </a:rPr>
                                                  <m:t>−1</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e>
                                    </m:d>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𝜆</m:t>
                                    </m:r>
                                    <m:sSup>
                                      <m:sSup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d>
                                          <m:d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r>
                                                      <a:rPr lang="fr-FR" sz="1600" b="0" i="1" smtClean="0">
                                                        <a:solidFill>
                                                          <a:schemeClr val="tx1"/>
                                                        </a:solidFill>
                                                        <a:latin typeface="Cambria Math" panose="02040503050406030204" pitchFamily="18" charset="0"/>
                                                        <a:cs typeface="Courier New" panose="02070309020205020404" pitchFamily="49" charset="0"/>
                                                      </a:rPr>
                                                      <m:t>−1</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e>
                                        </m:d>
                                      </m:e>
                                      <m:sup>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2</m:t>
                                        </m:r>
                                      </m:sup>
                                    </m:sSup>
                                  </m:e>
                                </m:d>
                              </m:oMath>
                            </m:oMathPara>
                          </a14:m>
                          <a:endParaRPr lang="fr-FR" b="0" dirty="0"/>
                        </a:p>
                      </a:txBody>
                      <a:tcPr anchor="ctr">
                        <a:lnB w="12700" cmpd="sng">
                          <a:noFill/>
                        </a:lnB>
                      </a:tcPr>
                    </a:tc>
                    <a:tc>
                      <a:txBody>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𝐼𝐺</m:t>
                                </m:r>
                                <m:d>
                                  <m:dPr>
                                    <m:ctrlPr>
                                      <a:rPr lang="fr-FR" sz="1600" b="0" i="1" smtClean="0">
                                        <a:latin typeface="Cambria Math" panose="02040503050406030204" pitchFamily="18" charset="0"/>
                                      </a:rPr>
                                    </m:ctrlPr>
                                  </m:d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𝜆</m:t>
                                    </m:r>
                                    <m:sSup>
                                      <m:sSupPr>
                                        <m:ctrlPr>
                                          <a:rPr lang="fr-FR" sz="1600" b="0" i="1" smtClean="0">
                                            <a:latin typeface="Cambria Math" panose="02040503050406030204" pitchFamily="18" charset="0"/>
                                            <a:ea typeface="Cambria Math" panose="02040503050406030204" pitchFamily="18" charset="0"/>
                                          </a:rPr>
                                        </m:ctrlPr>
                                      </m:sSupPr>
                                      <m:e>
                                        <m:r>
                                          <m:rPr>
                                            <m:sty m:val="p"/>
                                          </m:rPr>
                                          <a:rPr lang="el-GR" sz="1600" b="0" i="1" smtClean="0">
                                            <a:latin typeface="Cambria Math" panose="02040503050406030204" pitchFamily="18" charset="0"/>
                                            <a:ea typeface="Cambria Math" panose="02040503050406030204" pitchFamily="18" charset="0"/>
                                          </a:rPr>
                                          <m:t>Λ</m:t>
                                        </m:r>
                                      </m:e>
                                      <m:sup>
                                        <m:r>
                                          <a:rPr lang="fr-FR" sz="1600" b="0" i="1" smtClean="0">
                                            <a:latin typeface="Cambria Math" panose="02040503050406030204" pitchFamily="18" charset="0"/>
                                            <a:ea typeface="Cambria Math" panose="02040503050406030204" pitchFamily="18" charset="0"/>
                                          </a:rPr>
                                          <m:t>2</m:t>
                                        </m:r>
                                      </m:sup>
                                    </m:sSup>
                                    <m:d>
                                      <m:dPr>
                                        <m:ctrlPr>
                                          <a:rPr lang="fr-F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e>
                                </m:d>
                              </m:oMath>
                            </m:oMathPara>
                          </a14:m>
                          <a:endParaRPr lang="fr-FR" sz="1600" dirty="0"/>
                        </a:p>
                      </a:txBody>
                      <a:tcPr anchor="ctr">
                        <a:lnB w="12700" cmpd="sng">
                          <a:noFill/>
                        </a:lnB>
                      </a:tcPr>
                    </a:tc>
                    <a:tc>
                      <a:txBody>
                        <a:bodyPr/>
                        <a:lstStyle/>
                        <a:p>
                          <a:pPr/>
                          <a14:m>
                            <m:oMathPara xmlns:m="http://schemas.openxmlformats.org/officeDocument/2006/math">
                              <m:oMathParaPr>
                                <m:jc m:val="centerGroup"/>
                              </m:oMathParaPr>
                              <m:oMath xmlns:m="http://schemas.openxmlformats.org/officeDocument/2006/math">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oMath>
                            </m:oMathPara>
                          </a14:m>
                          <a:endParaRPr lang="fr-FR" sz="1600" dirty="0"/>
                        </a:p>
                      </a:txBody>
                      <a:tcPr anchor="ctr">
                        <a:lnB w="12700" cmpd="sng">
                          <a:noFill/>
                        </a:lnB>
                      </a:tcPr>
                    </a:tc>
                    <a:tc>
                      <a:txBody>
                        <a:bodyPr/>
                        <a:lstStyle/>
                        <a:p>
                          <a:pPr/>
                          <a14:m>
                            <m:oMathPara xmlns:m="http://schemas.openxmlformats.org/officeDocument/2006/math">
                              <m:oMathParaPr>
                                <m:jc m:val="centerGroup"/>
                              </m:oMathParaPr>
                              <m:oMath xmlns:m="http://schemas.openxmlformats.org/officeDocument/2006/math">
                                <m:f>
                                  <m:fPr>
                                    <m:type m:val="lin"/>
                                    <m:ctrlPr>
                                      <a:rPr lang="fr-FR" sz="1600" b="0" i="1" smtClean="0">
                                        <a:latin typeface="Cambria Math" panose="02040503050406030204" pitchFamily="18" charset="0"/>
                                        <a:ea typeface="Cambria Math" panose="02040503050406030204" pitchFamily="18" charset="0"/>
                                      </a:rPr>
                                    </m:ctrlPr>
                                  </m:fPr>
                                  <m:num>
                                    <m:sSup>
                                      <m:sSupPr>
                                        <m:ctrlPr>
                                          <a:rPr lang="fr-FR" sz="1600" b="0" i="1" smtClean="0">
                                            <a:latin typeface="Cambria Math" panose="02040503050406030204" pitchFamily="18" charset="0"/>
                                            <a:ea typeface="Cambria Math" panose="02040503050406030204" pitchFamily="18" charset="0"/>
                                          </a:rPr>
                                        </m:ctrlPr>
                                      </m:sSup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e>
                                      <m:sup>
                                        <m:r>
                                          <a:rPr lang="fr-FR" sz="1600" b="0" i="1" smtClean="0">
                                            <a:latin typeface="Cambria Math" panose="02040503050406030204" pitchFamily="18" charset="0"/>
                                            <a:ea typeface="Cambria Math" panose="02040503050406030204" pitchFamily="18" charset="0"/>
                                          </a:rPr>
                                          <m:t>3</m:t>
                                        </m:r>
                                      </m:sup>
                                    </m:sSup>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num>
                                  <m:den>
                                    <m:r>
                                      <a:rPr lang="fr-FR" sz="1600" b="0" i="1" smtClean="0">
                                        <a:latin typeface="Cambria Math" panose="02040503050406030204" pitchFamily="18" charset="0"/>
                                        <a:ea typeface="Cambria Math" panose="02040503050406030204" pitchFamily="18" charset="0"/>
                                      </a:rPr>
                                      <m:t>𝜆</m:t>
                                    </m:r>
                                  </m:den>
                                </m:f>
                              </m:oMath>
                            </m:oMathPara>
                          </a14:m>
                          <a:endParaRPr lang="fr-FR" sz="1600" dirty="0"/>
                        </a:p>
                      </a:txBody>
                      <a:tcPr anchor="ctr">
                        <a:lnB w="12700" cmpd="sng">
                          <a:noFill/>
                        </a:lnB>
                      </a:tcPr>
                    </a:tc>
                    <a:tc>
                      <a:txBody>
                        <a:bodyPr/>
                        <a:lstStyle/>
                        <a:p>
                          <a:pPr algn="ctr"/>
                          <a:r>
                            <a:rPr lang="fr-FR" sz="1600" dirty="0">
                              <a:latin typeface="Courier New" panose="02070309020205020404" pitchFamily="49" charset="0"/>
                              <a:cs typeface="Courier New" panose="02070309020205020404" pitchFamily="49" charset="0"/>
                            </a:rPr>
                            <a:t>3</a:t>
                          </a:r>
                        </a:p>
                      </a:txBody>
                      <a:tcPr anchor="ctr">
                        <a:lnB w="12700" cmpd="sng">
                          <a:noFill/>
                        </a:lnB>
                      </a:tcPr>
                    </a:tc>
                    <a:extLst>
                      <a:ext uri="{0D108BD9-81ED-4DB2-BD59-A6C34878D82A}">
                        <a16:rowId xmlns:a16="http://schemas.microsoft.com/office/drawing/2014/main" val="2806685499"/>
                      </a:ext>
                    </a:extLst>
                  </a:tr>
                  <a:tr h="370840">
                    <a:tc>
                      <a:txBody>
                        <a:bodyPr/>
                        <a:lstStyle/>
                        <a:p>
                          <a:endParaRPr lang="fr-FR" dirty="0">
                            <a:latin typeface="Courier New" panose="02070309020205020404" pitchFamily="49" charset="0"/>
                            <a:cs typeface="Courier New" panose="02070309020205020404" pitchFamily="49"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16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1600" dirty="0">
                            <a:latin typeface="Courier New" panose="02070309020205020404" pitchFamily="49" charset="0"/>
                            <a:cs typeface="Courier New" panose="02070309020205020404" pitchFamily="49"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1637598"/>
                      </a:ext>
                    </a:extLst>
                  </a:tr>
                  <a:tr h="370840">
                    <a:tc>
                      <a:txBody>
                        <a:bodyPr/>
                        <a:lstStyle/>
                        <a:p>
                          <a:r>
                            <a:rPr lang="fr-FR" sz="1800" dirty="0" err="1">
                              <a:latin typeface="Courier New" panose="02070309020205020404" pitchFamily="49" charset="0"/>
                              <a:cs typeface="Courier New" panose="02070309020205020404" pitchFamily="49" charset="0"/>
                            </a:rPr>
                            <a:t>Tweedie</a:t>
                          </a:r>
                          <a:r>
                            <a:rPr lang="fr-FR" sz="1800" dirty="0">
                              <a:latin typeface="Courier New" panose="02070309020205020404" pitchFamily="49" charset="0"/>
                              <a:cs typeface="Courier New" panose="02070309020205020404" pitchFamily="49" charset="0"/>
                            </a:rPr>
                            <a:t> ED</a:t>
                          </a:r>
                        </a:p>
                      </a:txBody>
                      <a:tcPr anchor="ctr">
                        <a:lnT w="12700" cmpd="sng">
                          <a:noFill/>
                        </a:lnT>
                      </a:tcPr>
                    </a:tc>
                    <a:tc>
                      <a:txBody>
                        <a:bodyPr/>
                        <a:lstStyle/>
                        <a:p>
                          <a:pPr algn="ctr"/>
                          <a14:m>
                            <m:oMathPara xmlns:m="http://schemas.openxmlformats.org/officeDocument/2006/math">
                              <m:oMathParaPr>
                                <m:jc m:val="center"/>
                              </m:oMathParaPr>
                              <m:oMath xmlns:m="http://schemas.openxmlformats.org/officeDocument/2006/math">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𝑌</m:t>
                                    </m:r>
                                  </m:e>
                                  <m:sub>
                                    <m:r>
                                      <a:rPr lang="fr-FR" sz="1600" b="0" i="1">
                                        <a:solidFill>
                                          <a:schemeClr val="tx1"/>
                                        </a:solidFill>
                                        <a:latin typeface="Cambria Math" panose="02040503050406030204" pitchFamily="18" charset="0"/>
                                        <a:cs typeface="Courier New" panose="02070309020205020404" pitchFamily="49" charset="0"/>
                                      </a:rPr>
                                      <m:t>𝑗</m:t>
                                    </m:r>
                                  </m:sub>
                                </m:sSub>
                                <m:d>
                                  <m:dPr>
                                    <m:ctrlPr>
                                      <a:rPr lang="fr-FR" sz="1600" b="0" i="1">
                                        <a:solidFill>
                                          <a:schemeClr val="tx1"/>
                                        </a:solidFill>
                                        <a:latin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sub>
                                    </m:sSub>
                                  </m:e>
                                  <m:e>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𝑇</m:t>
                                        </m:r>
                                      </m:e>
                                      <m:sub>
                                        <m:r>
                                          <a:rPr lang="fr-FR" sz="1600" b="0" i="1">
                                            <a:solidFill>
                                              <a:schemeClr val="tx1"/>
                                            </a:solidFill>
                                            <a:latin typeface="Cambria Math" panose="02040503050406030204" pitchFamily="18" charset="0"/>
                                            <a:cs typeface="Courier New" panose="02070309020205020404" pitchFamily="49" charset="0"/>
                                          </a:rPr>
                                          <m:t>𝑘</m:t>
                                        </m:r>
                                      </m:sub>
                                    </m:sSub>
                                    <m:r>
                                      <a:rPr lang="fr-FR" sz="1600" b="0" i="1" smtClean="0">
                                        <a:solidFill>
                                          <a:schemeClr val="tx1"/>
                                        </a:solidFill>
                                        <a:latin typeface="Cambria Math" panose="02040503050406030204" pitchFamily="18" charset="0"/>
                                        <a:cs typeface="Courier New" panose="02070309020205020404" pitchFamily="49" charset="0"/>
                                      </a:rPr>
                                      <m:t>,</m:t>
                                    </m:r>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𝐻</m:t>
                                        </m:r>
                                      </m:e>
                                      <m:sub>
                                        <m:r>
                                          <a:rPr lang="fr-FR" sz="1600" b="0" i="1">
                                            <a:solidFill>
                                              <a:schemeClr val="tx1"/>
                                            </a:solidFill>
                                            <a:latin typeface="Cambria Math" panose="02040503050406030204" pitchFamily="18" charset="0"/>
                                            <a:cs typeface="Courier New" panose="02070309020205020404" pitchFamily="49" charset="0"/>
                                          </a:rPr>
                                          <m:t>𝑘</m:t>
                                        </m:r>
                                      </m:sub>
                                    </m:sSub>
                                  </m:e>
                                </m:d>
                                <m:r>
                                  <a:rPr lang="fr-FR" sz="1600" b="0" i="1" smtClean="0">
                                    <a:solidFill>
                                      <a:schemeClr val="tx1"/>
                                    </a:solidFill>
                                    <a:latin typeface="Cambria Math" panose="02040503050406030204" pitchFamily="18" charset="0"/>
                                    <a:cs typeface="Courier New" panose="02070309020205020404" pitchFamily="49" charset="0"/>
                                  </a:rPr>
                                  <m:t>−</m:t>
                                </m:r>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𝑌</m:t>
                                    </m:r>
                                  </m:e>
                                  <m:sub>
                                    <m:r>
                                      <a:rPr lang="fr-FR" sz="1600" b="0" i="1">
                                        <a:solidFill>
                                          <a:schemeClr val="tx1"/>
                                        </a:solidFill>
                                        <a:latin typeface="Cambria Math" panose="02040503050406030204" pitchFamily="18" charset="0"/>
                                        <a:cs typeface="Courier New" panose="02070309020205020404" pitchFamily="49" charset="0"/>
                                      </a:rPr>
                                      <m:t>𝑗</m:t>
                                    </m:r>
                                  </m:sub>
                                </m:sSub>
                                <m:d>
                                  <m:dPr>
                                    <m:ctrlPr>
                                      <a:rPr lang="fr-FR" sz="1600" b="0" i="1">
                                        <a:solidFill>
                                          <a:schemeClr val="tx1"/>
                                        </a:solidFill>
                                        <a:latin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r>
                                          <a:rPr lang="fr-FR" sz="1600" b="0" i="1" smtClean="0">
                                            <a:solidFill>
                                              <a:schemeClr val="tx1"/>
                                            </a:solidFill>
                                            <a:latin typeface="Cambria Math" panose="02040503050406030204" pitchFamily="18" charset="0"/>
                                            <a:cs typeface="Courier New" panose="02070309020205020404" pitchFamily="49" charset="0"/>
                                          </a:rPr>
                                          <m:t>−1</m:t>
                                        </m:r>
                                      </m:sub>
                                    </m:sSub>
                                  </m:e>
                                  <m:e>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𝑇</m:t>
                                        </m:r>
                                      </m:e>
                                      <m:sub>
                                        <m:r>
                                          <a:rPr lang="fr-FR" sz="1600" b="0" i="1">
                                            <a:solidFill>
                                              <a:schemeClr val="tx1"/>
                                            </a:solidFill>
                                            <a:latin typeface="Cambria Math" panose="02040503050406030204" pitchFamily="18" charset="0"/>
                                            <a:cs typeface="Courier New" panose="02070309020205020404" pitchFamily="49" charset="0"/>
                                          </a:rPr>
                                          <m:t>𝑘</m:t>
                                        </m:r>
                                      </m:sub>
                                    </m:sSub>
                                    <m:r>
                                      <a:rPr lang="fr-FR" sz="1600" b="0" i="1" smtClean="0">
                                        <a:solidFill>
                                          <a:schemeClr val="tx1"/>
                                        </a:solidFill>
                                        <a:latin typeface="Cambria Math" panose="02040503050406030204" pitchFamily="18" charset="0"/>
                                        <a:cs typeface="Courier New" panose="02070309020205020404" pitchFamily="49" charset="0"/>
                                      </a:rPr>
                                      <m:t>,</m:t>
                                    </m:r>
                                    <m:sSub>
                                      <m:sSubPr>
                                        <m:ctrlPr>
                                          <a:rPr lang="fr-FR" sz="1600" b="0" i="1" smtClean="0">
                                            <a:solidFill>
                                              <a:schemeClr val="tx1"/>
                                            </a:solidFill>
                                            <a:latin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cs typeface="Courier New" panose="02070309020205020404" pitchFamily="49" charset="0"/>
                                          </a:rPr>
                                          <m:t>𝐻</m:t>
                                        </m:r>
                                      </m:e>
                                      <m:sub>
                                        <m:r>
                                          <a:rPr lang="fr-FR" sz="1600" b="0" i="1">
                                            <a:solidFill>
                                              <a:schemeClr val="tx1"/>
                                            </a:solidFill>
                                            <a:latin typeface="Cambria Math" panose="02040503050406030204" pitchFamily="18" charset="0"/>
                                            <a:cs typeface="Courier New" panose="02070309020205020404" pitchFamily="49" charset="0"/>
                                          </a:rPr>
                                          <m:t>𝑘</m:t>
                                        </m:r>
                                      </m:sub>
                                    </m:sSub>
                                  </m:e>
                                </m:d>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𝐸𝐷</m:t>
                                </m:r>
                                <m:d>
                                  <m:d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d>
                                      <m:d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1600" b="0"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1600" b="0" i="1">
                                                    <a:solidFill>
                                                      <a:schemeClr val="tx1"/>
                                                    </a:solidFill>
                                                    <a:latin typeface="Cambria Math" panose="02040503050406030204" pitchFamily="18" charset="0"/>
                                                    <a:cs typeface="Courier New" panose="02070309020205020404" pitchFamily="49" charset="0"/>
                                                  </a:rPr>
                                                </m:ctrlPr>
                                              </m:sSubPr>
                                              <m:e>
                                                <m:r>
                                                  <a:rPr lang="fr-FR" sz="1600" b="0" i="1">
                                                    <a:solidFill>
                                                      <a:schemeClr val="tx1"/>
                                                    </a:solidFill>
                                                    <a:latin typeface="Cambria Math" panose="02040503050406030204" pitchFamily="18" charset="0"/>
                                                    <a:cs typeface="Courier New" panose="02070309020205020404" pitchFamily="49" charset="0"/>
                                                  </a:rPr>
                                                  <m:t>𝑡</m:t>
                                                </m:r>
                                              </m:e>
                                              <m:sub>
                                                <m:r>
                                                  <a:rPr lang="fr-FR" sz="1600" b="0" i="1">
                                                    <a:solidFill>
                                                      <a:schemeClr val="tx1"/>
                                                    </a:solidFill>
                                                    <a:latin typeface="Cambria Math" panose="02040503050406030204" pitchFamily="18" charset="0"/>
                                                    <a:cs typeface="Courier New" panose="02070309020205020404" pitchFamily="49" charset="0"/>
                                                  </a:rPr>
                                                  <m:t>𝑖</m:t>
                                                </m:r>
                                                <m:r>
                                                  <a:rPr lang="fr-FR" sz="1600" b="0" i="1" smtClean="0">
                                                    <a:solidFill>
                                                      <a:schemeClr val="tx1"/>
                                                    </a:solidFill>
                                                    <a:latin typeface="Cambria Math" panose="02040503050406030204" pitchFamily="18" charset="0"/>
                                                    <a:cs typeface="Courier New" panose="02070309020205020404" pitchFamily="49" charset="0"/>
                                                  </a:rPr>
                                                  <m:t>−1</m:t>
                                                </m:r>
                                              </m:sub>
                                            </m:sSub>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𝑏</m:t>
                                            </m:r>
                                            <m:r>
                                              <a:rPr lang="fr-FR" sz="1600" b="0" i="1" smtClean="0">
                                                <a:solidFill>
                                                  <a:schemeClr val="tx1"/>
                                                </a:solidFill>
                                                <a:latin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cs typeface="Courier New" panose="02070309020205020404" pitchFamily="49" charset="0"/>
                                              </a:rPr>
                                              <m:t>𝑞</m:t>
                                            </m:r>
                                          </m:e>
                                        </m:d>
                                      </m:e>
                                    </m:d>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𝜆</m:t>
                                    </m:r>
                                  </m:e>
                                </m:d>
                              </m:oMath>
                            </m:oMathPara>
                          </a14:m>
                          <a:endParaRPr lang="fr-FR" sz="1600" b="0" dirty="0"/>
                        </a:p>
                      </a:txBody>
                      <a:tcPr anchor="ctr">
                        <a:lnT w="12700" cmpd="sng">
                          <a:noFill/>
                        </a:lnT>
                      </a:tcPr>
                    </a:tc>
                    <a:tc>
                      <a:txBody>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𝐸𝐷</m:t>
                                </m:r>
                                <m:d>
                                  <m:dPr>
                                    <m:ctrlPr>
                                      <a:rPr lang="fr-FR" sz="1600" b="0" i="1" smtClean="0">
                                        <a:latin typeface="Cambria Math" panose="02040503050406030204" pitchFamily="18" charset="0"/>
                                      </a:rPr>
                                    </m:ctrlPr>
                                  </m:d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𝜆</m:t>
                                    </m:r>
                                  </m:e>
                                </m:d>
                              </m:oMath>
                            </m:oMathPara>
                          </a14:m>
                          <a:endParaRPr lang="fr-FR" sz="1600" dirty="0"/>
                        </a:p>
                      </a:txBody>
                      <a:tcPr anchor="ctr">
                        <a:lnT w="12700" cmpd="sng">
                          <a:noFill/>
                        </a:lnT>
                      </a:tcPr>
                    </a:tc>
                    <a:tc>
                      <a:txBody>
                        <a:bodyPr/>
                        <a:lstStyle/>
                        <a:p>
                          <a:pPr/>
                          <a14:m>
                            <m:oMathPara xmlns:m="http://schemas.openxmlformats.org/officeDocument/2006/math">
                              <m:oMathParaPr>
                                <m:jc m:val="centerGroup"/>
                              </m:oMathParaPr>
                              <m:oMath xmlns:m="http://schemas.openxmlformats.org/officeDocument/2006/math">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oMath>
                            </m:oMathPara>
                          </a14:m>
                          <a:endParaRPr lang="fr-FR" sz="1600" dirty="0"/>
                        </a:p>
                      </a:txBody>
                      <a:tcPr anchor="ctr">
                        <a:lnT w="12700" cmpd="sng">
                          <a:noFill/>
                        </a:lnT>
                      </a:tcPr>
                    </a:tc>
                    <a:tc>
                      <a:txBody>
                        <a:bodyPr/>
                        <a:lstStyle/>
                        <a:p>
                          <a:pPr/>
                          <a14:m>
                            <m:oMathPara xmlns:m="http://schemas.openxmlformats.org/officeDocument/2006/math">
                              <m:oMathParaPr>
                                <m:jc m:val="centerGroup"/>
                              </m:oMathParaPr>
                              <m:oMath xmlns:m="http://schemas.openxmlformats.org/officeDocument/2006/math">
                                <m:f>
                                  <m:fPr>
                                    <m:type m:val="lin"/>
                                    <m:ctrlPr>
                                      <a:rPr lang="fr-FR" sz="1600" b="0" i="1" smtClean="0">
                                        <a:latin typeface="Cambria Math" panose="02040503050406030204" pitchFamily="18" charset="0"/>
                                        <a:ea typeface="Cambria Math" panose="02040503050406030204" pitchFamily="18" charset="0"/>
                                      </a:rPr>
                                    </m:ctrlPr>
                                  </m:fPr>
                                  <m:num>
                                    <m:sSup>
                                      <m:sSupPr>
                                        <m:ctrlPr>
                                          <a:rPr lang="fr-FR" sz="1600" b="0" i="1" smtClean="0">
                                            <a:latin typeface="Cambria Math" panose="02040503050406030204" pitchFamily="18" charset="0"/>
                                            <a:ea typeface="Cambria Math" panose="02040503050406030204" pitchFamily="18" charset="0"/>
                                          </a:rPr>
                                        </m:ctrlPr>
                                      </m:sSupPr>
                                      <m:e>
                                        <m:sSub>
                                          <m:sSubPr>
                                            <m:ctrlP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𝜇</m:t>
                                            </m:r>
                                          </m:e>
                                          <m:sub>
                                            <m:r>
                                              <a:rPr lang="fr-FR" sz="1600" b="0"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𝑘</m:t>
                                            </m:r>
                                          </m:sub>
                                        </m:sSub>
                                      </m:e>
                                      <m:sup>
                                        <m:r>
                                          <a:rPr lang="fr-FR" sz="1600" b="0" i="1" smtClean="0">
                                            <a:latin typeface="Cambria Math" panose="02040503050406030204" pitchFamily="18" charset="0"/>
                                            <a:ea typeface="Cambria Math" panose="02040503050406030204" pitchFamily="18" charset="0"/>
                                          </a:rPr>
                                          <m:t>𝑝</m:t>
                                        </m:r>
                                      </m:sup>
                                    </m:sSup>
                                    <m:r>
                                      <m:rPr>
                                        <m:sty m:val="p"/>
                                      </m:rPr>
                                      <a:rPr lang="el-GR" sz="1600" b="0" i="1" smtClean="0">
                                        <a:latin typeface="Cambria Math" panose="02040503050406030204" pitchFamily="18" charset="0"/>
                                        <a:ea typeface="Cambria Math" panose="02040503050406030204" pitchFamily="18" charset="0"/>
                                      </a:rPr>
                                      <m:t>Λ</m:t>
                                    </m:r>
                                    <m:d>
                                      <m:dPr>
                                        <m:ctrlPr>
                                          <a:rPr lang="el-G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num>
                                  <m:den>
                                    <m:r>
                                      <a:rPr lang="fr-FR" sz="1600" b="0" i="1" smtClean="0">
                                        <a:latin typeface="Cambria Math" panose="02040503050406030204" pitchFamily="18" charset="0"/>
                                        <a:ea typeface="Cambria Math" panose="02040503050406030204" pitchFamily="18" charset="0"/>
                                      </a:rPr>
                                      <m:t>𝜆</m:t>
                                    </m:r>
                                  </m:den>
                                </m:f>
                              </m:oMath>
                            </m:oMathPara>
                          </a14:m>
                          <a:endParaRPr lang="fr-FR" sz="1600" dirty="0"/>
                        </a:p>
                      </a:txBody>
                      <a:tcPr anchor="ctr">
                        <a:lnT w="12700" cmpd="sng">
                          <a:noFill/>
                        </a:lnT>
                      </a:tcPr>
                    </a:tc>
                    <a:tc>
                      <a:txBody>
                        <a:bodyPr/>
                        <a:lstStyle/>
                        <a:p>
                          <a:pPr algn="ctr"/>
                          <a:r>
                            <a:rPr lang="fr-FR" sz="1600" dirty="0">
                              <a:latin typeface="Courier New" panose="02070309020205020404" pitchFamily="49" charset="0"/>
                              <a:cs typeface="Courier New" panose="02070309020205020404" pitchFamily="49" charset="0"/>
                            </a:rPr>
                            <a:t>p</a:t>
                          </a:r>
                        </a:p>
                      </a:txBody>
                      <a:tcPr anchor="ctr">
                        <a:lnT w="12700" cmpd="sng">
                          <a:noFill/>
                        </a:lnT>
                      </a:tcPr>
                    </a:tc>
                    <a:extLst>
                      <a:ext uri="{0D108BD9-81ED-4DB2-BD59-A6C34878D82A}">
                        <a16:rowId xmlns:a16="http://schemas.microsoft.com/office/drawing/2014/main" val="4075021319"/>
                      </a:ext>
                    </a:extLst>
                  </a:tr>
                </a:tbl>
              </a:graphicData>
            </a:graphic>
          </p:graphicFrame>
        </mc:Choice>
        <mc:Fallback xmlns="">
          <p:graphicFrame>
            <p:nvGraphicFramePr>
              <p:cNvPr id="21" name="Tableau 20">
                <a:extLst>
                  <a:ext uri="{FF2B5EF4-FFF2-40B4-BE49-F238E27FC236}">
                    <a16:creationId xmlns:a16="http://schemas.microsoft.com/office/drawing/2014/main" id="{E9CD01AD-14E3-CD48-BC9E-B3DFD83CECFA}"/>
                  </a:ext>
                </a:extLst>
              </p:cNvPr>
              <p:cNvGraphicFramePr>
                <a:graphicFrameLocks noGrp="1"/>
              </p:cNvGraphicFramePr>
              <p:nvPr>
                <p:extLst>
                  <p:ext uri="{D42A27DB-BD31-4B8C-83A1-F6EECF244321}">
                    <p14:modId xmlns:p14="http://schemas.microsoft.com/office/powerpoint/2010/main" val="3937361843"/>
                  </p:ext>
                </p:extLst>
              </p:nvPr>
            </p:nvGraphicFramePr>
            <p:xfrm>
              <a:off x="263352" y="2708920"/>
              <a:ext cx="11592000" cy="3440367"/>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1611322001"/>
                        </a:ext>
                      </a:extLst>
                    </a:gridCol>
                    <a:gridCol w="4464000">
                      <a:extLst>
                        <a:ext uri="{9D8B030D-6E8A-4147-A177-3AD203B41FA5}">
                          <a16:colId xmlns:a16="http://schemas.microsoft.com/office/drawing/2014/main" val="242981544"/>
                        </a:ext>
                      </a:extLst>
                    </a:gridCol>
                    <a:gridCol w="1764000">
                      <a:extLst>
                        <a:ext uri="{9D8B030D-6E8A-4147-A177-3AD203B41FA5}">
                          <a16:colId xmlns:a16="http://schemas.microsoft.com/office/drawing/2014/main" val="4178409524"/>
                        </a:ext>
                      </a:extLst>
                    </a:gridCol>
                    <a:gridCol w="1548000">
                      <a:extLst>
                        <a:ext uri="{9D8B030D-6E8A-4147-A177-3AD203B41FA5}">
                          <a16:colId xmlns:a16="http://schemas.microsoft.com/office/drawing/2014/main" val="2655198294"/>
                        </a:ext>
                      </a:extLst>
                    </a:gridCol>
                    <a:gridCol w="1440000">
                      <a:extLst>
                        <a:ext uri="{9D8B030D-6E8A-4147-A177-3AD203B41FA5}">
                          <a16:colId xmlns:a16="http://schemas.microsoft.com/office/drawing/2014/main" val="4225894306"/>
                        </a:ext>
                      </a:extLst>
                    </a:gridCol>
                    <a:gridCol w="576000">
                      <a:extLst>
                        <a:ext uri="{9D8B030D-6E8A-4147-A177-3AD203B41FA5}">
                          <a16:colId xmlns:a16="http://schemas.microsoft.com/office/drawing/2014/main" val="1374127460"/>
                        </a:ext>
                      </a:extLst>
                    </a:gridCol>
                  </a:tblGrid>
                  <a:tr h="370840">
                    <a:tc>
                      <a:txBody>
                        <a:bodyPr/>
                        <a:lstStyle/>
                        <a:p>
                          <a:r>
                            <a:rPr lang="fr-FR" dirty="0">
                              <a:latin typeface="Courier New" panose="02070309020205020404" pitchFamily="49" charset="0"/>
                              <a:cs typeface="Courier New" panose="02070309020205020404" pitchFamily="49" charset="0"/>
                            </a:rPr>
                            <a:t>Processus</a:t>
                          </a:r>
                        </a:p>
                      </a:txBody>
                      <a:tcPr/>
                    </a:tc>
                    <a:tc>
                      <a:txBody>
                        <a:bodyPr/>
                        <a:lstStyle/>
                        <a:p>
                          <a:pPr algn="ctr"/>
                          <a:r>
                            <a:rPr lang="fr-FR" dirty="0">
                              <a:latin typeface="Courier New" panose="02070309020205020404" pitchFamily="49" charset="0"/>
                              <a:cs typeface="Courier New" panose="02070309020205020404" pitchFamily="49" charset="0"/>
                            </a:rPr>
                            <a:t>Règle</a:t>
                          </a:r>
                        </a:p>
                      </a:txBody>
                      <a:tcPr/>
                    </a:tc>
                    <a:tc>
                      <a:txBody>
                        <a:bodyPr/>
                        <a:lstStyle/>
                        <a:p>
                          <a:pPr algn="ctr"/>
                          <a:r>
                            <a:rPr lang="fr-FR" dirty="0">
                              <a:latin typeface="Courier New" panose="02070309020205020404" pitchFamily="49" charset="0"/>
                              <a:cs typeface="Courier New" panose="02070309020205020404" pitchFamily="49" charset="0"/>
                            </a:rPr>
                            <a:t>Forme</a:t>
                          </a:r>
                        </a:p>
                      </a:txBody>
                      <a:tcPr/>
                    </a:tc>
                    <a:tc>
                      <a:txBody>
                        <a:bodyPr/>
                        <a:lstStyle/>
                        <a:p>
                          <a:pPr algn="ctr"/>
                          <a:r>
                            <a:rPr lang="fr-FR" dirty="0">
                              <a:latin typeface="Courier New" panose="02070309020205020404" pitchFamily="49" charset="0"/>
                              <a:cs typeface="Courier New" panose="02070309020205020404" pitchFamily="49" charset="0"/>
                            </a:rPr>
                            <a:t>Espérance</a:t>
                          </a:r>
                        </a:p>
                      </a:txBody>
                      <a:tcPr/>
                    </a:tc>
                    <a:tc>
                      <a:txBody>
                        <a:bodyPr/>
                        <a:lstStyle/>
                        <a:p>
                          <a:pPr algn="ctr"/>
                          <a:r>
                            <a:rPr lang="fr-FR" dirty="0">
                              <a:latin typeface="Courier New" panose="02070309020205020404" pitchFamily="49" charset="0"/>
                              <a:cs typeface="Courier New" panose="02070309020205020404" pitchFamily="49" charset="0"/>
                            </a:rPr>
                            <a:t>Variance</a:t>
                          </a:r>
                        </a:p>
                      </a:txBody>
                      <a:tcPr/>
                    </a:tc>
                    <a:tc>
                      <a:txBody>
                        <a:bodyPr/>
                        <a:lstStyle/>
                        <a:p>
                          <a:pPr algn="ctr"/>
                          <a:r>
                            <a:rPr lang="fr-FR" dirty="0">
                              <a:latin typeface="Courier New" panose="02070309020205020404" pitchFamily="49" charset="0"/>
                              <a:cs typeface="Courier New" panose="02070309020205020404" pitchFamily="49" charset="0"/>
                            </a:rPr>
                            <a:t>p</a:t>
                          </a:r>
                        </a:p>
                      </a:txBody>
                      <a:tcPr/>
                    </a:tc>
                    <a:extLst>
                      <a:ext uri="{0D108BD9-81ED-4DB2-BD59-A6C34878D82A}">
                        <a16:rowId xmlns:a16="http://schemas.microsoft.com/office/drawing/2014/main" val="2294788383"/>
                      </a:ext>
                    </a:extLst>
                  </a:tr>
                  <a:tr h="609600">
                    <a:tc>
                      <a:txBody>
                        <a:bodyPr/>
                        <a:lstStyle/>
                        <a:p>
                          <a:r>
                            <a:rPr lang="fr-FR" dirty="0">
                              <a:latin typeface="Courier New" panose="02070309020205020404" pitchFamily="49" charset="0"/>
                              <a:cs typeface="Courier New" panose="02070309020205020404" pitchFamily="49" charset="0"/>
                            </a:rPr>
                            <a:t>Wiener</a:t>
                          </a:r>
                        </a:p>
                      </a:txBody>
                      <a:tcPr anchor="ctr"/>
                    </a:tc>
                    <a:tc>
                      <a:txBody>
                        <a:bodyPr/>
                        <a:lstStyle/>
                        <a:p>
                          <a:pPr algn="ctr"/>
                          <a:r>
                            <a:rPr lang="fr-FR" dirty="0">
                              <a:latin typeface="Symbol" panose="05050102010706020507" pitchFamily="18" charset="2"/>
                            </a:rPr>
                            <a:t>g</a:t>
                          </a:r>
                          <a:r>
                            <a:rPr lang="fr-FR" dirty="0"/>
                            <a:t> </a:t>
                          </a:r>
                          <a:r>
                            <a:rPr lang="fr-FR" sz="1600" dirty="0">
                              <a:latin typeface="Courier New" panose="02070309020205020404" pitchFamily="49" charset="0"/>
                              <a:cs typeface="Courier New" panose="02070309020205020404" pitchFamily="49" charset="0"/>
                            </a:rPr>
                            <a:t>suit le mouvement Brownien standard</a:t>
                          </a:r>
                        </a:p>
                      </a:txBody>
                      <a:tcPr anchor="ctr"/>
                    </a:tc>
                    <a:tc>
                      <a:txBody>
                        <a:bodyPr/>
                        <a:lstStyle/>
                        <a:p>
                          <a:endParaRPr lang="fr-FR"/>
                        </a:p>
                      </a:txBody>
                      <a:tcPr anchor="ctr">
                        <a:blipFill>
                          <a:blip r:embed="rId3"/>
                          <a:stretch>
                            <a:fillRect l="-355396" t="-63265" r="-203597" b="-469388"/>
                          </a:stretch>
                        </a:blipFill>
                      </a:tcPr>
                    </a:tc>
                    <a:tc>
                      <a:txBody>
                        <a:bodyPr/>
                        <a:lstStyle/>
                        <a:p>
                          <a:endParaRPr lang="fr-FR"/>
                        </a:p>
                      </a:txBody>
                      <a:tcPr anchor="ctr">
                        <a:blipFill>
                          <a:blip r:embed="rId3"/>
                          <a:stretch>
                            <a:fillRect l="-518852" t="-63265" r="-131967" b="-469388"/>
                          </a:stretch>
                        </a:blipFill>
                      </a:tcPr>
                    </a:tc>
                    <a:tc>
                      <a:txBody>
                        <a:bodyPr/>
                        <a:lstStyle/>
                        <a:p>
                          <a:endParaRPr lang="fr-FR"/>
                        </a:p>
                      </a:txBody>
                      <a:tcPr anchor="ctr">
                        <a:blipFill>
                          <a:blip r:embed="rId3"/>
                          <a:stretch>
                            <a:fillRect l="-662281" t="-63265" r="-41228" b="-469388"/>
                          </a:stretch>
                        </a:blipFill>
                      </a:tcPr>
                    </a:tc>
                    <a:tc>
                      <a:txBody>
                        <a:bodyPr/>
                        <a:lstStyle/>
                        <a:p>
                          <a:pPr algn="ctr"/>
                          <a:r>
                            <a:rPr lang="fr-FR" sz="1600" dirty="0">
                              <a:latin typeface="Courier New" panose="02070309020205020404" pitchFamily="49" charset="0"/>
                              <a:cs typeface="Courier New" panose="02070309020205020404" pitchFamily="49" charset="0"/>
                            </a:rPr>
                            <a:t>0</a:t>
                          </a:r>
                        </a:p>
                      </a:txBody>
                      <a:tcPr anchor="ctr"/>
                    </a:tc>
                    <a:extLst>
                      <a:ext uri="{0D108BD9-81ED-4DB2-BD59-A6C34878D82A}">
                        <a16:rowId xmlns:a16="http://schemas.microsoft.com/office/drawing/2014/main" val="746974863"/>
                      </a:ext>
                    </a:extLst>
                  </a:tr>
                  <a:tr h="370840">
                    <a:tc>
                      <a:txBody>
                        <a:bodyPr/>
                        <a:lstStyle/>
                        <a:p>
                          <a:r>
                            <a:rPr lang="fr-FR" dirty="0">
                              <a:latin typeface="Courier New" panose="02070309020205020404" pitchFamily="49" charset="0"/>
                              <a:cs typeface="Courier New" panose="02070309020205020404" pitchFamily="49" charset="0"/>
                            </a:rPr>
                            <a:t>Gamma</a:t>
                          </a:r>
                        </a:p>
                      </a:txBody>
                      <a:tcPr anchor="ctr"/>
                    </a:tc>
                    <a:tc>
                      <a:txBody>
                        <a:bodyPr/>
                        <a:lstStyle/>
                        <a:p>
                          <a:endParaRPr lang="fr-FR"/>
                        </a:p>
                      </a:txBody>
                      <a:tcPr anchor="ctr">
                        <a:blipFill>
                          <a:blip r:embed="rId3"/>
                          <a:stretch>
                            <a:fillRect l="-40341" t="-275862" r="-119886" b="-693103"/>
                          </a:stretch>
                        </a:blipFill>
                      </a:tcPr>
                    </a:tc>
                    <a:tc>
                      <a:txBody>
                        <a:bodyPr/>
                        <a:lstStyle/>
                        <a:p>
                          <a:endParaRPr lang="fr-FR"/>
                        </a:p>
                      </a:txBody>
                      <a:tcPr anchor="ctr">
                        <a:blipFill>
                          <a:blip r:embed="rId3"/>
                          <a:stretch>
                            <a:fillRect l="-355396" t="-275862" r="-203597" b="-693103"/>
                          </a:stretch>
                        </a:blipFill>
                      </a:tcPr>
                    </a:tc>
                    <a:tc>
                      <a:txBody>
                        <a:bodyPr/>
                        <a:lstStyle/>
                        <a:p>
                          <a:endParaRPr lang="fr-FR"/>
                        </a:p>
                      </a:txBody>
                      <a:tcPr anchor="ctr">
                        <a:blipFill>
                          <a:blip r:embed="rId3"/>
                          <a:stretch>
                            <a:fillRect l="-518852" t="-275862" r="-131967" b="-693103"/>
                          </a:stretch>
                        </a:blipFill>
                      </a:tcPr>
                    </a:tc>
                    <a:tc>
                      <a:txBody>
                        <a:bodyPr/>
                        <a:lstStyle/>
                        <a:p>
                          <a:endParaRPr lang="fr-FR"/>
                        </a:p>
                      </a:txBody>
                      <a:tcPr anchor="ctr">
                        <a:blipFill>
                          <a:blip r:embed="rId3"/>
                          <a:stretch>
                            <a:fillRect l="-662281" t="-275862" r="-41228" b="-693103"/>
                          </a:stretch>
                        </a:blipFill>
                      </a:tcPr>
                    </a:tc>
                    <a:tc>
                      <a:txBody>
                        <a:bodyPr/>
                        <a:lstStyle/>
                        <a:p>
                          <a:pPr algn="ctr"/>
                          <a:r>
                            <a:rPr lang="fr-FR" sz="1600" dirty="0">
                              <a:latin typeface="Courier New" panose="02070309020205020404" pitchFamily="49" charset="0"/>
                              <a:cs typeface="Courier New" panose="02070309020205020404" pitchFamily="49" charset="0"/>
                            </a:rPr>
                            <a:t>2</a:t>
                          </a:r>
                        </a:p>
                      </a:txBody>
                      <a:tcPr anchor="ctr"/>
                    </a:tc>
                    <a:extLst>
                      <a:ext uri="{0D108BD9-81ED-4DB2-BD59-A6C34878D82A}">
                        <a16:rowId xmlns:a16="http://schemas.microsoft.com/office/drawing/2014/main" val="3761968356"/>
                      </a:ext>
                    </a:extLst>
                  </a:tr>
                  <a:tr h="1088073">
                    <a:tc>
                      <a:txBody>
                        <a:bodyPr/>
                        <a:lstStyle/>
                        <a:p>
                          <a:r>
                            <a:rPr lang="fr-FR" dirty="0">
                              <a:latin typeface="Courier New" panose="02070309020205020404" pitchFamily="49" charset="0"/>
                              <a:cs typeface="Courier New" panose="02070309020205020404" pitchFamily="49" charset="0"/>
                            </a:rPr>
                            <a:t>Inverse gaussien</a:t>
                          </a:r>
                        </a:p>
                      </a:txBody>
                      <a:tcPr anchor="ctr">
                        <a:lnB w="12700" cmpd="sng">
                          <a:noFill/>
                        </a:lnB>
                      </a:tcPr>
                    </a:tc>
                    <a:tc>
                      <a:txBody>
                        <a:bodyPr/>
                        <a:lstStyle/>
                        <a:p>
                          <a:endParaRPr lang="fr-FR"/>
                        </a:p>
                      </a:txBody>
                      <a:tcPr anchor="ctr">
                        <a:lnB w="12700" cmpd="sng">
                          <a:noFill/>
                        </a:lnB>
                        <a:blipFill>
                          <a:blip r:embed="rId3"/>
                          <a:stretch>
                            <a:fillRect l="-40341" t="-126744" r="-119886" b="-133721"/>
                          </a:stretch>
                        </a:blipFill>
                      </a:tcPr>
                    </a:tc>
                    <a:tc>
                      <a:txBody>
                        <a:bodyPr/>
                        <a:lstStyle/>
                        <a:p>
                          <a:endParaRPr lang="fr-FR"/>
                        </a:p>
                      </a:txBody>
                      <a:tcPr anchor="ctr">
                        <a:lnB w="12700" cmpd="sng">
                          <a:noFill/>
                        </a:lnB>
                        <a:blipFill>
                          <a:blip r:embed="rId3"/>
                          <a:stretch>
                            <a:fillRect l="-355396" t="-126744" r="-203597" b="-133721"/>
                          </a:stretch>
                        </a:blipFill>
                      </a:tcPr>
                    </a:tc>
                    <a:tc>
                      <a:txBody>
                        <a:bodyPr/>
                        <a:lstStyle/>
                        <a:p>
                          <a:endParaRPr lang="fr-FR"/>
                        </a:p>
                      </a:txBody>
                      <a:tcPr anchor="ctr">
                        <a:lnB w="12700" cmpd="sng">
                          <a:noFill/>
                        </a:lnB>
                        <a:blipFill>
                          <a:blip r:embed="rId3"/>
                          <a:stretch>
                            <a:fillRect l="-518852" t="-126744" r="-131967" b="-133721"/>
                          </a:stretch>
                        </a:blipFill>
                      </a:tcPr>
                    </a:tc>
                    <a:tc>
                      <a:txBody>
                        <a:bodyPr/>
                        <a:lstStyle/>
                        <a:p>
                          <a:endParaRPr lang="fr-FR"/>
                        </a:p>
                      </a:txBody>
                      <a:tcPr anchor="ctr">
                        <a:lnB w="12700" cmpd="sng">
                          <a:noFill/>
                        </a:lnB>
                        <a:blipFill>
                          <a:blip r:embed="rId3"/>
                          <a:stretch>
                            <a:fillRect l="-662281" t="-126744" r="-41228" b="-133721"/>
                          </a:stretch>
                        </a:blipFill>
                      </a:tcPr>
                    </a:tc>
                    <a:tc>
                      <a:txBody>
                        <a:bodyPr/>
                        <a:lstStyle/>
                        <a:p>
                          <a:pPr algn="ctr"/>
                          <a:r>
                            <a:rPr lang="fr-FR" sz="1600" dirty="0">
                              <a:latin typeface="Courier New" panose="02070309020205020404" pitchFamily="49" charset="0"/>
                              <a:cs typeface="Courier New" panose="02070309020205020404" pitchFamily="49" charset="0"/>
                            </a:rPr>
                            <a:t>3</a:t>
                          </a:r>
                        </a:p>
                      </a:txBody>
                      <a:tcPr anchor="ctr">
                        <a:lnB w="12700" cmpd="sng">
                          <a:noFill/>
                        </a:lnB>
                      </a:tcPr>
                    </a:tc>
                    <a:extLst>
                      <a:ext uri="{0D108BD9-81ED-4DB2-BD59-A6C34878D82A}">
                        <a16:rowId xmlns:a16="http://schemas.microsoft.com/office/drawing/2014/main" val="2806685499"/>
                      </a:ext>
                    </a:extLst>
                  </a:tr>
                  <a:tr h="370840">
                    <a:tc>
                      <a:txBody>
                        <a:bodyPr/>
                        <a:lstStyle/>
                        <a:p>
                          <a:endParaRPr lang="fr-FR" dirty="0">
                            <a:latin typeface="Courier New" panose="02070309020205020404" pitchFamily="49" charset="0"/>
                            <a:cs typeface="Courier New" panose="02070309020205020404" pitchFamily="49"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16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fr-FR"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fr-FR" sz="1600" dirty="0">
                            <a:latin typeface="Courier New" panose="02070309020205020404" pitchFamily="49" charset="0"/>
                            <a:cs typeface="Courier New" panose="02070309020205020404" pitchFamily="49"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1637598"/>
                      </a:ext>
                    </a:extLst>
                  </a:tr>
                  <a:tr h="630174">
                    <a:tc>
                      <a:txBody>
                        <a:bodyPr/>
                        <a:lstStyle/>
                        <a:p>
                          <a:r>
                            <a:rPr lang="fr-FR" sz="1800" dirty="0" err="1">
                              <a:latin typeface="Courier New" panose="02070309020205020404" pitchFamily="49" charset="0"/>
                              <a:cs typeface="Courier New" panose="02070309020205020404" pitchFamily="49" charset="0"/>
                            </a:rPr>
                            <a:t>Tweedie</a:t>
                          </a:r>
                          <a:r>
                            <a:rPr lang="fr-FR" sz="1800" dirty="0">
                              <a:latin typeface="Courier New" panose="02070309020205020404" pitchFamily="49" charset="0"/>
                              <a:cs typeface="Courier New" panose="02070309020205020404" pitchFamily="49" charset="0"/>
                            </a:rPr>
                            <a:t> ED</a:t>
                          </a:r>
                        </a:p>
                      </a:txBody>
                      <a:tcPr anchor="ctr">
                        <a:lnT w="12700" cmpd="sng">
                          <a:noFill/>
                        </a:lnT>
                      </a:tcPr>
                    </a:tc>
                    <a:tc>
                      <a:txBody>
                        <a:bodyPr/>
                        <a:lstStyle/>
                        <a:p>
                          <a:endParaRPr lang="fr-FR"/>
                        </a:p>
                      </a:txBody>
                      <a:tcPr anchor="ctr">
                        <a:lnT w="12700" cmpd="sng">
                          <a:noFill/>
                        </a:lnT>
                        <a:blipFill>
                          <a:blip r:embed="rId3"/>
                          <a:stretch>
                            <a:fillRect l="-40341" t="-448000" r="-119886" b="-72000"/>
                          </a:stretch>
                        </a:blipFill>
                      </a:tcPr>
                    </a:tc>
                    <a:tc>
                      <a:txBody>
                        <a:bodyPr/>
                        <a:lstStyle/>
                        <a:p>
                          <a:endParaRPr lang="fr-FR"/>
                        </a:p>
                      </a:txBody>
                      <a:tcPr anchor="ctr">
                        <a:lnT w="12700" cmpd="sng">
                          <a:noFill/>
                        </a:lnT>
                        <a:blipFill>
                          <a:blip r:embed="rId3"/>
                          <a:stretch>
                            <a:fillRect l="-355396" t="-448000" r="-203597" b="-72000"/>
                          </a:stretch>
                        </a:blipFill>
                      </a:tcPr>
                    </a:tc>
                    <a:tc>
                      <a:txBody>
                        <a:bodyPr/>
                        <a:lstStyle/>
                        <a:p>
                          <a:endParaRPr lang="fr-FR"/>
                        </a:p>
                      </a:txBody>
                      <a:tcPr anchor="ctr">
                        <a:lnT w="12700" cmpd="sng">
                          <a:noFill/>
                        </a:lnT>
                        <a:blipFill>
                          <a:blip r:embed="rId3"/>
                          <a:stretch>
                            <a:fillRect l="-518852" t="-448000" r="-131967" b="-72000"/>
                          </a:stretch>
                        </a:blipFill>
                      </a:tcPr>
                    </a:tc>
                    <a:tc>
                      <a:txBody>
                        <a:bodyPr/>
                        <a:lstStyle/>
                        <a:p>
                          <a:endParaRPr lang="fr-FR"/>
                        </a:p>
                      </a:txBody>
                      <a:tcPr anchor="ctr">
                        <a:lnT w="12700" cmpd="sng">
                          <a:noFill/>
                        </a:lnT>
                        <a:blipFill>
                          <a:blip r:embed="rId3"/>
                          <a:stretch>
                            <a:fillRect l="-662281" t="-448000" r="-41228" b="-72000"/>
                          </a:stretch>
                        </a:blipFill>
                      </a:tcPr>
                    </a:tc>
                    <a:tc>
                      <a:txBody>
                        <a:bodyPr/>
                        <a:lstStyle/>
                        <a:p>
                          <a:pPr algn="ctr"/>
                          <a:r>
                            <a:rPr lang="fr-FR" sz="1600" dirty="0">
                              <a:latin typeface="Courier New" panose="02070309020205020404" pitchFamily="49" charset="0"/>
                              <a:cs typeface="Courier New" panose="02070309020205020404" pitchFamily="49" charset="0"/>
                            </a:rPr>
                            <a:t>p</a:t>
                          </a:r>
                        </a:p>
                      </a:txBody>
                      <a:tcPr anchor="ctr">
                        <a:lnT w="12700" cmpd="sng">
                          <a:noFill/>
                        </a:lnT>
                      </a:tcPr>
                    </a:tc>
                    <a:extLst>
                      <a:ext uri="{0D108BD9-81ED-4DB2-BD59-A6C34878D82A}">
                        <a16:rowId xmlns:a16="http://schemas.microsoft.com/office/drawing/2014/main" val="4075021319"/>
                      </a:ext>
                    </a:extLst>
                  </a:tr>
                </a:tbl>
              </a:graphicData>
            </a:graphic>
          </p:graphicFrame>
        </mc:Fallback>
      </mc:AlternateContent>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B52DCA6D-3962-E246-BD70-933DD2D49E4E}"/>
                  </a:ext>
                </a:extLst>
              </p:cNvPr>
              <p:cNvSpPr txBox="1"/>
              <p:nvPr/>
            </p:nvSpPr>
            <p:spPr>
              <a:xfrm>
                <a:off x="10026807" y="6228393"/>
                <a:ext cx="2172711" cy="338554"/>
              </a:xfrm>
              <a:prstGeom prst="rect">
                <a:avLst/>
              </a:prstGeom>
              <a:noFill/>
            </p:spPr>
            <p:txBody>
              <a:bodyPr wrap="none" rtlCol="0">
                <a:spAutoFit/>
              </a:bodyPr>
              <a:lstStyle/>
              <a:p>
                <a:r>
                  <a:rPr lang="fr-FR" sz="1600" dirty="0">
                    <a:latin typeface="Courier New" panose="02070309020205020404" pitchFamily="49" charset="0"/>
                    <a:cs typeface="Courier New" panose="02070309020205020404" pitchFamily="49" charset="0"/>
                  </a:rPr>
                  <a:t>avec</a:t>
                </a:r>
                <a:r>
                  <a:rPr lang="fr-FR" sz="1600" dirty="0"/>
                  <a:t> </a:t>
                </a:r>
                <a14:m>
                  <m:oMath xmlns:m="http://schemas.openxmlformats.org/officeDocument/2006/math">
                    <m:r>
                      <m:rPr>
                        <m:sty m:val="p"/>
                      </m:rPr>
                      <a:rPr lang="el-GR" sz="1600" i="1">
                        <a:latin typeface="Cambria Math" panose="02040503050406030204" pitchFamily="18" charset="0"/>
                        <a:ea typeface="Cambria Math" panose="02040503050406030204" pitchFamily="18" charset="0"/>
                      </a:rPr>
                      <m:t>Λ</m:t>
                    </m:r>
                    <m:d>
                      <m:dPr>
                        <m:ctrlPr>
                          <a:rPr lang="el-GR" sz="1600" i="1">
                            <a:latin typeface="Cambria Math" panose="02040503050406030204" pitchFamily="18" charset="0"/>
                            <a:ea typeface="Cambria Math" panose="02040503050406030204" pitchFamily="18" charset="0"/>
                          </a:rPr>
                        </m:ctrlPr>
                      </m:dPr>
                      <m:e>
                        <m:r>
                          <a:rPr lang="fr-FR" sz="1600" i="1">
                            <a:latin typeface="Cambria Math" panose="02040503050406030204" pitchFamily="18" charset="0"/>
                            <a:ea typeface="Cambria Math" panose="02040503050406030204" pitchFamily="18" charset="0"/>
                          </a:rPr>
                          <m:t>𝑡</m:t>
                        </m:r>
                      </m:e>
                    </m:d>
                    <m:r>
                      <a:rPr lang="fr-FR" sz="1600" b="0" i="1" smtClean="0">
                        <a:latin typeface="Cambria Math" panose="02040503050406030204" pitchFamily="18" charset="0"/>
                        <a:ea typeface="Cambria Math" panose="02040503050406030204" pitchFamily="18" charset="0"/>
                      </a:rPr>
                      <m:t>=</m:t>
                    </m:r>
                    <m:sSup>
                      <m:sSupPr>
                        <m:ctrlPr>
                          <a:rPr lang="fr-FR" sz="1600" b="0" i="1" smtClean="0">
                            <a:latin typeface="Cambria Math" panose="02040503050406030204" pitchFamily="18" charset="0"/>
                            <a:ea typeface="Cambria Math" panose="02040503050406030204" pitchFamily="18" charset="0"/>
                          </a:rPr>
                        </m:ctrlPr>
                      </m:sSupPr>
                      <m:e>
                        <m:d>
                          <m:dPr>
                            <m:ctrlPr>
                              <a:rPr lang="fr-FR" sz="1600" b="0" i="1" smtClean="0">
                                <a:latin typeface="Cambria Math" panose="02040503050406030204" pitchFamily="18" charset="0"/>
                                <a:ea typeface="Cambria Math" panose="02040503050406030204" pitchFamily="18" charset="0"/>
                              </a:rPr>
                            </m:ctrlPr>
                          </m:dPr>
                          <m:e>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𝑡</m:t>
                                </m:r>
                              </m:e>
                              <m:sub>
                                <m:r>
                                  <a:rPr lang="fr-FR" sz="1600" b="0" i="1" smtClean="0">
                                    <a:latin typeface="Cambria Math" panose="02040503050406030204" pitchFamily="18" charset="0"/>
                                    <a:ea typeface="Cambria Math" panose="02040503050406030204" pitchFamily="18" charset="0"/>
                                  </a:rPr>
                                  <m:t>𝑖</m:t>
                                </m:r>
                              </m:sub>
                            </m:sSub>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𝑏</m:t>
                            </m:r>
                          </m:e>
                        </m:d>
                      </m:e>
                      <m:sup>
                        <m:r>
                          <a:rPr lang="fr-FR" sz="1600" b="0" i="1" smtClean="0">
                            <a:latin typeface="Cambria Math" panose="02040503050406030204" pitchFamily="18" charset="0"/>
                            <a:ea typeface="Cambria Math" panose="02040503050406030204" pitchFamily="18" charset="0"/>
                          </a:rPr>
                          <m:t>𝑞</m:t>
                        </m:r>
                      </m:sup>
                    </m:sSup>
                  </m:oMath>
                </a14:m>
                <a:endParaRPr lang="fr-FR" sz="1600" dirty="0"/>
              </a:p>
            </p:txBody>
          </p:sp>
        </mc:Choice>
        <mc:Fallback xmlns="">
          <p:sp>
            <p:nvSpPr>
              <p:cNvPr id="24" name="ZoneTexte 23">
                <a:extLst>
                  <a:ext uri="{FF2B5EF4-FFF2-40B4-BE49-F238E27FC236}">
                    <a16:creationId xmlns:a16="http://schemas.microsoft.com/office/drawing/2014/main" id="{B52DCA6D-3962-E246-BD70-933DD2D49E4E}"/>
                  </a:ext>
                </a:extLst>
              </p:cNvPr>
              <p:cNvSpPr txBox="1">
                <a:spLocks noRot="1" noChangeAspect="1" noMove="1" noResize="1" noEditPoints="1" noAdjustHandles="1" noChangeArrowheads="1" noChangeShapeType="1" noTextEdit="1"/>
              </p:cNvSpPr>
              <p:nvPr/>
            </p:nvSpPr>
            <p:spPr>
              <a:xfrm>
                <a:off x="10026807" y="6228393"/>
                <a:ext cx="2172711" cy="338554"/>
              </a:xfrm>
              <a:prstGeom prst="rect">
                <a:avLst/>
              </a:prstGeom>
              <a:blipFill>
                <a:blip r:embed="rId4"/>
                <a:stretch>
                  <a:fillRect l="-1163" t="-3704" b="-2222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D4BBF509-C8AB-9D46-9CEC-41F8E298C301}"/>
                  </a:ext>
                </a:extLst>
              </p:cNvPr>
              <p:cNvSpPr txBox="1"/>
              <p:nvPr/>
            </p:nvSpPr>
            <p:spPr>
              <a:xfrm>
                <a:off x="671308" y="1506603"/>
                <a:ext cx="11520691" cy="1130309"/>
              </a:xfrm>
              <a:prstGeom prst="rect">
                <a:avLst/>
              </a:prstGeom>
              <a:noFill/>
            </p:spPr>
            <p:txBody>
              <a:bodyPr wrap="square" rtlCol="0">
                <a:spAutoFit/>
              </a:bodyPr>
              <a:lstStyle/>
              <a:p>
                <a:endParaRPr lang="en-US" sz="2200" b="1" dirty="0">
                  <a:solidFill>
                    <a:schemeClr val="accent6"/>
                  </a:solidFill>
                  <a:latin typeface="Courier New" panose="02070309020205020404" pitchFamily="49" charset="0"/>
                  <a:cs typeface="Courier New" panose="02070309020205020404" pitchFamily="49" charset="0"/>
                </a:endParaRPr>
              </a:p>
              <a:p>
                <a:pPr/>
                <a14:m>
                  <m:oMathPara xmlns:m="http://schemas.openxmlformats.org/officeDocument/2006/math">
                    <m:oMathParaPr>
                      <m:jc m:val="centerGroup"/>
                    </m:oMathParaPr>
                    <m:oMath xmlns:m="http://schemas.openxmlformats.org/officeDocument/2006/math">
                      <m:sSub>
                        <m:sSubPr>
                          <m:ctrlPr>
                            <a:rPr lang="fr-FR" sz="2200" b="1" i="1" smtClean="0">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𝒀</m:t>
                          </m:r>
                        </m:e>
                        <m:sub>
                          <m:r>
                            <a:rPr lang="fr-FR" sz="2200" b="1" i="1">
                              <a:solidFill>
                                <a:schemeClr val="tx1"/>
                              </a:solidFill>
                              <a:latin typeface="Cambria Math" panose="02040503050406030204" pitchFamily="18" charset="0"/>
                              <a:cs typeface="Courier New" panose="02070309020205020404" pitchFamily="49" charset="0"/>
                            </a:rPr>
                            <m:t>𝒋</m:t>
                          </m:r>
                        </m:sub>
                      </m:sSub>
                      <m:d>
                        <m:dPr>
                          <m:ctrlPr>
                            <a:rPr lang="fr-FR" sz="2200" b="1" i="1">
                              <a:solidFill>
                                <a:schemeClr val="tx1"/>
                              </a:solidFill>
                              <a:latin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𝑻</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smtClean="0">
                              <a:solidFill>
                                <a:schemeClr val="tx1"/>
                              </a:solidFill>
                              <a:latin typeface="Cambria Math" panose="02040503050406030204" pitchFamily="18" charset="0"/>
                              <a:cs typeface="Courier New" panose="02070309020205020404" pitchFamily="49" charset="0"/>
                            </a:rPr>
                            <m:t>,</m:t>
                          </m:r>
                          <m:sSub>
                            <m:sSubPr>
                              <m:ctrlPr>
                                <a:rPr lang="fr-FR" sz="2200" b="1" i="1">
                                  <a:latin typeface="Cambria Math" panose="02040503050406030204" pitchFamily="18" charset="0"/>
                                  <a:cs typeface="Courier New" panose="02070309020205020404" pitchFamily="49" charset="0"/>
                                </a:rPr>
                              </m:ctrlPr>
                            </m:sSubPr>
                            <m:e>
                              <m:r>
                                <a:rPr lang="fr-FR" sz="2200" b="1" i="1" smtClean="0">
                                  <a:latin typeface="Cambria Math" panose="02040503050406030204" pitchFamily="18" charset="0"/>
                                  <a:cs typeface="Courier New" panose="02070309020205020404" pitchFamily="49" charset="0"/>
                                </a:rPr>
                                <m:t>𝑯</m:t>
                              </m:r>
                            </m:e>
                            <m:sub>
                              <m:r>
                                <a:rPr lang="fr-FR" sz="2200" b="1" i="1">
                                  <a:latin typeface="Cambria Math" panose="02040503050406030204" pitchFamily="18" charset="0"/>
                                  <a:cs typeface="Courier New" panose="02070309020205020404" pitchFamily="49" charset="0"/>
                                </a:rPr>
                                <m:t>𝒌</m:t>
                              </m:r>
                            </m:sub>
                          </m:sSub>
                        </m:e>
                      </m:d>
                      <m:r>
                        <a:rPr lang="fr-FR" sz="2200" b="1" i="1">
                          <a:solidFill>
                            <a:schemeClr val="tx1"/>
                          </a:solidFill>
                          <a:latin typeface="Cambria Math" panose="02040503050406030204" pitchFamily="18" charset="0"/>
                          <a:cs typeface="Courier New" panose="02070309020205020404" pitchFamily="49" charset="0"/>
                        </a:rPr>
                        <m:t>=</m:t>
                      </m:r>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𝝁</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a:solidFill>
                            <a:schemeClr val="tx1"/>
                          </a:solidFill>
                          <a:latin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r>
                            <a:rPr lang="fr-FR" sz="2200" b="1" i="1" smtClean="0">
                              <a:solidFill>
                                <a:schemeClr val="tx1"/>
                              </a:solidFill>
                              <a:latin typeface="Cambria Math" panose="02040503050406030204" pitchFamily="18" charset="0"/>
                              <a:cs typeface="Courier New" panose="02070309020205020404" pitchFamily="49" charset="0"/>
                            </a:rPr>
                            <m:t>,</m:t>
                          </m:r>
                          <m:r>
                            <a:rPr lang="fr-FR" sz="2200" b="1" i="1" smtClean="0">
                              <a:solidFill>
                                <a:schemeClr val="tx1"/>
                              </a:solidFill>
                              <a:latin typeface="Cambria Math" panose="02040503050406030204" pitchFamily="18" charset="0"/>
                              <a:cs typeface="Courier New" panose="02070309020205020404" pitchFamily="49" charset="0"/>
                            </a:rPr>
                            <m:t>𝒃</m:t>
                          </m:r>
                          <m:r>
                            <a:rPr lang="fr-FR" sz="2200" b="1" i="1" smtClean="0">
                              <a:solidFill>
                                <a:schemeClr val="tx1"/>
                              </a:solidFill>
                              <a:latin typeface="Cambria Math" panose="02040503050406030204" pitchFamily="18" charset="0"/>
                              <a:cs typeface="Courier New" panose="02070309020205020404" pitchFamily="49" charset="0"/>
                            </a:rPr>
                            <m:t>,</m:t>
                          </m:r>
                          <m:r>
                            <a:rPr lang="fr-FR" sz="2200" b="1" i="1" smtClean="0">
                              <a:solidFill>
                                <a:schemeClr val="tx1"/>
                              </a:solidFill>
                              <a:latin typeface="Cambria Math" panose="02040503050406030204" pitchFamily="18" charset="0"/>
                              <a:cs typeface="Courier New" panose="02070309020205020404" pitchFamily="49" charset="0"/>
                            </a:rPr>
                            <m:t>𝒒</m:t>
                          </m:r>
                        </m:e>
                      </m:d>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f>
                        <m:fPr>
                          <m:ctrlP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fPr>
                        <m:num>
                          <m: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𝟏</m:t>
                          </m:r>
                        </m:num>
                        <m:den>
                          <m:rad>
                            <m:radPr>
                              <m:degHide m:val="on"/>
                              <m:ctrlP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radPr>
                            <m:deg/>
                            <m:e>
                              <m: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𝝀</m:t>
                              </m:r>
                            </m:e>
                          </m:rad>
                        </m:den>
                      </m:f>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𝜸</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r>
                                <a:rPr lang="fr-FR" sz="2200" b="1" i="1" smtClean="0">
                                  <a:solidFill>
                                    <a:schemeClr val="tx1"/>
                                  </a:solidFill>
                                  <a:latin typeface="Cambria Math" panose="02040503050406030204" pitchFamily="18" charset="0"/>
                                  <a:cs typeface="Courier New" panose="02070309020205020404" pitchFamily="49" charset="0"/>
                                </a:rPr>
                                <m:t>,</m:t>
                              </m:r>
                              <m:r>
                                <a:rPr lang="fr-FR" sz="2200" b="1" i="1" smtClean="0">
                                  <a:solidFill>
                                    <a:schemeClr val="tx1"/>
                                  </a:solidFill>
                                  <a:latin typeface="Cambria Math" panose="02040503050406030204" pitchFamily="18" charset="0"/>
                                  <a:cs typeface="Courier New" panose="02070309020205020404" pitchFamily="49" charset="0"/>
                                </a:rPr>
                                <m:t>𝒃</m:t>
                              </m:r>
                              <m:r>
                                <a:rPr lang="fr-FR" sz="2200" b="1" i="1" smtClean="0">
                                  <a:solidFill>
                                    <a:schemeClr val="tx1"/>
                                  </a:solidFill>
                                  <a:latin typeface="Cambria Math" panose="02040503050406030204" pitchFamily="18" charset="0"/>
                                  <a:cs typeface="Courier New" panose="02070309020205020404" pitchFamily="49" charset="0"/>
                                </a:rPr>
                                <m:t>,</m:t>
                              </m:r>
                              <m:r>
                                <a:rPr lang="fr-FR" sz="2200" b="1" i="1" smtClean="0">
                                  <a:solidFill>
                                    <a:schemeClr val="tx1"/>
                                  </a:solidFill>
                                  <a:latin typeface="Cambria Math" panose="02040503050406030204" pitchFamily="18" charset="0"/>
                                  <a:cs typeface="Courier New" panose="02070309020205020404" pitchFamily="49" charset="0"/>
                                </a:rPr>
                                <m:t>𝒒</m:t>
                              </m:r>
                            </m:e>
                          </m:d>
                        </m:e>
                      </m:d>
                    </m:oMath>
                  </m:oMathPara>
                </a14:m>
                <a:endParaRPr lang="en-US" sz="2200" b="1" dirty="0">
                  <a:solidFill>
                    <a:schemeClr val="bg1">
                      <a:lumMod val="75000"/>
                    </a:schemeClr>
                  </a:solidFill>
                  <a:latin typeface="Courier New" panose="02070309020205020404" pitchFamily="49" charset="0"/>
                  <a:cs typeface="Courier New" panose="02070309020205020404" pitchFamily="49" charset="0"/>
                </a:endParaRPr>
              </a:p>
            </p:txBody>
          </p:sp>
        </mc:Choice>
        <mc:Fallback xmlns="">
          <p:sp>
            <p:nvSpPr>
              <p:cNvPr id="25" name="ZoneTexte 24">
                <a:extLst>
                  <a:ext uri="{FF2B5EF4-FFF2-40B4-BE49-F238E27FC236}">
                    <a16:creationId xmlns:a16="http://schemas.microsoft.com/office/drawing/2014/main" id="{D4BBF509-C8AB-9D46-9CEC-41F8E298C301}"/>
                  </a:ext>
                </a:extLst>
              </p:cNvPr>
              <p:cNvSpPr txBox="1">
                <a:spLocks noRot="1" noChangeAspect="1" noMove="1" noResize="1" noEditPoints="1" noAdjustHandles="1" noChangeArrowheads="1" noChangeShapeType="1" noTextEdit="1"/>
              </p:cNvSpPr>
              <p:nvPr/>
            </p:nvSpPr>
            <p:spPr>
              <a:xfrm>
                <a:off x="671308" y="1506603"/>
                <a:ext cx="11520691" cy="1130309"/>
              </a:xfrm>
              <a:prstGeom prst="rect">
                <a:avLst/>
              </a:prstGeom>
              <a:blipFill>
                <a:blip r:embed="rId5"/>
                <a:stretch>
                  <a:fillRect b="-2222"/>
                </a:stretch>
              </a:blipFill>
            </p:spPr>
            <p:txBody>
              <a:bodyPr/>
              <a:lstStyle/>
              <a:p>
                <a:r>
                  <a:rPr lang="fr-FR">
                    <a:noFill/>
                  </a:rPr>
                  <a:t> </a:t>
                </a:r>
              </a:p>
            </p:txBody>
          </p:sp>
        </mc:Fallback>
      </mc:AlternateContent>
    </p:spTree>
    <p:extLst>
      <p:ext uri="{BB962C8B-B14F-4D97-AF65-F5344CB8AC3E}">
        <p14:creationId xmlns:p14="http://schemas.microsoft.com/office/powerpoint/2010/main" val="566892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17</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159023"/>
            <a:ext cx="4427815" cy="461665"/>
          </a:xfrm>
          <a:prstGeom prst="rect">
            <a:avLst/>
          </a:prstGeom>
        </p:spPr>
        <p:txBody>
          <a:bodyPr wrap="none">
            <a:spAutoFit/>
          </a:bodyPr>
          <a:lstStyle/>
          <a:p>
            <a:r>
              <a:rPr lang="fr-FR" sz="2400" b="1" dirty="0">
                <a:solidFill>
                  <a:schemeClr val="bg1"/>
                </a:solidFill>
                <a:cs typeface="Times New Roman" pitchFamily="18" charset="0"/>
              </a:rPr>
              <a:t>Les processus stochastiques</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Généralisation par le modèle de </a:t>
            </a:r>
            <a:r>
              <a:rPr lang="fr-FR" sz="2800" b="1" u="sng" dirty="0" err="1">
                <a:solidFill>
                  <a:srgbClr val="FF0000"/>
                </a:solidFill>
                <a:latin typeface="Courier New" panose="02070309020205020404" pitchFamily="49" charset="0"/>
                <a:cs typeface="Courier New" panose="02070309020205020404" pitchFamily="49" charset="0"/>
              </a:rPr>
              <a:t>Tweedie</a:t>
            </a:r>
            <a:endParaRPr lang="fr-FR" sz="2800" b="1" u="sng" dirty="0">
              <a:solidFill>
                <a:srgbClr val="FF0000"/>
              </a:solidFill>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4506362" cy="338554"/>
          </a:xfrm>
          <a:prstGeom prst="rect">
            <a:avLst/>
          </a:prstGeom>
          <a:ln w="28575">
            <a:noFill/>
          </a:ln>
        </p:spPr>
        <p:txBody>
          <a:bodyPr wrap="none">
            <a:spAutoFit/>
          </a:bodyPr>
          <a:lstStyle/>
          <a:p>
            <a:r>
              <a:rPr lang="fr-FR" sz="1600" b="1" i="1" dirty="0">
                <a:solidFill>
                  <a:schemeClr val="bg1"/>
                </a:solidFill>
              </a:rPr>
              <a:t>Généralisation par le processus de </a:t>
            </a:r>
            <a:r>
              <a:rPr lang="fr-FR" sz="1600" b="1" i="1" dirty="0" err="1">
                <a:solidFill>
                  <a:schemeClr val="bg1"/>
                </a:solidFill>
              </a:rPr>
              <a:t>Tweedie</a:t>
            </a:r>
            <a:endParaRPr lang="fr-FR" sz="1600" b="1" i="1" dirty="0">
              <a:solidFill>
                <a:schemeClr val="bg1"/>
              </a:solidFill>
            </a:endParaRPr>
          </a:p>
        </p:txBody>
      </p:sp>
      <p:pic>
        <p:nvPicPr>
          <p:cNvPr id="17" name="Image 16">
            <a:extLst>
              <a:ext uri="{FF2B5EF4-FFF2-40B4-BE49-F238E27FC236}">
                <a16:creationId xmlns:a16="http://schemas.microsoft.com/office/drawing/2014/main" id="{D4970754-9C4F-AB46-B056-60E758D10C8E}"/>
              </a:ext>
            </a:extLst>
          </p:cNvPr>
          <p:cNvPicPr>
            <a:picLocks noChangeAspect="1"/>
          </p:cNvPicPr>
          <p:nvPr/>
        </p:nvPicPr>
        <p:blipFill rotWithShape="1">
          <a:blip r:embed="rId3"/>
          <a:srcRect t="73778" b="11590"/>
          <a:stretch/>
        </p:blipFill>
        <p:spPr>
          <a:xfrm>
            <a:off x="260376" y="1700808"/>
            <a:ext cx="11633200" cy="576065"/>
          </a:xfrm>
          <a:prstGeom prst="rect">
            <a:avLst/>
          </a:prstGeom>
        </p:spPr>
      </p:pic>
      <p:sp>
        <p:nvSpPr>
          <p:cNvPr id="18" name="ZoneTexte 17">
            <a:extLst>
              <a:ext uri="{FF2B5EF4-FFF2-40B4-BE49-F238E27FC236}">
                <a16:creationId xmlns:a16="http://schemas.microsoft.com/office/drawing/2014/main" id="{84EDFCCF-AFBA-FC44-94F5-06D95F3833F6}"/>
              </a:ext>
            </a:extLst>
          </p:cNvPr>
          <p:cNvSpPr txBox="1"/>
          <p:nvPr/>
        </p:nvSpPr>
        <p:spPr>
          <a:xfrm>
            <a:off x="7824192" y="2492896"/>
            <a:ext cx="4104455" cy="1400383"/>
          </a:xfrm>
          <a:prstGeom prst="rect">
            <a:avLst/>
          </a:prstGeom>
          <a:noFill/>
        </p:spPr>
        <p:txBody>
          <a:bodyPr wrap="square" rtlCol="0">
            <a:spAutoFit/>
          </a:bodyPr>
          <a:lstStyle/>
          <a:p>
            <a:pPr algn="r"/>
            <a:r>
              <a:rPr lang="fr-FR" sz="1700" b="1" dirty="0">
                <a:solidFill>
                  <a:srgbClr val="FF0000"/>
                </a:solidFill>
                <a:latin typeface="Courier New" panose="02070309020205020404" pitchFamily="49" charset="0"/>
                <a:cs typeface="Courier New" panose="02070309020205020404" pitchFamily="49" charset="0"/>
              </a:rPr>
              <a:t>Une forme approximée</a:t>
            </a:r>
            <a:r>
              <a:rPr lang="fr-FR" sz="1700" b="1" baseline="30000" dirty="0">
                <a:solidFill>
                  <a:srgbClr val="FF0000"/>
                </a:solidFill>
                <a:latin typeface="Courier New" panose="02070309020205020404" pitchFamily="49" charset="0"/>
                <a:cs typeface="Courier New" panose="02070309020205020404" pitchFamily="49" charset="0"/>
              </a:rPr>
              <a:t>1</a:t>
            </a:r>
            <a:r>
              <a:rPr lang="fr-FR" sz="1700" b="1" dirty="0">
                <a:solidFill>
                  <a:srgbClr val="FF0000"/>
                </a:solidFill>
                <a:latin typeface="Courier New" panose="02070309020205020404" pitchFamily="49" charset="0"/>
                <a:cs typeface="Courier New" panose="02070309020205020404" pitchFamily="49" charset="0"/>
              </a:rPr>
              <a:t> (</a:t>
            </a:r>
            <a:r>
              <a:rPr lang="fr-FR" sz="1500" b="1" dirty="0">
                <a:solidFill>
                  <a:srgbClr val="FF0000"/>
                </a:solidFill>
                <a:latin typeface="Courier New" panose="02070309020205020404" pitchFamily="49" charset="0"/>
                <a:cs typeface="Courier New" panose="02070309020205020404" pitchFamily="49" charset="0"/>
              </a:rPr>
              <a:t>méthode du point col) </a:t>
            </a:r>
            <a:r>
              <a:rPr lang="fr-FR" sz="1700" b="1" dirty="0">
                <a:solidFill>
                  <a:srgbClr val="FF0000"/>
                </a:solidFill>
                <a:latin typeface="Courier New" panose="02070309020205020404" pitchFamily="49" charset="0"/>
                <a:cs typeface="Courier New" panose="02070309020205020404" pitchFamily="49" charset="0"/>
              </a:rPr>
              <a:t>de la distribution de la performance </a:t>
            </a:r>
            <a:r>
              <a:rPr lang="fr-FR" sz="1500" b="1" dirty="0">
                <a:solidFill>
                  <a:srgbClr val="FF0000"/>
                </a:solidFill>
                <a:latin typeface="Courier New" panose="02070309020205020404" pitchFamily="49" charset="0"/>
                <a:cs typeface="Courier New" panose="02070309020205020404" pitchFamily="49" charset="0"/>
              </a:rPr>
              <a:t>(ou de la dégradation) </a:t>
            </a:r>
            <a:r>
              <a:rPr lang="fr-FR" sz="1700" b="1" dirty="0">
                <a:solidFill>
                  <a:srgbClr val="FF0000"/>
                </a:solidFill>
                <a:latin typeface="Courier New" panose="02070309020205020404" pitchFamily="49" charset="0"/>
                <a:cs typeface="Courier New" panose="02070309020205020404" pitchFamily="49" charset="0"/>
              </a:rPr>
              <a:t>à chaque temps existe.</a:t>
            </a:r>
            <a:endParaRPr lang="fr-FR" sz="1700" b="1" i="1" dirty="0">
              <a:solidFill>
                <a:srgbClr val="FF0000"/>
              </a:solidFill>
              <a:latin typeface="Courier New" panose="02070309020205020404" pitchFamily="49" charset="0"/>
              <a:cs typeface="Courier New" panose="02070309020205020404" pitchFamily="49" charset="0"/>
            </a:endParaRPr>
          </a:p>
        </p:txBody>
      </p:sp>
      <p:sp>
        <p:nvSpPr>
          <p:cNvPr id="19" name="Forme libre 18">
            <a:extLst>
              <a:ext uri="{FF2B5EF4-FFF2-40B4-BE49-F238E27FC236}">
                <a16:creationId xmlns:a16="http://schemas.microsoft.com/office/drawing/2014/main" id="{98B92CA4-B217-4F4B-888D-77C83FE216DB}"/>
              </a:ext>
            </a:extLst>
          </p:cNvPr>
          <p:cNvSpPr/>
          <p:nvPr/>
        </p:nvSpPr>
        <p:spPr>
          <a:xfrm flipH="1">
            <a:off x="7361765" y="2276873"/>
            <a:ext cx="462425" cy="936104"/>
          </a:xfrm>
          <a:custGeom>
            <a:avLst/>
            <a:gdLst>
              <a:gd name="connsiteX0" fmla="*/ 0 w 787079"/>
              <a:gd name="connsiteY0" fmla="*/ 0 h 868101"/>
              <a:gd name="connsiteX1" fmla="*/ 277792 w 787079"/>
              <a:gd name="connsiteY1" fmla="*/ 694481 h 868101"/>
              <a:gd name="connsiteX2" fmla="*/ 787079 w 787079"/>
              <a:gd name="connsiteY2" fmla="*/ 868101 h 868101"/>
            </a:gdLst>
            <a:ahLst/>
            <a:cxnLst>
              <a:cxn ang="0">
                <a:pos x="connsiteX0" y="connsiteY0"/>
              </a:cxn>
              <a:cxn ang="0">
                <a:pos x="connsiteX1" y="connsiteY1"/>
              </a:cxn>
              <a:cxn ang="0">
                <a:pos x="connsiteX2" y="connsiteY2"/>
              </a:cxn>
            </a:cxnLst>
            <a:rect l="l" t="t" r="r" b="b"/>
            <a:pathLst>
              <a:path w="787079" h="868101">
                <a:moveTo>
                  <a:pt x="0" y="0"/>
                </a:moveTo>
                <a:cubicBezTo>
                  <a:pt x="73306" y="274899"/>
                  <a:pt x="146612" y="549798"/>
                  <a:pt x="277792" y="694481"/>
                </a:cubicBezTo>
                <a:cubicBezTo>
                  <a:pt x="408972" y="839164"/>
                  <a:pt x="598025" y="853632"/>
                  <a:pt x="787079" y="868101"/>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6D404709-7DA7-3F4E-8B2E-36C9F8DB6318}"/>
                  </a:ext>
                </a:extLst>
              </p:cNvPr>
              <p:cNvSpPr txBox="1"/>
              <p:nvPr/>
            </p:nvSpPr>
            <p:spPr>
              <a:xfrm>
                <a:off x="119336" y="2754650"/>
                <a:ext cx="7242431"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𝑓</m:t>
                      </m:r>
                      <m:d>
                        <m:dPr>
                          <m:ctrlPr>
                            <a:rPr lang="fr-FR"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𝑡</m:t>
                          </m:r>
                        </m:e>
                        <m:e>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r>
                            <a:rPr lang="en-US" i="1">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𝜆</m:t>
                          </m:r>
                        </m:e>
                      </m:d>
                      <m:r>
                        <a:rPr lang="en-US">
                          <a:latin typeface="Cambria Math" panose="02040503050406030204" pitchFamily="18" charset="0"/>
                        </a:rPr>
                        <m:t>≅</m:t>
                      </m:r>
                      <m:rad>
                        <m:radPr>
                          <m:degHide m:val="on"/>
                          <m:ctrlPr>
                            <a:rPr lang="fr-FR" i="1">
                              <a:latin typeface="Cambria Math" panose="02040503050406030204" pitchFamily="18" charset="0"/>
                            </a:rPr>
                          </m:ctrlPr>
                        </m:radPr>
                        <m:deg/>
                        <m:e>
                          <m:f>
                            <m:fPr>
                              <m:ctrlPr>
                                <a:rPr lang="fr-FR" i="1">
                                  <a:latin typeface="Cambria Math" panose="02040503050406030204" pitchFamily="18" charset="0"/>
                                </a:rPr>
                              </m:ctrlPr>
                            </m:fPr>
                            <m:num>
                              <m:r>
                                <a:rPr lang="en-US" i="1">
                                  <a:latin typeface="Cambria Math" panose="02040503050406030204" pitchFamily="18" charset="0"/>
                                </a:rPr>
                                <m:t>𝜆</m:t>
                              </m:r>
                            </m:num>
                            <m:den>
                              <m:r>
                                <a:rPr lang="en-US">
                                  <a:latin typeface="Cambria Math" panose="02040503050406030204" pitchFamily="18" charset="0"/>
                                </a:rPr>
                                <m:t>2</m:t>
                              </m:r>
                              <m:r>
                                <a:rPr lang="en-US" i="1">
                                  <a:latin typeface="Cambria Math" panose="02040503050406030204" pitchFamily="18" charset="0"/>
                                </a:rPr>
                                <m:t>𝜋</m:t>
                              </m:r>
                              <m:sSup>
                                <m:sSupPr>
                                  <m:ctrlPr>
                                    <a:rPr lang="fr-FR" i="1">
                                      <a:latin typeface="Cambria Math" panose="02040503050406030204" pitchFamily="18" charset="0"/>
                                    </a:rPr>
                                  </m:ctrlPr>
                                </m:sSupPr>
                                <m:e>
                                  <m:r>
                                    <a:rPr lang="en-US" i="1">
                                      <a:latin typeface="Cambria Math" panose="02040503050406030204" pitchFamily="18" charset="0"/>
                                    </a:rPr>
                                    <m:t>𝛬</m:t>
                                  </m:r>
                                </m:e>
                                <m:sup>
                                  <m:r>
                                    <a:rPr lang="en-US">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𝑝</m:t>
                                  </m:r>
                                </m:sup>
                              </m:sSup>
                              <m:d>
                                <m:dPr>
                                  <m:ctrlPr>
                                    <a:rPr lang="fr-FR" i="1">
                                      <a:latin typeface="Cambria Math" panose="02040503050406030204" pitchFamily="18" charset="0"/>
                                    </a:rPr>
                                  </m:ctrlPr>
                                </m:dPr>
                                <m:e>
                                  <m:r>
                                    <a:rPr lang="en-US" i="1">
                                      <a:latin typeface="Cambria Math" panose="02040503050406030204" pitchFamily="18" charset="0"/>
                                    </a:rPr>
                                    <m:t>𝑡</m:t>
                                  </m:r>
                                  <m:r>
                                    <a:rPr lang="fr-FR" b="0" i="1"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en-US" i="1">
                                      <a:latin typeface="Cambria Math" panose="02040503050406030204" pitchFamily="18" charset="0"/>
                                    </a:rPr>
                                    <m:t>𝑞</m:t>
                                  </m:r>
                                </m:e>
                              </m:d>
                              <m:sSup>
                                <m:sSupPr>
                                  <m:ctrlPr>
                                    <a:rPr lang="fr-FR"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𝑝</m:t>
                                  </m:r>
                                </m:sup>
                              </m:sSup>
                            </m:den>
                          </m:f>
                        </m:e>
                      </m:rad>
                      <m:r>
                        <a:rPr lang="en-US">
                          <a:latin typeface="Cambria Math" panose="02040503050406030204" pitchFamily="18" charset="0"/>
                        </a:rPr>
                        <m:t>∙</m:t>
                      </m:r>
                      <m:r>
                        <a:rPr lang="en-US" i="1">
                          <a:latin typeface="Cambria Math" panose="02040503050406030204" pitchFamily="18" charset="0"/>
                        </a:rPr>
                        <m:t>𝑒𝑥𝑝</m:t>
                      </m:r>
                      <m:r>
                        <a:rPr lang="en-US">
                          <a:latin typeface="Cambria Math" panose="02040503050406030204" pitchFamily="18" charset="0"/>
                        </a:rPr>
                        <m:t>(</m:t>
                      </m:r>
                      <m:r>
                        <a:rPr lang="en-US" i="1">
                          <a:latin typeface="Cambria Math" panose="02040503050406030204" pitchFamily="18" charset="0"/>
                        </a:rPr>
                        <m:t>−</m:t>
                      </m:r>
                      <m:f>
                        <m:fPr>
                          <m:ctrlPr>
                            <a:rPr lang="fr-FR" i="1">
                              <a:latin typeface="Cambria Math" panose="02040503050406030204" pitchFamily="18" charset="0"/>
                            </a:rPr>
                          </m:ctrlPr>
                        </m:fPr>
                        <m:num>
                          <m:r>
                            <a:rPr lang="en-US" i="1">
                              <a:latin typeface="Cambria Math" panose="02040503050406030204" pitchFamily="18" charset="0"/>
                            </a:rPr>
                            <m:t>𝜆𝛬</m:t>
                          </m:r>
                          <m:d>
                            <m:dPr>
                              <m:ctrlPr>
                                <a:rPr lang="fr-FR" i="1">
                                  <a:latin typeface="Cambria Math" panose="02040503050406030204" pitchFamily="18" charset="0"/>
                                </a:rPr>
                              </m:ctrlPr>
                            </m:dPr>
                            <m:e>
                              <m:r>
                                <a:rPr lang="en-US" i="1">
                                  <a:latin typeface="Cambria Math" panose="02040503050406030204" pitchFamily="18" charset="0"/>
                                </a:rPr>
                                <m:t>𝑡</m:t>
                              </m:r>
                              <m:r>
                                <a:rPr lang="fr-FR" b="0" i="1"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en-US" i="1">
                                  <a:latin typeface="Cambria Math" panose="02040503050406030204" pitchFamily="18" charset="0"/>
                                </a:rPr>
                                <m:t>𝑞</m:t>
                              </m:r>
                            </m:e>
                          </m:d>
                        </m:num>
                        <m:den>
                          <m:r>
                            <a:rPr lang="en-US">
                              <a:latin typeface="Cambria Math" panose="02040503050406030204" pitchFamily="18" charset="0"/>
                            </a:rPr>
                            <m:t>2</m:t>
                          </m:r>
                        </m:den>
                      </m:f>
                      <m:r>
                        <a:rPr lang="en-US" i="1">
                          <a:latin typeface="Cambria Math" panose="02040503050406030204" pitchFamily="18" charset="0"/>
                        </a:rPr>
                        <m:t>𝑑</m:t>
                      </m:r>
                      <m:d>
                        <m:dPr>
                          <m:ctrlPr>
                            <a:rPr lang="fr-FR"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𝑡</m:t>
                          </m:r>
                        </m:e>
                        <m:e>
                          <m:sSub>
                            <m:sSubPr>
                              <m:ctrlPr>
                                <a:rPr lang="en-US" i="1" smtClean="0">
                                  <a:latin typeface="Cambria Math" panose="02040503050406030204" pitchFamily="18" charset="0"/>
                                </a:rPr>
                              </m:ctrlPr>
                            </m:sSubPr>
                            <m:e>
                              <m:r>
                                <a:rPr lang="en-US" i="1">
                                  <a:latin typeface="Cambria Math" panose="02040503050406030204" pitchFamily="18" charset="0"/>
                                </a:rPr>
                                <m:t>𝜇</m:t>
                              </m:r>
                            </m:e>
                            <m:sub>
                              <m:r>
                                <a:rPr lang="fr-FR" b="0" i="1" smtClean="0">
                                  <a:latin typeface="Cambria Math" panose="02040503050406030204" pitchFamily="18" charset="0"/>
                                </a:rPr>
                                <m:t>𝑘</m:t>
                              </m:r>
                            </m:sub>
                          </m:sSub>
                          <m:r>
                            <a:rPr lang="en-US" i="1">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en-US" i="1">
                              <a:latin typeface="Cambria Math" panose="02040503050406030204" pitchFamily="18" charset="0"/>
                            </a:rPr>
                            <m:t>𝑞</m:t>
                          </m:r>
                        </m:e>
                      </m:d>
                      <m:r>
                        <a:rPr lang="en-US">
                          <a:latin typeface="Cambria Math" panose="02040503050406030204" pitchFamily="18" charset="0"/>
                        </a:rPr>
                        <m:t>)</m:t>
                      </m:r>
                    </m:oMath>
                  </m:oMathPara>
                </a14:m>
                <a:endParaRPr lang="fr-FR" dirty="0"/>
              </a:p>
            </p:txBody>
          </p:sp>
        </mc:Choice>
        <mc:Fallback xmlns="">
          <p:sp>
            <p:nvSpPr>
              <p:cNvPr id="7" name="ZoneTexte 6">
                <a:extLst>
                  <a:ext uri="{FF2B5EF4-FFF2-40B4-BE49-F238E27FC236}">
                    <a16:creationId xmlns:a16="http://schemas.microsoft.com/office/drawing/2014/main" id="{6D404709-7DA7-3F4E-8B2E-36C9F8DB6318}"/>
                  </a:ext>
                </a:extLst>
              </p:cNvPr>
              <p:cNvSpPr txBox="1">
                <a:spLocks noRot="1" noChangeAspect="1" noMove="1" noResize="1" noEditPoints="1" noAdjustHandles="1" noChangeArrowheads="1" noChangeShapeType="1" noTextEdit="1"/>
              </p:cNvSpPr>
              <p:nvPr/>
            </p:nvSpPr>
            <p:spPr>
              <a:xfrm>
                <a:off x="119336" y="2754650"/>
                <a:ext cx="7242431" cy="818366"/>
              </a:xfrm>
              <a:prstGeom prst="rect">
                <a:avLst/>
              </a:prstGeom>
              <a:blipFill>
                <a:blip r:embed="rId4"/>
                <a:stretch>
                  <a:fillRect l="-701" r="-70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85C4631-5DF9-EC40-9F7B-B2DD3072DF8C}"/>
                  </a:ext>
                </a:extLst>
              </p:cNvPr>
              <p:cNvSpPr/>
              <p:nvPr/>
            </p:nvSpPr>
            <p:spPr>
              <a:xfrm>
                <a:off x="90886" y="3789040"/>
                <a:ext cx="8659984" cy="204408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fr-FR" i="1" smtClean="0">
                          <a:latin typeface="Cambria Math" panose="02040503050406030204" pitchFamily="18" charset="0"/>
                        </a:rPr>
                        <m:t>𝑑</m:t>
                      </m:r>
                      <m:d>
                        <m:dPr>
                          <m:ctrlPr>
                            <a:rPr lang="fr-FR" i="1">
                              <a:solidFill>
                                <a:srgbClr val="836967"/>
                              </a:solidFill>
                              <a:latin typeface="Cambria Math" panose="02040503050406030204" pitchFamily="18" charset="0"/>
                            </a:rPr>
                          </m:ctrlPr>
                        </m:dPr>
                        <m:e>
                          <m:r>
                            <a:rPr lang="fr-FR" i="1">
                              <a:latin typeface="Cambria Math" panose="02040503050406030204" pitchFamily="18" charset="0"/>
                            </a:rPr>
                            <m:t>𝑦</m:t>
                          </m:r>
                          <m:r>
                            <a:rPr lang="fr-FR" i="0">
                              <a:latin typeface="Cambria Math" panose="02040503050406030204" pitchFamily="18" charset="0"/>
                            </a:rPr>
                            <m:t>,</m:t>
                          </m:r>
                          <m:r>
                            <a:rPr lang="fr-FR" i="1">
                              <a:latin typeface="Cambria Math" panose="02040503050406030204" pitchFamily="18" charset="0"/>
                            </a:rPr>
                            <m:t>𝑡</m:t>
                          </m:r>
                        </m:e>
                        <m:e>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r>
                            <a:rPr lang="fr-FR" i="0">
                              <a:latin typeface="Cambria Math" panose="02040503050406030204" pitchFamily="18" charset="0"/>
                            </a:rPr>
                            <m:t>,</m:t>
                          </m:r>
                          <m:r>
                            <a:rPr lang="fr-FR" i="1">
                              <a:latin typeface="Cambria Math" panose="02040503050406030204" pitchFamily="18" charset="0"/>
                            </a:rPr>
                            <m:t>𝑞</m:t>
                          </m:r>
                          <m:r>
                            <a:rPr lang="fr-FR" i="0">
                              <a:latin typeface="Cambria Math" panose="02040503050406030204" pitchFamily="18" charset="0"/>
                            </a:rPr>
                            <m:t>,</m:t>
                          </m:r>
                          <m:r>
                            <a:rPr lang="fr-FR" i="1">
                              <a:latin typeface="Cambria Math" panose="02040503050406030204" pitchFamily="18" charset="0"/>
                            </a:rPr>
                            <m:t>𝜆</m:t>
                          </m:r>
                        </m:e>
                      </m:d>
                      <m:r>
                        <a:rPr lang="fr-FR" i="0">
                          <a:latin typeface="Cambria Math" panose="02040503050406030204" pitchFamily="18" charset="0"/>
                        </a:rPr>
                        <m:t>=</m:t>
                      </m:r>
                      <m:d>
                        <m:dPr>
                          <m:begChr m:val="{"/>
                          <m:endChr m:val=""/>
                          <m:ctrlPr>
                            <a:rPr lang="fr-FR" i="1">
                              <a:solidFill>
                                <a:srgbClr val="836967"/>
                              </a:solidFill>
                              <a:latin typeface="Cambria Math" panose="02040503050406030204" pitchFamily="18" charset="0"/>
                            </a:rPr>
                          </m:ctrlPr>
                        </m:dPr>
                        <m:e>
                          <m:m>
                            <m:mPr>
                              <m:plcHide m:val="on"/>
                              <m:mcs>
                                <m:mc>
                                  <m:mcPr>
                                    <m:count m:val="1"/>
                                    <m:mcJc m:val="center"/>
                                  </m:mcPr>
                                </m:mc>
                              </m:mcs>
                              <m:ctrlPr>
                                <a:rPr lang="fr-FR" i="1">
                                  <a:solidFill>
                                    <a:srgbClr val="836967"/>
                                  </a:solidFill>
                                  <a:latin typeface="Cambria Math" panose="02040503050406030204" pitchFamily="18" charset="0"/>
                                </a:rPr>
                              </m:ctrlPr>
                            </m:mPr>
                            <m:mr>
                              <m:e>
                                <m:r>
                                  <a:rPr lang="fr-FR" i="0">
                                    <a:latin typeface="Cambria Math" panose="02040503050406030204" pitchFamily="18" charset="0"/>
                                  </a:rPr>
                                  <m:t>2</m:t>
                                </m:r>
                                <m:d>
                                  <m:dPr>
                                    <m:begChr m:val="{"/>
                                    <m:endChr m:val="}"/>
                                    <m:ctrlPr>
                                      <a:rPr lang="fr-FR" i="1">
                                        <a:latin typeface="Cambria Math" panose="02040503050406030204" pitchFamily="18" charset="0"/>
                                      </a:rPr>
                                    </m:ctrlPr>
                                  </m:dPr>
                                  <m:e>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𝑦</m:t>
                                        </m:r>
                                      </m:num>
                                      <m:den>
                                        <m:r>
                                          <a:rPr lang="fr-FR" i="1">
                                            <a:latin typeface="Cambria Math" panose="02040503050406030204" pitchFamily="18" charset="0"/>
                                          </a:rPr>
                                          <m:t>𝛬</m:t>
                                        </m:r>
                                        <m:d>
                                          <m:dPr>
                                            <m:ctrlPr>
                                              <a:rPr lang="fr-FR" i="1">
                                                <a:solidFill>
                                                  <a:srgbClr val="836967"/>
                                                </a:solidFill>
                                                <a:latin typeface="Cambria Math" panose="02040503050406030204" pitchFamily="18" charset="0"/>
                                              </a:rPr>
                                            </m:ctrlPr>
                                          </m:dPr>
                                          <m:e>
                                            <m:r>
                                              <a:rPr lang="fr-FR" i="1">
                                                <a:latin typeface="Cambria Math" panose="02040503050406030204" pitchFamily="18" charset="0"/>
                                              </a:rPr>
                                              <m:t>𝑡</m:t>
                                            </m:r>
                                            <m:r>
                                              <a:rPr lang="fr-FR" b="0" i="0"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fr-FR" i="1">
                                                <a:latin typeface="Cambria Math" panose="02040503050406030204" pitchFamily="18" charset="0"/>
                                              </a:rPr>
                                              <m:t>𝑞</m:t>
                                            </m:r>
                                          </m:e>
                                        </m:d>
                                      </m:den>
                                    </m:f>
                                    <m:r>
                                      <a:rPr lang="fr-FR" i="1">
                                        <a:latin typeface="Cambria Math" panose="02040503050406030204" pitchFamily="18" charset="0"/>
                                      </a:rPr>
                                      <m:t>𝑙𝑛</m:t>
                                    </m:r>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𝑦</m:t>
                                        </m:r>
                                      </m:num>
                                      <m:den>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r>
                                          <a:rPr lang="fr-FR" i="1">
                                            <a:latin typeface="Cambria Math" panose="02040503050406030204" pitchFamily="18" charset="0"/>
                                          </a:rPr>
                                          <m:t>𝛬</m:t>
                                        </m:r>
                                        <m:d>
                                          <m:dPr>
                                            <m:ctrlPr>
                                              <a:rPr lang="fr-FR" i="1">
                                                <a:solidFill>
                                                  <a:srgbClr val="836967"/>
                                                </a:solidFill>
                                                <a:latin typeface="Cambria Math" panose="02040503050406030204" pitchFamily="18" charset="0"/>
                                              </a:rPr>
                                            </m:ctrlPr>
                                          </m:dPr>
                                          <m:e>
                                            <m:r>
                                              <a:rPr lang="fr-FR" i="1">
                                                <a:latin typeface="Cambria Math" panose="02040503050406030204" pitchFamily="18" charset="0"/>
                                              </a:rPr>
                                              <m:t>𝑡</m:t>
                                            </m:r>
                                            <m:r>
                                              <a:rPr lang="fr-FR" b="0" i="0"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fr-FR" i="1">
                                                <a:latin typeface="Cambria Math" panose="02040503050406030204" pitchFamily="18" charset="0"/>
                                              </a:rPr>
                                              <m:t>𝑞</m:t>
                                            </m:r>
                                          </m:e>
                                        </m:d>
                                      </m:den>
                                    </m:f>
                                    <m:r>
                                      <a:rPr lang="fr-FR" i="0">
                                        <a:latin typeface="Cambria Math" panose="02040503050406030204" pitchFamily="18" charset="0"/>
                                      </a:rPr>
                                      <m:t>−</m:t>
                                    </m:r>
                                    <m:d>
                                      <m:dPr>
                                        <m:ctrlPr>
                                          <a:rPr lang="fr-FR" i="1">
                                            <a:latin typeface="Cambria Math" panose="02040503050406030204" pitchFamily="18" charset="0"/>
                                          </a:rPr>
                                        </m:ctrlPr>
                                      </m:dPr>
                                      <m:e>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𝑦</m:t>
                                            </m:r>
                                          </m:num>
                                          <m:den>
                                            <m:r>
                                              <a:rPr lang="fr-FR" i="1">
                                                <a:latin typeface="Cambria Math" panose="02040503050406030204" pitchFamily="18" charset="0"/>
                                              </a:rPr>
                                              <m:t>𝛬</m:t>
                                            </m:r>
                                            <m:d>
                                              <m:dPr>
                                                <m:ctrlPr>
                                                  <a:rPr lang="fr-FR" i="1">
                                                    <a:solidFill>
                                                      <a:srgbClr val="836967"/>
                                                    </a:solidFill>
                                                    <a:latin typeface="Cambria Math" panose="02040503050406030204" pitchFamily="18" charset="0"/>
                                                  </a:rPr>
                                                </m:ctrlPr>
                                              </m:dPr>
                                              <m:e>
                                                <m:r>
                                                  <a:rPr lang="fr-FR" i="1">
                                                    <a:latin typeface="Cambria Math" panose="02040503050406030204" pitchFamily="18" charset="0"/>
                                                  </a:rPr>
                                                  <m:t>𝑡</m:t>
                                                </m:r>
                                                <m:r>
                                                  <a:rPr lang="fr-FR" b="0" i="0"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fr-FR" i="1">
                                                    <a:latin typeface="Cambria Math" panose="02040503050406030204" pitchFamily="18" charset="0"/>
                                                  </a:rPr>
                                                  <m:t>𝑞</m:t>
                                                </m:r>
                                              </m:e>
                                            </m:d>
                                          </m:den>
                                        </m:f>
                                        <m:r>
                                          <a:rPr lang="fr-FR"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e>
                                    </m:d>
                                  </m:e>
                                </m:d>
                                <m:r>
                                  <a:rPr lang="fr-FR" i="0">
                                    <a:latin typeface="Cambria Math" panose="02040503050406030204" pitchFamily="18" charset="0"/>
                                  </a:rPr>
                                  <m:t>,  </m:t>
                                </m:r>
                                <m:r>
                                  <a:rPr lang="fr-FR" i="1">
                                    <a:latin typeface="Cambria Math" panose="02040503050406030204" pitchFamily="18" charset="0"/>
                                  </a:rPr>
                                  <m:t>𝑝</m:t>
                                </m:r>
                                <m:r>
                                  <a:rPr lang="fr-FR" i="0">
                                    <a:latin typeface="Cambria Math" panose="02040503050406030204" pitchFamily="18" charset="0"/>
                                  </a:rPr>
                                  <m:t>=1</m:t>
                                </m:r>
                              </m:e>
                            </m:mr>
                            <m:mr>
                              <m:e>
                                <m:r>
                                  <a:rPr lang="fr-FR" i="0">
                                    <a:latin typeface="Cambria Math" panose="02040503050406030204" pitchFamily="18" charset="0"/>
                                  </a:rPr>
                                  <m:t>2</m:t>
                                </m:r>
                                <m:d>
                                  <m:dPr>
                                    <m:begChr m:val="{"/>
                                    <m:endChr m:val="}"/>
                                    <m:ctrlPr>
                                      <a:rPr lang="fr-FR" i="1">
                                        <a:solidFill>
                                          <a:srgbClr val="836967"/>
                                        </a:solidFill>
                                        <a:latin typeface="Cambria Math" panose="02040503050406030204" pitchFamily="18" charset="0"/>
                                      </a:rPr>
                                    </m:ctrlPr>
                                  </m:dPr>
                                  <m:e>
                                    <m:r>
                                      <a:rPr lang="fr-FR" i="1">
                                        <a:latin typeface="Cambria Math" panose="02040503050406030204" pitchFamily="18" charset="0"/>
                                      </a:rPr>
                                      <m:t>𝑙𝑛</m:t>
                                    </m:r>
                                    <m:f>
                                      <m:fPr>
                                        <m:ctrlPr>
                                          <a:rPr lang="fr-FR" i="1">
                                            <a:solidFill>
                                              <a:srgbClr val="836967"/>
                                            </a:solidFill>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r>
                                          <a:rPr lang="fr-FR" i="1">
                                            <a:latin typeface="Cambria Math" panose="02040503050406030204" pitchFamily="18" charset="0"/>
                                          </a:rPr>
                                          <m:t>𝛬</m:t>
                                        </m:r>
                                        <m:d>
                                          <m:dPr>
                                            <m:ctrlPr>
                                              <a:rPr lang="fr-FR" i="1">
                                                <a:solidFill>
                                                  <a:srgbClr val="836967"/>
                                                </a:solidFill>
                                                <a:latin typeface="Cambria Math" panose="02040503050406030204" pitchFamily="18" charset="0"/>
                                              </a:rPr>
                                            </m:ctrlPr>
                                          </m:dPr>
                                          <m:e>
                                            <m:r>
                                              <a:rPr lang="fr-FR" i="1">
                                                <a:latin typeface="Cambria Math" panose="02040503050406030204" pitchFamily="18" charset="0"/>
                                              </a:rPr>
                                              <m:t>𝑡</m:t>
                                            </m:r>
                                            <m:r>
                                              <a:rPr lang="fr-FR" b="0" i="1"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fr-FR" i="1">
                                                <a:latin typeface="Cambria Math" panose="02040503050406030204" pitchFamily="18" charset="0"/>
                                              </a:rPr>
                                              <m:t>𝑞</m:t>
                                            </m:r>
                                          </m:e>
                                        </m:d>
                                      </m:num>
                                      <m:den>
                                        <m:r>
                                          <a:rPr lang="fr-FR" i="1">
                                            <a:latin typeface="Cambria Math" panose="02040503050406030204" pitchFamily="18" charset="0"/>
                                          </a:rPr>
                                          <m:t>𝑦</m:t>
                                        </m:r>
                                      </m:den>
                                    </m:f>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𝑦</m:t>
                                        </m:r>
                                      </m:num>
                                      <m:den>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r>
                                          <a:rPr lang="fr-FR" i="1">
                                            <a:latin typeface="Cambria Math" panose="02040503050406030204" pitchFamily="18" charset="0"/>
                                          </a:rPr>
                                          <m:t>𝛬</m:t>
                                        </m:r>
                                        <m:d>
                                          <m:dPr>
                                            <m:ctrlPr>
                                              <a:rPr lang="fr-FR" i="1">
                                                <a:solidFill>
                                                  <a:srgbClr val="836967"/>
                                                </a:solidFill>
                                                <a:latin typeface="Cambria Math" panose="02040503050406030204" pitchFamily="18" charset="0"/>
                                              </a:rPr>
                                            </m:ctrlPr>
                                          </m:dPr>
                                          <m:e>
                                            <m:r>
                                              <a:rPr lang="fr-FR" i="1">
                                                <a:latin typeface="Cambria Math" panose="02040503050406030204" pitchFamily="18" charset="0"/>
                                              </a:rPr>
                                              <m:t>𝑡</m:t>
                                            </m:r>
                                            <m:r>
                                              <a:rPr lang="fr-FR" b="0" i="0"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fr-FR" i="1">
                                                <a:latin typeface="Cambria Math" panose="02040503050406030204" pitchFamily="18" charset="0"/>
                                              </a:rPr>
                                              <m:t>𝑞</m:t>
                                            </m:r>
                                          </m:e>
                                        </m:d>
                                      </m:den>
                                    </m:f>
                                    <m:r>
                                      <a:rPr lang="fr-FR" i="0">
                                        <a:latin typeface="Cambria Math" panose="02040503050406030204" pitchFamily="18" charset="0"/>
                                      </a:rPr>
                                      <m:t>−1</m:t>
                                    </m:r>
                                  </m:e>
                                </m:d>
                                <m:r>
                                  <a:rPr lang="fr-FR" i="0">
                                    <a:latin typeface="Cambria Math" panose="02040503050406030204" pitchFamily="18" charset="0"/>
                                  </a:rPr>
                                  <m:t>,             </m:t>
                                </m:r>
                                <m:r>
                                  <a:rPr lang="fr-FR" b="0" i="1" smtClean="0">
                                    <a:latin typeface="Cambria Math" panose="02040503050406030204" pitchFamily="18" charset="0"/>
                                  </a:rPr>
                                  <m:t>        </m:t>
                                </m:r>
                                <m:r>
                                  <a:rPr lang="fr-FR" i="1">
                                    <a:latin typeface="Cambria Math" panose="02040503050406030204" pitchFamily="18" charset="0"/>
                                  </a:rPr>
                                  <m:t>𝑝</m:t>
                                </m:r>
                                <m:r>
                                  <a:rPr lang="fr-FR" i="0">
                                    <a:latin typeface="Cambria Math" panose="02040503050406030204" pitchFamily="18" charset="0"/>
                                  </a:rPr>
                                  <m:t>=2</m:t>
                                </m:r>
                              </m:e>
                            </m:mr>
                            <m:mr>
                              <m:e>
                                <m:r>
                                  <a:rPr lang="fr-FR" i="0">
                                    <a:latin typeface="Cambria Math" panose="02040503050406030204" pitchFamily="18" charset="0"/>
                                  </a:rPr>
                                  <m:t>2</m:t>
                                </m:r>
                                <m:d>
                                  <m:dPr>
                                    <m:begChr m:val="{"/>
                                    <m:endChr m:val="}"/>
                                    <m:ctrlPr>
                                      <a:rPr lang="fr-FR" i="1">
                                        <a:latin typeface="Cambria Math" panose="02040503050406030204" pitchFamily="18" charset="0"/>
                                      </a:rPr>
                                    </m:ctrlPr>
                                  </m:dPr>
                                  <m:e>
                                    <m:f>
                                      <m:fPr>
                                        <m:ctrlPr>
                                          <a:rPr lang="fr-FR" i="1">
                                            <a:solidFill>
                                              <a:srgbClr val="836967"/>
                                            </a:solidFill>
                                            <a:latin typeface="Cambria Math" panose="02040503050406030204" pitchFamily="18" charset="0"/>
                                          </a:rPr>
                                        </m:ctrlPr>
                                      </m:fPr>
                                      <m:num>
                                        <m:sSup>
                                          <m:sSupPr>
                                            <m:ctrlPr>
                                              <a:rPr lang="fr-FR" i="1">
                                                <a:solidFill>
                                                  <a:srgbClr val="836967"/>
                                                </a:solidFill>
                                                <a:latin typeface="Cambria Math" panose="02040503050406030204" pitchFamily="18" charset="0"/>
                                              </a:rPr>
                                            </m:ctrlPr>
                                          </m:sSupPr>
                                          <m:e>
                                            <m:r>
                                              <a:rPr lang="fr-FR" i="1">
                                                <a:latin typeface="Cambria Math" panose="02040503050406030204" pitchFamily="18" charset="0"/>
                                              </a:rPr>
                                              <m:t>𝑦</m:t>
                                            </m:r>
                                          </m:e>
                                          <m:sup>
                                            <m:r>
                                              <a:rPr lang="fr-FR" i="0">
                                                <a:latin typeface="Cambria Math" panose="02040503050406030204" pitchFamily="18" charset="0"/>
                                              </a:rPr>
                                              <m:t>2−</m:t>
                                            </m:r>
                                            <m:r>
                                              <a:rPr lang="fr-FR" i="1">
                                                <a:latin typeface="Cambria Math" panose="02040503050406030204" pitchFamily="18" charset="0"/>
                                              </a:rPr>
                                              <m:t>𝑝</m:t>
                                            </m:r>
                                          </m:sup>
                                        </m:sSup>
                                        <m:sSup>
                                          <m:sSupPr>
                                            <m:ctrlPr>
                                              <a:rPr lang="fr-FR" i="1">
                                                <a:solidFill>
                                                  <a:srgbClr val="836967"/>
                                                </a:solidFill>
                                                <a:latin typeface="Cambria Math" panose="02040503050406030204" pitchFamily="18" charset="0"/>
                                              </a:rPr>
                                            </m:ctrlPr>
                                          </m:sSupPr>
                                          <m:e>
                                            <m:r>
                                              <a:rPr lang="fr-FR" i="1">
                                                <a:latin typeface="Cambria Math" panose="02040503050406030204" pitchFamily="18" charset="0"/>
                                              </a:rPr>
                                              <m:t>𝛬</m:t>
                                            </m:r>
                                          </m:e>
                                          <m:sup>
                                            <m:r>
                                              <a:rPr lang="fr-FR" i="1">
                                                <a:latin typeface="Cambria Math" panose="02040503050406030204" pitchFamily="18" charset="0"/>
                                              </a:rPr>
                                              <m:t>𝑝</m:t>
                                            </m:r>
                                            <m:r>
                                              <a:rPr lang="fr-FR" i="0">
                                                <a:latin typeface="Cambria Math" panose="02040503050406030204" pitchFamily="18" charset="0"/>
                                              </a:rPr>
                                              <m:t>−2</m:t>
                                            </m:r>
                                          </m:sup>
                                        </m:sSup>
                                        <m:d>
                                          <m:dPr>
                                            <m:ctrlPr>
                                              <a:rPr lang="fr-FR" i="1">
                                                <a:solidFill>
                                                  <a:srgbClr val="836967"/>
                                                </a:solidFill>
                                                <a:latin typeface="Cambria Math" panose="02040503050406030204" pitchFamily="18" charset="0"/>
                                              </a:rPr>
                                            </m:ctrlPr>
                                          </m:dPr>
                                          <m:e>
                                            <m:r>
                                              <a:rPr lang="fr-FR" i="1">
                                                <a:latin typeface="Cambria Math" panose="02040503050406030204" pitchFamily="18" charset="0"/>
                                              </a:rPr>
                                              <m:t>𝑡</m:t>
                                            </m:r>
                                            <m:r>
                                              <a:rPr lang="fr-FR" b="0" i="0"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fr-FR" i="1">
                                                <a:latin typeface="Cambria Math" panose="02040503050406030204" pitchFamily="18" charset="0"/>
                                              </a:rPr>
                                              <m:t>𝑞</m:t>
                                            </m:r>
                                          </m:e>
                                        </m:d>
                                      </m:num>
                                      <m:den>
                                        <m:d>
                                          <m:dPr>
                                            <m:ctrlPr>
                                              <a:rPr lang="fr-FR" i="1">
                                                <a:solidFill>
                                                  <a:srgbClr val="836967"/>
                                                </a:solidFill>
                                                <a:latin typeface="Cambria Math" panose="02040503050406030204" pitchFamily="18" charset="0"/>
                                              </a:rPr>
                                            </m:ctrlPr>
                                          </m:dPr>
                                          <m:e>
                                            <m:r>
                                              <a:rPr lang="fr-FR" i="0">
                                                <a:latin typeface="Cambria Math" panose="02040503050406030204" pitchFamily="18" charset="0"/>
                                              </a:rPr>
                                              <m:t>1−</m:t>
                                            </m:r>
                                            <m:r>
                                              <a:rPr lang="fr-FR" i="1">
                                                <a:latin typeface="Cambria Math" panose="02040503050406030204" pitchFamily="18" charset="0"/>
                                              </a:rPr>
                                              <m:t>𝑝</m:t>
                                            </m:r>
                                          </m:e>
                                        </m:d>
                                        <m:d>
                                          <m:dPr>
                                            <m:ctrlPr>
                                              <a:rPr lang="fr-FR" i="1">
                                                <a:solidFill>
                                                  <a:srgbClr val="836967"/>
                                                </a:solidFill>
                                                <a:latin typeface="Cambria Math" panose="02040503050406030204" pitchFamily="18" charset="0"/>
                                              </a:rPr>
                                            </m:ctrlPr>
                                          </m:dPr>
                                          <m:e>
                                            <m:r>
                                              <a:rPr lang="fr-FR" i="0">
                                                <a:latin typeface="Cambria Math" panose="02040503050406030204" pitchFamily="18" charset="0"/>
                                              </a:rPr>
                                              <m:t>2−</m:t>
                                            </m:r>
                                            <m:r>
                                              <a:rPr lang="fr-FR" i="1">
                                                <a:latin typeface="Cambria Math" panose="02040503050406030204" pitchFamily="18" charset="0"/>
                                              </a:rPr>
                                              <m:t>𝑝</m:t>
                                            </m:r>
                                          </m:e>
                                        </m:d>
                                      </m:den>
                                    </m:f>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𝑦</m:t>
                                        </m:r>
                                        <m:sSup>
                                          <m:sSupPr>
                                            <m:ctrlPr>
                                              <a:rPr lang="fr-FR" i="1">
                                                <a:solidFill>
                                                  <a:srgbClr val="836967"/>
                                                </a:solidFill>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e>
                                          <m:sup>
                                            <m:r>
                                              <a:rPr lang="fr-FR" i="0">
                                                <a:latin typeface="Cambria Math" panose="02040503050406030204" pitchFamily="18" charset="0"/>
                                              </a:rPr>
                                              <m:t>1−</m:t>
                                            </m:r>
                                            <m:r>
                                              <a:rPr lang="fr-FR" i="1">
                                                <a:latin typeface="Cambria Math" panose="02040503050406030204" pitchFamily="18" charset="0"/>
                                              </a:rPr>
                                              <m:t>𝑝</m:t>
                                            </m:r>
                                          </m:sup>
                                        </m:sSup>
                                      </m:num>
                                      <m:den>
                                        <m:d>
                                          <m:dPr>
                                            <m:ctrlPr>
                                              <a:rPr lang="fr-FR" i="1">
                                                <a:solidFill>
                                                  <a:srgbClr val="836967"/>
                                                </a:solidFill>
                                                <a:latin typeface="Cambria Math" panose="02040503050406030204" pitchFamily="18" charset="0"/>
                                              </a:rPr>
                                            </m:ctrlPr>
                                          </m:dPr>
                                          <m:e>
                                            <m:r>
                                              <a:rPr lang="fr-FR" i="0">
                                                <a:latin typeface="Cambria Math" panose="02040503050406030204" pitchFamily="18" charset="0"/>
                                              </a:rPr>
                                              <m:t>1−</m:t>
                                            </m:r>
                                            <m:r>
                                              <a:rPr lang="fr-FR" i="1">
                                                <a:latin typeface="Cambria Math" panose="02040503050406030204" pitchFamily="18" charset="0"/>
                                              </a:rPr>
                                              <m:t>𝑝</m:t>
                                            </m:r>
                                          </m:e>
                                        </m:d>
                                        <m:r>
                                          <a:rPr lang="fr-FR" i="1">
                                            <a:latin typeface="Cambria Math" panose="02040503050406030204" pitchFamily="18" charset="0"/>
                                          </a:rPr>
                                          <m:t>𝛬</m:t>
                                        </m:r>
                                        <m:d>
                                          <m:dPr>
                                            <m:ctrlPr>
                                              <a:rPr lang="fr-FR" i="1">
                                                <a:solidFill>
                                                  <a:srgbClr val="836967"/>
                                                </a:solidFill>
                                                <a:latin typeface="Cambria Math" panose="02040503050406030204" pitchFamily="18" charset="0"/>
                                              </a:rPr>
                                            </m:ctrlPr>
                                          </m:dPr>
                                          <m:e>
                                            <m:r>
                                              <a:rPr lang="fr-FR" i="1">
                                                <a:latin typeface="Cambria Math" panose="02040503050406030204" pitchFamily="18" charset="0"/>
                                              </a:rPr>
                                              <m:t>𝑡</m:t>
                                            </m:r>
                                            <m:r>
                                              <a:rPr lang="fr-FR" b="0" i="1"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fr-FR" i="1">
                                                <a:latin typeface="Cambria Math" panose="02040503050406030204" pitchFamily="18" charset="0"/>
                                              </a:rPr>
                                              <m:t>𝑞</m:t>
                                            </m:r>
                                          </m:e>
                                        </m:d>
                                      </m:den>
                                    </m:f>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sSup>
                                          <m:sSupPr>
                                            <m:ctrlPr>
                                              <a:rPr lang="fr-FR" i="1">
                                                <a:solidFill>
                                                  <a:srgbClr val="836967"/>
                                                </a:solidFill>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e>
                                          <m:sup>
                                            <m:r>
                                              <a:rPr lang="fr-FR" i="0">
                                                <a:latin typeface="Cambria Math" panose="02040503050406030204" pitchFamily="18" charset="0"/>
                                              </a:rPr>
                                              <m:t>2−</m:t>
                                            </m:r>
                                            <m:r>
                                              <a:rPr lang="fr-FR" i="1">
                                                <a:latin typeface="Cambria Math" panose="02040503050406030204" pitchFamily="18" charset="0"/>
                                              </a:rPr>
                                              <m:t>𝑝</m:t>
                                            </m:r>
                                          </m:sup>
                                        </m:sSup>
                                      </m:num>
                                      <m:den>
                                        <m:r>
                                          <a:rPr lang="fr-FR" i="0">
                                            <a:latin typeface="Cambria Math" panose="02040503050406030204" pitchFamily="18" charset="0"/>
                                          </a:rPr>
                                          <m:t>2−</m:t>
                                        </m:r>
                                        <m:r>
                                          <a:rPr lang="fr-FR" i="1">
                                            <a:latin typeface="Cambria Math" panose="02040503050406030204" pitchFamily="18" charset="0"/>
                                          </a:rPr>
                                          <m:t>𝑝</m:t>
                                        </m:r>
                                      </m:den>
                                    </m:f>
                                  </m:e>
                                </m:d>
                                <m:r>
                                  <a:rPr lang="fr-FR" i="0">
                                    <a:latin typeface="Cambria Math" panose="02040503050406030204" pitchFamily="18" charset="0"/>
                                  </a:rPr>
                                  <m:t>, </m:t>
                                </m:r>
                                <m:r>
                                  <a:rPr lang="fr-FR" i="1">
                                    <a:latin typeface="Cambria Math" panose="02040503050406030204" pitchFamily="18" charset="0"/>
                                  </a:rPr>
                                  <m:t>𝑝</m:t>
                                </m:r>
                                <m:r>
                                  <a:rPr lang="fr-FR" i="0">
                                    <a:latin typeface="Cambria Math" panose="02040503050406030204" pitchFamily="18" charset="0"/>
                                  </a:rPr>
                                  <m:t>≠1,2</m:t>
                                </m:r>
                              </m:e>
                            </m:mr>
                          </m:m>
                        </m:e>
                      </m:d>
                    </m:oMath>
                  </m:oMathPara>
                </a14:m>
                <a:endParaRPr lang="fr-FR" dirty="0"/>
              </a:p>
            </p:txBody>
          </p:sp>
        </mc:Choice>
        <mc:Fallback xmlns="">
          <p:sp>
            <p:nvSpPr>
              <p:cNvPr id="8" name="Rectangle 7">
                <a:extLst>
                  <a:ext uri="{FF2B5EF4-FFF2-40B4-BE49-F238E27FC236}">
                    <a16:creationId xmlns:a16="http://schemas.microsoft.com/office/drawing/2014/main" id="{185C4631-5DF9-EC40-9F7B-B2DD3072DF8C}"/>
                  </a:ext>
                </a:extLst>
              </p:cNvPr>
              <p:cNvSpPr>
                <a:spLocks noRot="1" noChangeAspect="1" noMove="1" noResize="1" noEditPoints="1" noAdjustHandles="1" noChangeArrowheads="1" noChangeShapeType="1" noTextEdit="1"/>
              </p:cNvSpPr>
              <p:nvPr/>
            </p:nvSpPr>
            <p:spPr>
              <a:xfrm>
                <a:off x="90886" y="3789040"/>
                <a:ext cx="8659984" cy="2044086"/>
              </a:xfrm>
              <a:prstGeom prst="rect">
                <a:avLst/>
              </a:prstGeom>
              <a:blipFill>
                <a:blip r:embed="rId5"/>
                <a:stretch>
                  <a:fillRect/>
                </a:stretch>
              </a:blipFill>
            </p:spPr>
            <p:txBody>
              <a:bodyPr/>
              <a:lstStyle/>
              <a:p>
                <a:r>
                  <a:rPr lang="fr-FR">
                    <a:noFill/>
                  </a:rPr>
                  <a:t> </a:t>
                </a:r>
              </a:p>
            </p:txBody>
          </p:sp>
        </mc:Fallback>
      </mc:AlternateContent>
      <p:pic>
        <p:nvPicPr>
          <p:cNvPr id="12" name="Image 11">
            <a:extLst>
              <a:ext uri="{FF2B5EF4-FFF2-40B4-BE49-F238E27FC236}">
                <a16:creationId xmlns:a16="http://schemas.microsoft.com/office/drawing/2014/main" id="{B2B4DD0D-1E72-A946-816A-335FC3BA1898}"/>
              </a:ext>
            </a:extLst>
          </p:cNvPr>
          <p:cNvPicPr>
            <a:picLocks noChangeAspect="1"/>
          </p:cNvPicPr>
          <p:nvPr/>
        </p:nvPicPr>
        <p:blipFill rotWithShape="1">
          <a:blip r:embed="rId6">
            <a:extLst>
              <a:ext uri="{28A0092B-C50C-407E-A947-70E740481C1C}">
                <a14:useLocalDpi xmlns:a14="http://schemas.microsoft.com/office/drawing/2010/main" val="0"/>
              </a:ext>
            </a:extLst>
          </a:blip>
          <a:srcRect l="9073" t="8627" r="31112" b="1903"/>
          <a:stretch/>
        </p:blipFill>
        <p:spPr>
          <a:xfrm>
            <a:off x="8688288" y="4005064"/>
            <a:ext cx="3246866" cy="2206462"/>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94DB2F08-2358-EF4B-8EEB-67F8AC6DB43A}"/>
                  </a:ext>
                </a:extLst>
              </p:cNvPr>
              <p:cNvSpPr/>
              <p:nvPr/>
            </p:nvSpPr>
            <p:spPr>
              <a:xfrm>
                <a:off x="10730209" y="4725144"/>
                <a:ext cx="1204945" cy="261610"/>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1100" i="1" smtClean="0">
                          <a:solidFill>
                            <a:srgbClr val="FF0000"/>
                          </a:solidFill>
                          <a:latin typeface="Cambria Math" panose="02040503050406030204" pitchFamily="18" charset="0"/>
                        </a:rPr>
                        <m:t>𝑓</m:t>
                      </m:r>
                      <m:d>
                        <m:dPr>
                          <m:ctrlPr>
                            <a:rPr lang="fr-FR" sz="1100" i="1">
                              <a:solidFill>
                                <a:srgbClr val="FF0000"/>
                              </a:solidFill>
                              <a:latin typeface="Cambria Math" panose="02040503050406030204" pitchFamily="18" charset="0"/>
                            </a:rPr>
                          </m:ctrlPr>
                        </m:dPr>
                        <m:e>
                          <m:r>
                            <a:rPr lang="en-US" sz="1100" i="1">
                              <a:solidFill>
                                <a:srgbClr val="FF0000"/>
                              </a:solidFill>
                              <a:latin typeface="Cambria Math" panose="02040503050406030204" pitchFamily="18" charset="0"/>
                            </a:rPr>
                            <m:t>𝑦</m:t>
                          </m:r>
                          <m:r>
                            <a:rPr lang="en-US" sz="1100" i="1">
                              <a:solidFill>
                                <a:srgbClr val="FF0000"/>
                              </a:solidFill>
                              <a:latin typeface="Cambria Math" panose="02040503050406030204" pitchFamily="18" charset="0"/>
                            </a:rPr>
                            <m:t>,</m:t>
                          </m:r>
                          <m:r>
                            <a:rPr lang="en-US" sz="1100" i="1">
                              <a:solidFill>
                                <a:srgbClr val="FF0000"/>
                              </a:solidFill>
                              <a:latin typeface="Cambria Math" panose="02040503050406030204" pitchFamily="18" charset="0"/>
                            </a:rPr>
                            <m:t>𝑡</m:t>
                          </m:r>
                        </m:e>
                        <m:e>
                          <m:sSub>
                            <m:sSubPr>
                              <m:ctrlPr>
                                <a:rPr lang="en-US" sz="1100" i="1">
                                  <a:solidFill>
                                    <a:srgbClr val="FF0000"/>
                                  </a:solidFill>
                                  <a:latin typeface="Cambria Math" panose="02040503050406030204" pitchFamily="18" charset="0"/>
                                </a:rPr>
                              </m:ctrlPr>
                            </m:sSubPr>
                            <m:e>
                              <m:r>
                                <a:rPr lang="en-US" sz="1100" i="1">
                                  <a:solidFill>
                                    <a:srgbClr val="FF0000"/>
                                  </a:solidFill>
                                  <a:latin typeface="Cambria Math" panose="02040503050406030204" pitchFamily="18" charset="0"/>
                                </a:rPr>
                                <m:t>𝜇</m:t>
                              </m:r>
                            </m:e>
                            <m:sub>
                              <m:r>
                                <a:rPr lang="fr-FR" sz="1100" i="1">
                                  <a:solidFill>
                                    <a:srgbClr val="FF0000"/>
                                  </a:solidFill>
                                  <a:latin typeface="Cambria Math" panose="02040503050406030204" pitchFamily="18" charset="0"/>
                                </a:rPr>
                                <m:t>𝑘</m:t>
                              </m:r>
                            </m:sub>
                          </m:sSub>
                          <m:r>
                            <a:rPr lang="en-US" sz="1100" i="1">
                              <a:solidFill>
                                <a:srgbClr val="FF0000"/>
                              </a:solidFill>
                              <a:latin typeface="Cambria Math" panose="02040503050406030204" pitchFamily="18" charset="0"/>
                            </a:rPr>
                            <m:t>,</m:t>
                          </m:r>
                          <m:r>
                            <a:rPr lang="fr-FR" sz="1100" i="1">
                              <a:solidFill>
                                <a:srgbClr val="FF0000"/>
                              </a:solidFill>
                              <a:latin typeface="Cambria Math" panose="02040503050406030204" pitchFamily="18" charset="0"/>
                            </a:rPr>
                            <m:t>𝑏</m:t>
                          </m:r>
                          <m:r>
                            <a:rPr lang="fr-FR" sz="1100" i="1">
                              <a:solidFill>
                                <a:srgbClr val="FF0000"/>
                              </a:solidFill>
                              <a:latin typeface="Cambria Math" panose="02040503050406030204" pitchFamily="18" charset="0"/>
                            </a:rPr>
                            <m:t>,</m:t>
                          </m:r>
                          <m:r>
                            <a:rPr lang="en-US" sz="1100" i="1">
                              <a:solidFill>
                                <a:srgbClr val="FF0000"/>
                              </a:solidFill>
                              <a:latin typeface="Cambria Math" panose="02040503050406030204" pitchFamily="18" charset="0"/>
                            </a:rPr>
                            <m:t>𝑞</m:t>
                          </m:r>
                          <m:r>
                            <a:rPr lang="en-US" sz="1100" i="1">
                              <a:solidFill>
                                <a:srgbClr val="FF0000"/>
                              </a:solidFill>
                              <a:latin typeface="Cambria Math" panose="02040503050406030204" pitchFamily="18" charset="0"/>
                            </a:rPr>
                            <m:t>,</m:t>
                          </m:r>
                          <m:r>
                            <a:rPr lang="en-US" sz="1100" i="1">
                              <a:solidFill>
                                <a:srgbClr val="FF0000"/>
                              </a:solidFill>
                              <a:latin typeface="Cambria Math" panose="02040503050406030204" pitchFamily="18" charset="0"/>
                            </a:rPr>
                            <m:t>𝜆</m:t>
                          </m:r>
                        </m:e>
                      </m:d>
                    </m:oMath>
                  </m:oMathPara>
                </a14:m>
                <a:endParaRPr lang="fr-FR" sz="1100" dirty="0">
                  <a:solidFill>
                    <a:srgbClr val="FF0000"/>
                  </a:solidFill>
                </a:endParaRPr>
              </a:p>
            </p:txBody>
          </p:sp>
        </mc:Choice>
        <mc:Fallback xmlns="">
          <p:sp>
            <p:nvSpPr>
              <p:cNvPr id="2" name="Rectangle 1">
                <a:extLst>
                  <a:ext uri="{FF2B5EF4-FFF2-40B4-BE49-F238E27FC236}">
                    <a16:creationId xmlns:a16="http://schemas.microsoft.com/office/drawing/2014/main" id="{94DB2F08-2358-EF4B-8EEB-67F8AC6DB43A}"/>
                  </a:ext>
                </a:extLst>
              </p:cNvPr>
              <p:cNvSpPr>
                <a:spLocks noRot="1" noChangeAspect="1" noMove="1" noResize="1" noEditPoints="1" noAdjustHandles="1" noChangeArrowheads="1" noChangeShapeType="1" noTextEdit="1"/>
              </p:cNvSpPr>
              <p:nvPr/>
            </p:nvSpPr>
            <p:spPr>
              <a:xfrm>
                <a:off x="10730209" y="4725144"/>
                <a:ext cx="1204945" cy="261610"/>
              </a:xfrm>
              <a:prstGeom prst="rect">
                <a:avLst/>
              </a:prstGeom>
              <a:blipFill>
                <a:blip r:embed="rId7"/>
                <a:stretch>
                  <a:fillRect b="-4762"/>
                </a:stretch>
              </a:blipFill>
            </p:spPr>
            <p:txBody>
              <a:bodyPr/>
              <a:lstStyle/>
              <a:p>
                <a:r>
                  <a:rPr lang="fr-FR">
                    <a:noFill/>
                  </a:rPr>
                  <a:t> </a:t>
                </a:r>
              </a:p>
            </p:txBody>
          </p:sp>
        </mc:Fallback>
      </mc:AlternateContent>
      <p:sp>
        <p:nvSpPr>
          <p:cNvPr id="3" name="Rectangle 2">
            <a:extLst>
              <a:ext uri="{FF2B5EF4-FFF2-40B4-BE49-F238E27FC236}">
                <a16:creationId xmlns:a16="http://schemas.microsoft.com/office/drawing/2014/main" id="{9ADDAE31-7F78-F543-8E6E-52BA3D595964}"/>
              </a:ext>
            </a:extLst>
          </p:cNvPr>
          <p:cNvSpPr/>
          <p:nvPr/>
        </p:nvSpPr>
        <p:spPr>
          <a:xfrm>
            <a:off x="1" y="5929169"/>
            <a:ext cx="8544272" cy="646331"/>
          </a:xfrm>
          <a:prstGeom prst="rect">
            <a:avLst/>
          </a:prstGeom>
        </p:spPr>
        <p:txBody>
          <a:bodyPr wrap="square">
            <a:spAutoFit/>
          </a:bodyPr>
          <a:lstStyle/>
          <a:p>
            <a:pPr algn="just"/>
            <a:r>
              <a:rPr lang="en-US" sz="1200" kern="100" baseline="30000" dirty="0">
                <a:latin typeface="Courier New" panose="02070309020205020404" pitchFamily="49" charset="0"/>
                <a:ea typeface="SimSun" panose="02010600030101010101" pitchFamily="2" charset="-122"/>
                <a:cs typeface="Courier New" panose="02070309020205020404" pitchFamily="49" charset="0"/>
              </a:rPr>
              <a:t>1</a:t>
            </a:r>
            <a:r>
              <a:rPr lang="en-US" sz="1200" kern="100" dirty="0">
                <a:latin typeface="Courier New" panose="02070309020205020404" pitchFamily="49" charset="0"/>
                <a:ea typeface="SimSun" panose="02010600030101010101" pitchFamily="2" charset="-122"/>
                <a:cs typeface="Courier New" panose="02070309020205020404" pitchFamily="49" charset="0"/>
              </a:rPr>
              <a:t>Chen, Z., Xia, T.B., Li, Y.T., &amp; Pan, E.S., Tweedie Exponential Dispersion Processes for Degradation Modeling, Prognostic and Accelerated Degradation Test Planning. IEEE Transactions on Reliability, 2020, 69(3): 887-902.</a:t>
            </a:r>
            <a:endParaRPr lang="fr-FR" sz="1200" kern="100" dirty="0">
              <a:latin typeface="Courier New" panose="02070309020205020404" pitchFamily="49" charset="0"/>
              <a:ea typeface="SimSun"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33616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18</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159023"/>
            <a:ext cx="4427815" cy="461665"/>
          </a:xfrm>
          <a:prstGeom prst="rect">
            <a:avLst/>
          </a:prstGeom>
        </p:spPr>
        <p:txBody>
          <a:bodyPr wrap="none">
            <a:spAutoFit/>
          </a:bodyPr>
          <a:lstStyle/>
          <a:p>
            <a:r>
              <a:rPr lang="fr-FR" sz="2400" b="1" dirty="0">
                <a:solidFill>
                  <a:schemeClr val="bg1"/>
                </a:solidFill>
                <a:cs typeface="Times New Roman" pitchFamily="18" charset="0"/>
              </a:rPr>
              <a:t>Les processus stochastiques</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Généralisation par le modèle de </a:t>
            </a:r>
            <a:r>
              <a:rPr lang="fr-FR" sz="2800" b="1" u="sng" dirty="0" err="1">
                <a:solidFill>
                  <a:srgbClr val="FF0000"/>
                </a:solidFill>
                <a:latin typeface="Courier New" panose="02070309020205020404" pitchFamily="49" charset="0"/>
                <a:cs typeface="Courier New" panose="02070309020205020404" pitchFamily="49" charset="0"/>
              </a:rPr>
              <a:t>Tweedie</a:t>
            </a:r>
            <a:endParaRPr lang="fr-FR" sz="2800" b="1" u="sng" dirty="0">
              <a:solidFill>
                <a:srgbClr val="FF0000"/>
              </a:solidFill>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4506362" cy="338554"/>
          </a:xfrm>
          <a:prstGeom prst="rect">
            <a:avLst/>
          </a:prstGeom>
          <a:ln w="28575">
            <a:noFill/>
          </a:ln>
        </p:spPr>
        <p:txBody>
          <a:bodyPr wrap="none">
            <a:spAutoFit/>
          </a:bodyPr>
          <a:lstStyle/>
          <a:p>
            <a:r>
              <a:rPr lang="fr-FR" sz="1600" b="1" i="1" dirty="0">
                <a:solidFill>
                  <a:schemeClr val="bg1"/>
                </a:solidFill>
              </a:rPr>
              <a:t>Généralisation par le processus de </a:t>
            </a:r>
            <a:r>
              <a:rPr lang="fr-FR" sz="1600" b="1" i="1" dirty="0" err="1">
                <a:solidFill>
                  <a:schemeClr val="bg1"/>
                </a:solidFill>
              </a:rPr>
              <a:t>Tweedie</a:t>
            </a:r>
            <a:endParaRPr lang="fr-FR" sz="1600" b="1" i="1" dirty="0">
              <a:solidFill>
                <a:schemeClr val="bg1"/>
              </a:solidFill>
            </a:endParaRPr>
          </a:p>
        </p:txBody>
      </p:sp>
      <p:pic>
        <p:nvPicPr>
          <p:cNvPr id="17" name="Image 16">
            <a:extLst>
              <a:ext uri="{FF2B5EF4-FFF2-40B4-BE49-F238E27FC236}">
                <a16:creationId xmlns:a16="http://schemas.microsoft.com/office/drawing/2014/main" id="{D4970754-9C4F-AB46-B056-60E758D10C8E}"/>
              </a:ext>
            </a:extLst>
          </p:cNvPr>
          <p:cNvPicPr>
            <a:picLocks noChangeAspect="1"/>
          </p:cNvPicPr>
          <p:nvPr/>
        </p:nvPicPr>
        <p:blipFill rotWithShape="1">
          <a:blip r:embed="rId3"/>
          <a:srcRect t="73778" b="11590"/>
          <a:stretch/>
        </p:blipFill>
        <p:spPr>
          <a:xfrm>
            <a:off x="260376" y="1700808"/>
            <a:ext cx="11633200" cy="576065"/>
          </a:xfrm>
          <a:prstGeom prst="rect">
            <a:avLst/>
          </a:prstGeom>
        </p:spPr>
      </p:pic>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84EDFCCF-AFBA-FC44-94F5-06D95F3833F6}"/>
                  </a:ext>
                </a:extLst>
              </p:cNvPr>
              <p:cNvSpPr txBox="1"/>
              <p:nvPr/>
            </p:nvSpPr>
            <p:spPr>
              <a:xfrm>
                <a:off x="7824192" y="2492896"/>
                <a:ext cx="4104455" cy="1431161"/>
              </a:xfrm>
              <a:prstGeom prst="rect">
                <a:avLst/>
              </a:prstGeom>
              <a:noFill/>
            </p:spPr>
            <p:txBody>
              <a:bodyPr wrap="square" rtlCol="0">
                <a:spAutoFit/>
              </a:bodyPr>
              <a:lstStyle/>
              <a:p>
                <a:pPr algn="r"/>
                <a:r>
                  <a:rPr lang="fr-FR" sz="1700" b="1" dirty="0">
                    <a:solidFill>
                      <a:srgbClr val="FF0000"/>
                    </a:solidFill>
                    <a:latin typeface="Courier New" panose="02070309020205020404" pitchFamily="49" charset="0"/>
                    <a:cs typeface="Courier New" panose="02070309020205020404" pitchFamily="49" charset="0"/>
                  </a:rPr>
                  <a:t>Formes explicites</a:t>
                </a:r>
                <a:r>
                  <a:rPr lang="fr-FR" sz="1700" b="1" baseline="30000" dirty="0">
                    <a:solidFill>
                      <a:srgbClr val="FF0000"/>
                    </a:solidFill>
                    <a:latin typeface="Courier New" panose="02070309020205020404" pitchFamily="49" charset="0"/>
                    <a:cs typeface="Courier New" panose="02070309020205020404" pitchFamily="49" charset="0"/>
                  </a:rPr>
                  <a:t>2</a:t>
                </a:r>
                <a:r>
                  <a:rPr lang="fr-FR" sz="1700" b="1" dirty="0">
                    <a:solidFill>
                      <a:srgbClr val="FF0000"/>
                    </a:solidFill>
                    <a:latin typeface="Courier New" panose="02070309020205020404" pitchFamily="49" charset="0"/>
                    <a:cs typeface="Courier New" panose="02070309020205020404" pitchFamily="49" charset="0"/>
                  </a:rPr>
                  <a:t> de la densité de distribution </a:t>
                </a:r>
                <a:r>
                  <a:rPr lang="fr-FR" sz="1400" b="1" dirty="0">
                    <a:solidFill>
                      <a:srgbClr val="FF0000"/>
                    </a:solidFill>
                    <a:latin typeface="Courier New" panose="02070309020205020404" pitchFamily="49" charset="0"/>
                    <a:cs typeface="Courier New" panose="02070309020205020404" pitchFamily="49" charset="0"/>
                  </a:rPr>
                  <a:t>(PDF) </a:t>
                </a:r>
                <a:r>
                  <a:rPr lang="fr-FR" sz="1700" b="1" dirty="0">
                    <a:solidFill>
                      <a:srgbClr val="FF0000"/>
                    </a:solidFill>
                    <a:latin typeface="Courier New" panose="02070309020205020404" pitchFamily="49" charset="0"/>
                    <a:cs typeface="Courier New" panose="02070309020205020404" pitchFamily="49" charset="0"/>
                  </a:rPr>
                  <a:t>des durées de vie à un seuil de performance </a:t>
                </a:r>
                <a:r>
                  <a:rPr lang="fr-FR" b="1" dirty="0">
                    <a:solidFill>
                      <a:srgbClr val="FF0000"/>
                    </a:solidFill>
                    <a:latin typeface="Courier New" panose="02070309020205020404" pitchFamily="49" charset="0"/>
                    <a:cs typeface="Courier New" panose="02070309020205020404" pitchFamily="49" charset="0"/>
                  </a:rPr>
                  <a:t>y = </a:t>
                </a:r>
                <a14:m>
                  <m:oMath xmlns:m="http://schemas.openxmlformats.org/officeDocument/2006/math">
                    <m:r>
                      <a:rPr lang="en-US" i="1">
                        <a:solidFill>
                          <a:srgbClr val="FF0000"/>
                        </a:solidFill>
                        <a:latin typeface="Cambria Math" panose="02040503050406030204" pitchFamily="18" charset="0"/>
                      </a:rPr>
                      <m:t>𝜔</m:t>
                    </m:r>
                  </m:oMath>
                </a14:m>
                <a:r>
                  <a:rPr lang="fr-FR" b="1" dirty="0">
                    <a:solidFill>
                      <a:srgbClr val="FF0000"/>
                    </a:solidFill>
                    <a:latin typeface="Courier New" panose="02070309020205020404" pitchFamily="49" charset="0"/>
                    <a:cs typeface="Courier New" panose="02070309020205020404" pitchFamily="49" charset="0"/>
                  </a:rPr>
                  <a:t> et de la fonction de fiabilité </a:t>
                </a:r>
                <a:r>
                  <a:rPr lang="fr-FR" sz="1400" b="1" dirty="0">
                    <a:solidFill>
                      <a:srgbClr val="FF0000"/>
                    </a:solidFill>
                    <a:latin typeface="Courier New" panose="02070309020205020404" pitchFamily="49" charset="0"/>
                    <a:cs typeface="Courier New" panose="02070309020205020404" pitchFamily="49" charset="0"/>
                  </a:rPr>
                  <a:t>(CDF)</a:t>
                </a:r>
                <a:endParaRPr lang="fr-FR" sz="1700" b="1" i="1" dirty="0">
                  <a:solidFill>
                    <a:srgbClr val="FF0000"/>
                  </a:solidFill>
                  <a:latin typeface="Courier New" panose="02070309020205020404" pitchFamily="49" charset="0"/>
                  <a:cs typeface="Courier New" panose="02070309020205020404" pitchFamily="49" charset="0"/>
                </a:endParaRPr>
              </a:p>
            </p:txBody>
          </p:sp>
        </mc:Choice>
        <mc:Fallback xmlns="">
          <p:sp>
            <p:nvSpPr>
              <p:cNvPr id="18" name="ZoneTexte 17">
                <a:extLst>
                  <a:ext uri="{FF2B5EF4-FFF2-40B4-BE49-F238E27FC236}">
                    <a16:creationId xmlns:a16="http://schemas.microsoft.com/office/drawing/2014/main" id="{84EDFCCF-AFBA-FC44-94F5-06D95F3833F6}"/>
                  </a:ext>
                </a:extLst>
              </p:cNvPr>
              <p:cNvSpPr txBox="1">
                <a:spLocks noRot="1" noChangeAspect="1" noMove="1" noResize="1" noEditPoints="1" noAdjustHandles="1" noChangeArrowheads="1" noChangeShapeType="1" noTextEdit="1"/>
              </p:cNvSpPr>
              <p:nvPr/>
            </p:nvSpPr>
            <p:spPr>
              <a:xfrm>
                <a:off x="7824192" y="2492896"/>
                <a:ext cx="4104455" cy="1431161"/>
              </a:xfrm>
              <a:prstGeom prst="rect">
                <a:avLst/>
              </a:prstGeom>
              <a:blipFill>
                <a:blip r:embed="rId4"/>
                <a:stretch>
                  <a:fillRect l="-308" t="-1754" r="-4615" b="-6140"/>
                </a:stretch>
              </a:blipFill>
            </p:spPr>
            <p:txBody>
              <a:bodyPr/>
              <a:lstStyle/>
              <a:p>
                <a:r>
                  <a:rPr lang="fr-FR">
                    <a:noFill/>
                  </a:rPr>
                  <a:t> </a:t>
                </a:r>
              </a:p>
            </p:txBody>
          </p:sp>
        </mc:Fallback>
      </mc:AlternateContent>
      <p:sp>
        <p:nvSpPr>
          <p:cNvPr id="19" name="Forme libre 18">
            <a:extLst>
              <a:ext uri="{FF2B5EF4-FFF2-40B4-BE49-F238E27FC236}">
                <a16:creationId xmlns:a16="http://schemas.microsoft.com/office/drawing/2014/main" id="{98B92CA4-B217-4F4B-888D-77C83FE216DB}"/>
              </a:ext>
            </a:extLst>
          </p:cNvPr>
          <p:cNvSpPr/>
          <p:nvPr/>
        </p:nvSpPr>
        <p:spPr>
          <a:xfrm flipH="1">
            <a:off x="6096000" y="2276873"/>
            <a:ext cx="1728190" cy="936104"/>
          </a:xfrm>
          <a:custGeom>
            <a:avLst/>
            <a:gdLst>
              <a:gd name="connsiteX0" fmla="*/ 0 w 787079"/>
              <a:gd name="connsiteY0" fmla="*/ 0 h 868101"/>
              <a:gd name="connsiteX1" fmla="*/ 277792 w 787079"/>
              <a:gd name="connsiteY1" fmla="*/ 694481 h 868101"/>
              <a:gd name="connsiteX2" fmla="*/ 787079 w 787079"/>
              <a:gd name="connsiteY2" fmla="*/ 868101 h 868101"/>
            </a:gdLst>
            <a:ahLst/>
            <a:cxnLst>
              <a:cxn ang="0">
                <a:pos x="connsiteX0" y="connsiteY0"/>
              </a:cxn>
              <a:cxn ang="0">
                <a:pos x="connsiteX1" y="connsiteY1"/>
              </a:cxn>
              <a:cxn ang="0">
                <a:pos x="connsiteX2" y="connsiteY2"/>
              </a:cxn>
            </a:cxnLst>
            <a:rect l="l" t="t" r="r" b="b"/>
            <a:pathLst>
              <a:path w="787079" h="868101">
                <a:moveTo>
                  <a:pt x="0" y="0"/>
                </a:moveTo>
                <a:cubicBezTo>
                  <a:pt x="73306" y="274899"/>
                  <a:pt x="146612" y="549798"/>
                  <a:pt x="277792" y="694481"/>
                </a:cubicBezTo>
                <a:cubicBezTo>
                  <a:pt x="408972" y="839164"/>
                  <a:pt x="598025" y="853632"/>
                  <a:pt x="787079" y="868101"/>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6D404709-7DA7-3F4E-8B2E-36C9F8DB6318}"/>
                  </a:ext>
                </a:extLst>
              </p:cNvPr>
              <p:cNvSpPr txBox="1"/>
              <p:nvPr/>
            </p:nvSpPr>
            <p:spPr>
              <a:xfrm>
                <a:off x="407368" y="2440088"/>
                <a:ext cx="5328592" cy="18530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𝑓</m:t>
                      </m:r>
                      <m:d>
                        <m:dPr>
                          <m:ctrlPr>
                            <a:rPr lang="fr-FR" i="1">
                              <a:latin typeface="Cambria Math" panose="02040503050406030204" pitchFamily="18" charset="0"/>
                            </a:rPr>
                          </m:ctrlPr>
                        </m:dPr>
                        <m:e>
                          <m:r>
                            <a:rPr lang="en-US" i="1">
                              <a:latin typeface="Cambria Math" panose="02040503050406030204" pitchFamily="18" charset="0"/>
                            </a:rPr>
                            <m:t>𝑡</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r>
                            <a:rPr lang="en-US">
                              <a:latin typeface="Cambria Math" panose="02040503050406030204" pitchFamily="18" charset="0"/>
                            </a:rPr>
                            <m:t>,</m:t>
                          </m:r>
                          <m:r>
                            <a:rPr lang="en-US" i="1">
                              <a:latin typeface="Cambria Math" panose="02040503050406030204" pitchFamily="18" charset="0"/>
                            </a:rPr>
                            <m:t>𝜆</m:t>
                          </m:r>
                        </m:e>
                      </m:d>
                      <m:r>
                        <a:rPr lang="en-US">
                          <a:latin typeface="Cambria Math" panose="02040503050406030204" pitchFamily="18" charset="0"/>
                        </a:rPr>
                        <m:t>≅</m:t>
                      </m:r>
                      <m:f>
                        <m:fPr>
                          <m:ctrlPr>
                            <a:rPr lang="fr-FR" i="1">
                              <a:latin typeface="Cambria Math" panose="02040503050406030204" pitchFamily="18" charset="0"/>
                            </a:rPr>
                          </m:ctrlPr>
                        </m:fPr>
                        <m:num>
                          <m:sSup>
                            <m:sSupPr>
                              <m:ctrlPr>
                                <a:rPr lang="fr-FR" i="1">
                                  <a:latin typeface="Cambria Math" panose="02040503050406030204" pitchFamily="18" charset="0"/>
                                </a:rPr>
                              </m:ctrlPr>
                            </m:sSupPr>
                            <m:e>
                              <m:r>
                                <a:rPr lang="en-US" i="1">
                                  <a:latin typeface="Cambria Math" panose="02040503050406030204" pitchFamily="18" charset="0"/>
                                </a:rPr>
                                <m:t>𝛬</m:t>
                              </m:r>
                            </m:e>
                            <m:sup>
                              <m:r>
                                <a:rPr lang="en-US" i="1">
                                  <a:latin typeface="Cambria Math" panose="02040503050406030204" pitchFamily="18" charset="0"/>
                                </a:rPr>
                                <m:t>′</m:t>
                              </m:r>
                            </m:sup>
                          </m:sSup>
                          <m:d>
                            <m:dPr>
                              <m:ctrlPr>
                                <a:rPr lang="fr-FR" i="1">
                                  <a:latin typeface="Cambria Math" panose="02040503050406030204" pitchFamily="18" charset="0"/>
                                </a:rPr>
                              </m:ctrlPr>
                            </m:dPr>
                            <m:e>
                              <m:r>
                                <a:rPr lang="en-US" i="1">
                                  <a:latin typeface="Cambria Math" panose="02040503050406030204" pitchFamily="18" charset="0"/>
                                </a:rPr>
                                <m:t>𝑡</m:t>
                              </m:r>
                              <m:r>
                                <a:rPr lang="fr-FR" b="0" i="0"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en-US" i="1">
                                  <a:latin typeface="Cambria Math" panose="02040503050406030204" pitchFamily="18" charset="0"/>
                                </a:rPr>
                                <m:t>𝑞</m:t>
                              </m:r>
                            </m:e>
                          </m:d>
                        </m:num>
                        <m:den>
                          <m:r>
                            <a:rPr lang="en-US">
                              <a:latin typeface="Cambria Math" panose="02040503050406030204" pitchFamily="18" charset="0"/>
                            </a:rPr>
                            <m:t>2</m:t>
                          </m:r>
                        </m:den>
                      </m:f>
                      <m:rad>
                        <m:radPr>
                          <m:degHide m:val="on"/>
                          <m:ctrlPr>
                            <a:rPr lang="fr-FR" i="1">
                              <a:latin typeface="Cambria Math" panose="02040503050406030204" pitchFamily="18" charset="0"/>
                            </a:rPr>
                          </m:ctrlPr>
                        </m:radPr>
                        <m:deg/>
                        <m:e>
                          <m:f>
                            <m:fPr>
                              <m:ctrlPr>
                                <a:rPr lang="fr-FR" i="1">
                                  <a:latin typeface="Cambria Math" panose="02040503050406030204" pitchFamily="18" charset="0"/>
                                </a:rPr>
                              </m:ctrlPr>
                            </m:fPr>
                            <m:num>
                              <m:r>
                                <a:rPr lang="en-US" i="1">
                                  <a:latin typeface="Cambria Math" panose="02040503050406030204" pitchFamily="18" charset="0"/>
                                </a:rPr>
                                <m:t>𝜆</m:t>
                              </m:r>
                            </m:num>
                            <m:den>
                              <m:sSup>
                                <m:sSupPr>
                                  <m:ctrlPr>
                                    <a:rPr lang="fr-FR"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e>
                                <m:sup>
                                  <m:r>
                                    <a:rPr lang="en-US" i="1">
                                      <a:latin typeface="Cambria Math" panose="02040503050406030204" pitchFamily="18" charset="0"/>
                                    </a:rPr>
                                    <m:t>𝑝</m:t>
                                  </m:r>
                                </m:sup>
                              </m:sSup>
                              <m:r>
                                <a:rPr lang="en-US" i="1">
                                  <a:latin typeface="Cambria Math" panose="02040503050406030204" pitchFamily="18" charset="0"/>
                                </a:rPr>
                                <m:t>𝛬</m:t>
                              </m:r>
                              <m:d>
                                <m:dPr>
                                  <m:ctrlPr>
                                    <a:rPr lang="fr-FR" i="1">
                                      <a:latin typeface="Cambria Math" panose="02040503050406030204" pitchFamily="18" charset="0"/>
                                    </a:rPr>
                                  </m:ctrlPr>
                                </m:dPr>
                                <m:e>
                                  <m:r>
                                    <a:rPr lang="en-US" i="1">
                                      <a:latin typeface="Cambria Math" panose="02040503050406030204" pitchFamily="18" charset="0"/>
                                    </a:rPr>
                                    <m:t>𝑡</m:t>
                                  </m:r>
                                  <m:r>
                                    <a:rPr lang="fr-FR" b="0" i="1"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en-US" i="1">
                                      <a:latin typeface="Cambria Math" panose="02040503050406030204" pitchFamily="18" charset="0"/>
                                    </a:rPr>
                                    <m:t>𝑞</m:t>
                                  </m:r>
                                </m:e>
                              </m:d>
                            </m:den>
                          </m:f>
                        </m:e>
                      </m:rad>
                      <m:d>
                        <m:dPr>
                          <m:ctrlPr>
                            <a:rPr lang="fr-FR"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r>
                            <a:rPr lang="en-US">
                              <a:latin typeface="Cambria Math" panose="02040503050406030204" pitchFamily="18" charset="0"/>
                            </a:rPr>
                            <m:t>+</m:t>
                          </m:r>
                          <m:f>
                            <m:fPr>
                              <m:ctrlPr>
                                <a:rPr lang="fr-FR" i="1">
                                  <a:latin typeface="Cambria Math" panose="02040503050406030204" pitchFamily="18" charset="0"/>
                                </a:rPr>
                              </m:ctrlPr>
                            </m:fPr>
                            <m:num>
                              <m:r>
                                <a:rPr lang="en-US" i="1">
                                  <a:latin typeface="Cambria Math" panose="02040503050406030204" pitchFamily="18" charset="0"/>
                                </a:rPr>
                                <m:t>𝜔</m:t>
                              </m:r>
                            </m:num>
                            <m:den>
                              <m:r>
                                <a:rPr lang="en-US" i="1">
                                  <a:latin typeface="Cambria Math" panose="02040503050406030204" pitchFamily="18" charset="0"/>
                                </a:rPr>
                                <m:t>𝛬</m:t>
                              </m:r>
                              <m:d>
                                <m:dPr>
                                  <m:ctrlPr>
                                    <a:rPr lang="fr-FR" i="1">
                                      <a:latin typeface="Cambria Math" panose="02040503050406030204" pitchFamily="18" charset="0"/>
                                    </a:rPr>
                                  </m:ctrlPr>
                                </m:dPr>
                                <m:e>
                                  <m:r>
                                    <a:rPr lang="en-US" i="1">
                                      <a:latin typeface="Cambria Math" panose="02040503050406030204" pitchFamily="18" charset="0"/>
                                    </a:rPr>
                                    <m:t>𝑡</m:t>
                                  </m:r>
                                  <m:r>
                                    <a:rPr lang="fr-FR" b="0" i="1"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en-US" i="1">
                                      <a:latin typeface="Cambria Math" panose="02040503050406030204" pitchFamily="18" charset="0"/>
                                    </a:rPr>
                                    <m:t>𝑞</m:t>
                                  </m:r>
                                </m:e>
                              </m:d>
                            </m:den>
                          </m:f>
                        </m:e>
                      </m:d>
                      <m:r>
                        <a:rPr lang="fr-FR" b="0" i="1" smtClean="0">
                          <a:latin typeface="Cambria Math" panose="02040503050406030204" pitchFamily="18" charset="0"/>
                        </a:rPr>
                        <m:t>.</m:t>
                      </m:r>
                    </m:oMath>
                  </m:oMathPara>
                </a14:m>
                <a:endParaRPr lang="fr-FR" i="1" dirty="0"/>
              </a:p>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r>
                        <a:rPr lang="en-US" i="1">
                          <a:latin typeface="Cambria Math" panose="02040503050406030204" pitchFamily="18" charset="0"/>
                        </a:rPr>
                        <m:t>𝜙</m:t>
                      </m:r>
                      <m:d>
                        <m:dPr>
                          <m:ctrlPr>
                            <a:rPr lang="fr-FR" i="1">
                              <a:latin typeface="Cambria Math" panose="02040503050406030204" pitchFamily="18" charset="0"/>
                            </a:rPr>
                          </m:ctrlPr>
                        </m:dPr>
                        <m:e>
                          <m:rad>
                            <m:radPr>
                              <m:degHide m:val="on"/>
                              <m:ctrlPr>
                                <a:rPr lang="fr-FR" i="1">
                                  <a:latin typeface="Cambria Math" panose="02040503050406030204" pitchFamily="18" charset="0"/>
                                </a:rPr>
                              </m:ctrlPr>
                            </m:radPr>
                            <m:deg/>
                            <m:e>
                              <m:f>
                                <m:fPr>
                                  <m:ctrlPr>
                                    <a:rPr lang="fr-FR" i="1">
                                      <a:latin typeface="Cambria Math" panose="02040503050406030204" pitchFamily="18" charset="0"/>
                                    </a:rPr>
                                  </m:ctrlPr>
                                </m:fPr>
                                <m:num>
                                  <m:r>
                                    <a:rPr lang="en-US" i="1">
                                      <a:latin typeface="Cambria Math" panose="02040503050406030204" pitchFamily="18" charset="0"/>
                                    </a:rPr>
                                    <m:t>𝜆</m:t>
                                  </m:r>
                                </m:num>
                                <m:den>
                                  <m:sSup>
                                    <m:sSupPr>
                                      <m:ctrlPr>
                                        <a:rPr lang="fr-FR"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e>
                                    <m:sup>
                                      <m:r>
                                        <a:rPr lang="en-US" i="1">
                                          <a:latin typeface="Cambria Math" panose="02040503050406030204" pitchFamily="18" charset="0"/>
                                        </a:rPr>
                                        <m:t>𝑝</m:t>
                                      </m:r>
                                    </m:sup>
                                  </m:sSup>
                                </m:den>
                              </m:f>
                            </m:e>
                          </m:rad>
                          <m:d>
                            <m:dPr>
                              <m:ctrlPr>
                                <a:rPr lang="fr-FR"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rad>
                                <m:radPr>
                                  <m:degHide m:val="on"/>
                                  <m:ctrlPr>
                                    <a:rPr lang="fr-FR" i="1">
                                      <a:latin typeface="Cambria Math" panose="02040503050406030204" pitchFamily="18" charset="0"/>
                                    </a:rPr>
                                  </m:ctrlPr>
                                </m:radPr>
                                <m:deg/>
                                <m:e>
                                  <m:r>
                                    <a:rPr lang="en-US" i="1">
                                      <a:latin typeface="Cambria Math" panose="02040503050406030204" pitchFamily="18" charset="0"/>
                                    </a:rPr>
                                    <m:t>𝛬</m:t>
                                  </m:r>
                                  <m:d>
                                    <m:dPr>
                                      <m:ctrlPr>
                                        <a:rPr lang="fr-FR" i="1">
                                          <a:latin typeface="Cambria Math" panose="02040503050406030204" pitchFamily="18" charset="0"/>
                                        </a:rPr>
                                      </m:ctrlPr>
                                    </m:dPr>
                                    <m:e>
                                      <m:r>
                                        <a:rPr lang="en-US" i="1">
                                          <a:latin typeface="Cambria Math" panose="02040503050406030204" pitchFamily="18" charset="0"/>
                                        </a:rPr>
                                        <m:t>𝑡</m:t>
                                      </m:r>
                                      <m:r>
                                        <a:rPr lang="fr-FR" b="0" i="1"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en-US" i="1">
                                          <a:latin typeface="Cambria Math" panose="02040503050406030204" pitchFamily="18" charset="0"/>
                                        </a:rPr>
                                        <m:t>𝑞</m:t>
                                      </m:r>
                                    </m:e>
                                  </m:d>
                                </m:e>
                              </m:rad>
                              <m:r>
                                <a:rPr lang="en-US" i="1">
                                  <a:latin typeface="Cambria Math" panose="02040503050406030204" pitchFamily="18" charset="0"/>
                                </a:rPr>
                                <m:t>−</m:t>
                              </m:r>
                              <m:f>
                                <m:fPr>
                                  <m:ctrlPr>
                                    <a:rPr lang="fr-FR" i="1">
                                      <a:latin typeface="Cambria Math" panose="02040503050406030204" pitchFamily="18" charset="0"/>
                                    </a:rPr>
                                  </m:ctrlPr>
                                </m:fPr>
                                <m:num>
                                  <m:r>
                                    <a:rPr lang="en-US" i="1">
                                      <a:latin typeface="Cambria Math" panose="02040503050406030204" pitchFamily="18" charset="0"/>
                                    </a:rPr>
                                    <m:t>𝜔</m:t>
                                  </m:r>
                                </m:num>
                                <m:den>
                                  <m:rad>
                                    <m:radPr>
                                      <m:degHide m:val="on"/>
                                      <m:ctrlPr>
                                        <a:rPr lang="fr-FR" i="1">
                                          <a:latin typeface="Cambria Math" panose="02040503050406030204" pitchFamily="18" charset="0"/>
                                        </a:rPr>
                                      </m:ctrlPr>
                                    </m:radPr>
                                    <m:deg/>
                                    <m:e>
                                      <m:r>
                                        <a:rPr lang="en-US" i="1">
                                          <a:latin typeface="Cambria Math" panose="02040503050406030204" pitchFamily="18" charset="0"/>
                                        </a:rPr>
                                        <m:t>𝛬</m:t>
                                      </m:r>
                                      <m:d>
                                        <m:dPr>
                                          <m:ctrlPr>
                                            <a:rPr lang="fr-FR" i="1">
                                              <a:latin typeface="Cambria Math" panose="02040503050406030204" pitchFamily="18" charset="0"/>
                                            </a:rPr>
                                          </m:ctrlPr>
                                        </m:dPr>
                                        <m:e>
                                          <m:r>
                                            <a:rPr lang="en-US" i="1">
                                              <a:latin typeface="Cambria Math" panose="02040503050406030204" pitchFamily="18" charset="0"/>
                                            </a:rPr>
                                            <m:t>𝑡</m:t>
                                          </m:r>
                                          <m:r>
                                            <a:rPr lang="fr-FR" b="0" i="1" smtClean="0">
                                              <a:latin typeface="Cambria Math" panose="02040503050406030204" pitchFamily="18" charset="0"/>
                                            </a:rPr>
                                            <m:t>,</m:t>
                                          </m:r>
                                          <m:r>
                                            <a:rPr lang="fr-FR" b="0" i="1" smtClean="0">
                                              <a:latin typeface="Cambria Math" panose="02040503050406030204" pitchFamily="18" charset="0"/>
                                            </a:rPr>
                                            <m:t>𝑏</m:t>
                                          </m:r>
                                          <m:r>
                                            <a:rPr lang="fr-FR" b="0" i="1" smtClean="0">
                                              <a:latin typeface="Cambria Math" panose="02040503050406030204" pitchFamily="18" charset="0"/>
                                            </a:rPr>
                                            <m:t>,</m:t>
                                          </m:r>
                                          <m:r>
                                            <a:rPr lang="en-US" i="1">
                                              <a:latin typeface="Cambria Math" panose="02040503050406030204" pitchFamily="18" charset="0"/>
                                            </a:rPr>
                                            <m:t>𝑞</m:t>
                                          </m:r>
                                        </m:e>
                                      </m:d>
                                    </m:e>
                                  </m:rad>
                                </m:den>
                              </m:f>
                            </m:e>
                          </m:d>
                        </m:e>
                      </m:d>
                    </m:oMath>
                  </m:oMathPara>
                </a14:m>
                <a:endParaRPr lang="fr-FR" dirty="0"/>
              </a:p>
            </p:txBody>
          </p:sp>
        </mc:Choice>
        <mc:Fallback xmlns="">
          <p:sp>
            <p:nvSpPr>
              <p:cNvPr id="7" name="ZoneTexte 6">
                <a:extLst>
                  <a:ext uri="{FF2B5EF4-FFF2-40B4-BE49-F238E27FC236}">
                    <a16:creationId xmlns:a16="http://schemas.microsoft.com/office/drawing/2014/main" id="{6D404709-7DA7-3F4E-8B2E-36C9F8DB6318}"/>
                  </a:ext>
                </a:extLst>
              </p:cNvPr>
              <p:cNvSpPr txBox="1">
                <a:spLocks noRot="1" noChangeAspect="1" noMove="1" noResize="1" noEditPoints="1" noAdjustHandles="1" noChangeArrowheads="1" noChangeShapeType="1" noTextEdit="1"/>
              </p:cNvSpPr>
              <p:nvPr/>
            </p:nvSpPr>
            <p:spPr>
              <a:xfrm>
                <a:off x="407368" y="2440088"/>
                <a:ext cx="5328592" cy="1853008"/>
              </a:xfrm>
              <a:prstGeom prst="rect">
                <a:avLst/>
              </a:prstGeom>
              <a:blipFill>
                <a:blip r:embed="rId5"/>
                <a:stretch>
                  <a:fillRect l="-1905" r="-238"/>
                </a:stretch>
              </a:blipFill>
            </p:spPr>
            <p:txBody>
              <a:bodyPr/>
              <a:lstStyle/>
              <a:p>
                <a:r>
                  <a:rPr lang="fr-FR">
                    <a:noFill/>
                  </a:rPr>
                  <a:t> </a:t>
                </a:r>
              </a:p>
            </p:txBody>
          </p:sp>
        </mc:Fallback>
      </mc:AlternateContent>
      <p:sp>
        <p:nvSpPr>
          <p:cNvPr id="3" name="Rectangle 2">
            <a:extLst>
              <a:ext uri="{FF2B5EF4-FFF2-40B4-BE49-F238E27FC236}">
                <a16:creationId xmlns:a16="http://schemas.microsoft.com/office/drawing/2014/main" id="{9ADDAE31-7F78-F543-8E6E-52BA3D595964}"/>
              </a:ext>
            </a:extLst>
          </p:cNvPr>
          <p:cNvSpPr/>
          <p:nvPr/>
        </p:nvSpPr>
        <p:spPr>
          <a:xfrm>
            <a:off x="0" y="6254870"/>
            <a:ext cx="8119960" cy="276999"/>
          </a:xfrm>
          <a:prstGeom prst="rect">
            <a:avLst/>
          </a:prstGeom>
        </p:spPr>
        <p:txBody>
          <a:bodyPr wrap="square">
            <a:spAutoFit/>
          </a:bodyPr>
          <a:lstStyle/>
          <a:p>
            <a:pPr algn="just"/>
            <a:r>
              <a:rPr lang="en-US" sz="1200" kern="100" baseline="30000" dirty="0">
                <a:latin typeface="Courier New" panose="02070309020205020404" pitchFamily="49" charset="0"/>
                <a:ea typeface="SimSun" panose="02010600030101010101" pitchFamily="2" charset="-122"/>
                <a:cs typeface="Courier New" panose="02070309020205020404" pitchFamily="49" charset="0"/>
              </a:rPr>
              <a:t>2</a:t>
            </a:r>
            <a:r>
              <a:rPr lang="en-US" sz="1200" kern="100" dirty="0">
                <a:latin typeface="Courier New" panose="02070309020205020404" pitchFamily="49" charset="0"/>
                <a:ea typeface="SimSun" panose="02010600030101010101" pitchFamily="2" charset="-122"/>
                <a:cs typeface="Courier New" panose="02070309020205020404" pitchFamily="49" charset="0"/>
              </a:rPr>
              <a:t>Jørgensen, B., The theory of exponential dispersion models. Ed. Chapman &amp; Hall, 1998</a:t>
            </a:r>
            <a:endParaRPr lang="fr-FR" sz="1200" kern="100" dirty="0">
              <a:latin typeface="Courier New" panose="02070309020205020404" pitchFamily="49" charset="0"/>
              <a:ea typeface="SimSun" panose="02010600030101010101" pitchFamily="2" charset="-122"/>
              <a:cs typeface="Courier New" panose="02070309020205020404" pitchFamily="49" charset="0"/>
            </a:endParaRPr>
          </a:p>
        </p:txBody>
      </p:sp>
      <p:pic>
        <p:nvPicPr>
          <p:cNvPr id="15" name="Image 14">
            <a:extLst>
              <a:ext uri="{FF2B5EF4-FFF2-40B4-BE49-F238E27FC236}">
                <a16:creationId xmlns:a16="http://schemas.microsoft.com/office/drawing/2014/main" id="{DCF9B407-B18C-A444-A964-6398514ADF56}"/>
              </a:ext>
            </a:extLst>
          </p:cNvPr>
          <p:cNvPicPr>
            <a:picLocks noChangeAspect="1"/>
          </p:cNvPicPr>
          <p:nvPr/>
        </p:nvPicPr>
        <p:blipFill rotWithShape="1">
          <a:blip r:embed="rId6">
            <a:extLst>
              <a:ext uri="{28A0092B-C50C-407E-A947-70E740481C1C}">
                <a14:useLocalDpi xmlns:a14="http://schemas.microsoft.com/office/drawing/2010/main" val="0"/>
              </a:ext>
            </a:extLst>
          </a:blip>
          <a:srcRect l="7222" t="8627" r="31019" b="1698"/>
          <a:stretch/>
        </p:blipFill>
        <p:spPr>
          <a:xfrm>
            <a:off x="8119961" y="3891608"/>
            <a:ext cx="3816424" cy="2517581"/>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EDA90A1-CDF7-7C4D-A082-7570FBDB430A}"/>
                  </a:ext>
                </a:extLst>
              </p:cNvPr>
              <p:cNvSpPr/>
              <p:nvPr/>
            </p:nvSpPr>
            <p:spPr>
              <a:xfrm>
                <a:off x="8161700" y="5808671"/>
                <a:ext cx="765146" cy="276999"/>
              </a:xfrm>
              <a:prstGeom prst="rect">
                <a:avLst/>
              </a:prstGeom>
              <a:solidFill>
                <a:schemeClr val="bg1"/>
              </a:solidFill>
            </p:spPr>
            <p:txBody>
              <a:bodyPr wrap="none">
                <a:spAutoFit/>
              </a:bodyPr>
              <a:lstStyle/>
              <a:p>
                <a:r>
                  <a:rPr lang="fr-FR" sz="1200" b="1" dirty="0">
                    <a:solidFill>
                      <a:srgbClr val="FF0000"/>
                    </a:solidFill>
                    <a:latin typeface="Courier New" panose="02070309020205020404" pitchFamily="49" charset="0"/>
                    <a:cs typeface="Courier New" panose="02070309020205020404" pitchFamily="49" charset="0"/>
                  </a:rPr>
                  <a:t>y = </a:t>
                </a:r>
                <a14:m>
                  <m:oMath xmlns:m="http://schemas.openxmlformats.org/officeDocument/2006/math">
                    <m:r>
                      <a:rPr lang="en-US" sz="1200" i="1">
                        <a:solidFill>
                          <a:srgbClr val="FF0000"/>
                        </a:solidFill>
                        <a:latin typeface="Cambria Math" panose="02040503050406030204" pitchFamily="18" charset="0"/>
                      </a:rPr>
                      <m:t>𝜔</m:t>
                    </m:r>
                  </m:oMath>
                </a14:m>
                <a:r>
                  <a:rPr lang="fr-FR" sz="1200" b="1" dirty="0">
                    <a:solidFill>
                      <a:srgbClr val="FF0000"/>
                    </a:solidFill>
                    <a:latin typeface="Courier New" panose="02070309020205020404" pitchFamily="49" charset="0"/>
                    <a:cs typeface="Courier New" panose="02070309020205020404" pitchFamily="49" charset="0"/>
                  </a:rPr>
                  <a:t> </a:t>
                </a:r>
                <a:endParaRPr lang="fr-FR" sz="1200" dirty="0">
                  <a:solidFill>
                    <a:srgbClr val="FF0000"/>
                  </a:solidFill>
                </a:endParaRPr>
              </a:p>
            </p:txBody>
          </p:sp>
        </mc:Choice>
        <mc:Fallback xmlns="">
          <p:sp>
            <p:nvSpPr>
              <p:cNvPr id="4" name="Rectangle 3">
                <a:extLst>
                  <a:ext uri="{FF2B5EF4-FFF2-40B4-BE49-F238E27FC236}">
                    <a16:creationId xmlns:a16="http://schemas.microsoft.com/office/drawing/2014/main" id="{FEDA90A1-CDF7-7C4D-A082-7570FBDB430A}"/>
                  </a:ext>
                </a:extLst>
              </p:cNvPr>
              <p:cNvSpPr>
                <a:spLocks noRot="1" noChangeAspect="1" noMove="1" noResize="1" noEditPoints="1" noAdjustHandles="1" noChangeArrowheads="1" noChangeShapeType="1" noTextEdit="1"/>
              </p:cNvSpPr>
              <p:nvPr/>
            </p:nvSpPr>
            <p:spPr>
              <a:xfrm>
                <a:off x="8161700" y="5808671"/>
                <a:ext cx="765146" cy="276999"/>
              </a:xfrm>
              <a:prstGeom prst="rect">
                <a:avLst/>
              </a:prstGeom>
              <a:blipFill>
                <a:blip r:embed="rId7"/>
                <a:stretch>
                  <a:fillRect b="-1739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1249A49F-C51D-374B-9EF1-73277354990D}"/>
                  </a:ext>
                </a:extLst>
              </p:cNvPr>
              <p:cNvSpPr/>
              <p:nvPr/>
            </p:nvSpPr>
            <p:spPr>
              <a:xfrm>
                <a:off x="9336360" y="5606641"/>
                <a:ext cx="865173" cy="276999"/>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FF0000"/>
                          </a:solidFill>
                          <a:latin typeface="Cambria Math" panose="02040503050406030204" pitchFamily="18" charset="0"/>
                        </a:rPr>
                        <m:t>𝑓</m:t>
                      </m:r>
                      <m:d>
                        <m:dPr>
                          <m:ctrlPr>
                            <a:rPr lang="fr-FR" sz="1200" i="1">
                              <a:solidFill>
                                <a:srgbClr val="FF0000"/>
                              </a:solidFill>
                              <a:latin typeface="Cambria Math" panose="02040503050406030204" pitchFamily="18" charset="0"/>
                            </a:rPr>
                          </m:ctrlPr>
                        </m:dPr>
                        <m:e>
                          <m:r>
                            <a:rPr lang="en-US" sz="1200" i="1">
                              <a:solidFill>
                                <a:srgbClr val="FF0000"/>
                              </a:solidFill>
                              <a:latin typeface="Cambria Math" panose="02040503050406030204" pitchFamily="18" charset="0"/>
                            </a:rPr>
                            <m:t>𝑡</m:t>
                          </m:r>
                          <m:r>
                            <a:rPr lang="en-US" sz="1200" smtClean="0">
                              <a:solidFill>
                                <a:srgbClr val="FF0000"/>
                              </a:solidFill>
                              <a:latin typeface="Cambria Math" panose="02040503050406030204" pitchFamily="18" charset="0"/>
                            </a:rPr>
                            <m:t>|</m:t>
                          </m:r>
                          <m:sSub>
                            <m:sSubPr>
                              <m:ctrlPr>
                                <a:rPr lang="en-US" sz="1200" i="1">
                                  <a:solidFill>
                                    <a:srgbClr val="FF0000"/>
                                  </a:solidFill>
                                  <a:latin typeface="Cambria Math" panose="02040503050406030204" pitchFamily="18" charset="0"/>
                                </a:rPr>
                              </m:ctrlPr>
                            </m:sSubPr>
                            <m:e>
                              <m:r>
                                <a:rPr lang="en-US" sz="1200" i="1">
                                  <a:solidFill>
                                    <a:srgbClr val="FF0000"/>
                                  </a:solidFill>
                                  <a:latin typeface="Cambria Math" panose="02040503050406030204" pitchFamily="18" charset="0"/>
                                </a:rPr>
                                <m:t>𝜇</m:t>
                              </m:r>
                            </m:e>
                            <m:sub>
                              <m:r>
                                <a:rPr lang="fr-FR" sz="1200" i="1">
                                  <a:solidFill>
                                    <a:srgbClr val="FF0000"/>
                                  </a:solidFill>
                                  <a:latin typeface="Cambria Math" panose="02040503050406030204" pitchFamily="18" charset="0"/>
                                </a:rPr>
                                <m:t>𝑘</m:t>
                              </m:r>
                            </m:sub>
                          </m:sSub>
                          <m:r>
                            <a:rPr lang="en-US" sz="1200">
                              <a:solidFill>
                                <a:srgbClr val="FF0000"/>
                              </a:solidFill>
                              <a:latin typeface="Cambria Math" panose="02040503050406030204" pitchFamily="18" charset="0"/>
                            </a:rPr>
                            <m:t>,</m:t>
                          </m:r>
                          <m:r>
                            <a:rPr lang="en-US" sz="1200" i="1">
                              <a:solidFill>
                                <a:srgbClr val="FF0000"/>
                              </a:solidFill>
                              <a:latin typeface="Cambria Math" panose="02040503050406030204" pitchFamily="18" charset="0"/>
                            </a:rPr>
                            <m:t>𝜆</m:t>
                          </m:r>
                        </m:e>
                      </m:d>
                    </m:oMath>
                  </m:oMathPara>
                </a14:m>
                <a:endParaRPr lang="fr-FR" sz="900" dirty="0">
                  <a:solidFill>
                    <a:srgbClr val="FF0000"/>
                  </a:solidFill>
                </a:endParaRPr>
              </a:p>
            </p:txBody>
          </p:sp>
        </mc:Choice>
        <mc:Fallback xmlns="">
          <p:sp>
            <p:nvSpPr>
              <p:cNvPr id="20" name="Rectangle 19">
                <a:extLst>
                  <a:ext uri="{FF2B5EF4-FFF2-40B4-BE49-F238E27FC236}">
                    <a16:creationId xmlns:a16="http://schemas.microsoft.com/office/drawing/2014/main" id="{1249A49F-C51D-374B-9EF1-73277354990D}"/>
                  </a:ext>
                </a:extLst>
              </p:cNvPr>
              <p:cNvSpPr>
                <a:spLocks noRot="1" noChangeAspect="1" noMove="1" noResize="1" noEditPoints="1" noAdjustHandles="1" noChangeArrowheads="1" noChangeShapeType="1" noTextEdit="1"/>
              </p:cNvSpPr>
              <p:nvPr/>
            </p:nvSpPr>
            <p:spPr>
              <a:xfrm>
                <a:off x="9336360" y="5606641"/>
                <a:ext cx="865173" cy="276999"/>
              </a:xfrm>
              <a:prstGeom prst="rect">
                <a:avLst/>
              </a:prstGeom>
              <a:blipFill>
                <a:blip r:embed="rId8"/>
                <a:stretch>
                  <a:fillRect b="-434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40EF94A-8574-A045-86A5-0FEA4E594378}"/>
                  </a:ext>
                </a:extLst>
              </p:cNvPr>
              <p:cNvSpPr/>
              <p:nvPr/>
            </p:nvSpPr>
            <p:spPr>
              <a:xfrm>
                <a:off x="255615" y="4547645"/>
                <a:ext cx="6167009"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i="1" smtClean="0">
                          <a:solidFill>
                            <a:srgbClr val="FF0000"/>
                          </a:solidFill>
                          <a:latin typeface="Cambria Math" panose="02040503050406030204" pitchFamily="18" charset="0"/>
                        </a:rPr>
                        <m:t>𝑅</m:t>
                      </m:r>
                      <m:d>
                        <m:dPr>
                          <m:ctrlPr>
                            <a:rPr lang="fr-FR"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𝑡</m:t>
                          </m:r>
                          <m:r>
                            <a:rPr lang="en-US">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𝜇</m:t>
                              </m:r>
                            </m:e>
                            <m:sub>
                              <m:r>
                                <a:rPr lang="fr-FR" i="1">
                                  <a:solidFill>
                                    <a:srgbClr val="FF0000"/>
                                  </a:solidFill>
                                  <a:latin typeface="Cambria Math" panose="02040503050406030204" pitchFamily="18" charset="0"/>
                                </a:rPr>
                                <m:t>𝑘</m:t>
                              </m:r>
                            </m:sub>
                          </m:sSub>
                          <m:r>
                            <a:rPr lang="en-US">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𝜆</m:t>
                          </m:r>
                        </m:e>
                      </m:d>
                      <m:r>
                        <a:rPr lang="fr-FR" i="0">
                          <a:solidFill>
                            <a:srgbClr val="FF0000"/>
                          </a:solidFill>
                          <a:latin typeface="Cambria Math" panose="02040503050406030204" pitchFamily="18" charset="0"/>
                        </a:rPr>
                        <m:t>≅1−</m:t>
                      </m:r>
                      <m:r>
                        <a:rPr lang="fr-FR" i="1">
                          <a:solidFill>
                            <a:srgbClr val="FF0000"/>
                          </a:solidFill>
                          <a:latin typeface="Cambria Math" panose="02040503050406030204" pitchFamily="18" charset="0"/>
                        </a:rPr>
                        <m:t>𝛷</m:t>
                      </m:r>
                      <m:d>
                        <m:dPr>
                          <m:ctrlPr>
                            <a:rPr lang="fr-FR" i="1">
                              <a:solidFill>
                                <a:srgbClr val="FF0000"/>
                              </a:solidFill>
                              <a:latin typeface="Cambria Math" panose="02040503050406030204" pitchFamily="18" charset="0"/>
                            </a:rPr>
                          </m:ctrlPr>
                        </m:dPr>
                        <m:e>
                          <m:rad>
                            <m:radPr>
                              <m:degHide m:val="on"/>
                              <m:ctrlPr>
                                <a:rPr lang="fr-FR" i="1">
                                  <a:solidFill>
                                    <a:srgbClr val="FF0000"/>
                                  </a:solidFill>
                                  <a:latin typeface="Cambria Math" panose="02040503050406030204" pitchFamily="18" charset="0"/>
                                </a:rPr>
                              </m:ctrlPr>
                            </m:radPr>
                            <m:deg/>
                            <m:e>
                              <m:f>
                                <m:fPr>
                                  <m:ctrlPr>
                                    <a:rPr lang="fr-FR" i="1">
                                      <a:solidFill>
                                        <a:srgbClr val="FF0000"/>
                                      </a:solidFill>
                                      <a:latin typeface="Cambria Math" panose="02040503050406030204" pitchFamily="18" charset="0"/>
                                    </a:rPr>
                                  </m:ctrlPr>
                                </m:fPr>
                                <m:num>
                                  <m:r>
                                    <a:rPr lang="fr-FR" i="1">
                                      <a:solidFill>
                                        <a:srgbClr val="FF0000"/>
                                      </a:solidFill>
                                      <a:latin typeface="Cambria Math" panose="02040503050406030204" pitchFamily="18" charset="0"/>
                                    </a:rPr>
                                    <m:t>𝜆</m:t>
                                  </m:r>
                                </m:num>
                                <m:den>
                                  <m:sSup>
                                    <m:sSupPr>
                                      <m:ctrlPr>
                                        <a:rPr lang="fr-FR" i="1">
                                          <a:solidFill>
                                            <a:srgbClr val="FF0000"/>
                                          </a:solidFill>
                                          <a:latin typeface="Cambria Math" panose="02040503050406030204" pitchFamily="18" charset="0"/>
                                        </a:rPr>
                                      </m:ctrlPr>
                                    </m:sSup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𝜇</m:t>
                                          </m:r>
                                        </m:e>
                                        <m:sub>
                                          <m:r>
                                            <a:rPr lang="fr-FR" i="1">
                                              <a:solidFill>
                                                <a:srgbClr val="FF0000"/>
                                              </a:solidFill>
                                              <a:latin typeface="Cambria Math" panose="02040503050406030204" pitchFamily="18" charset="0"/>
                                            </a:rPr>
                                            <m:t>𝑘</m:t>
                                          </m:r>
                                        </m:sub>
                                      </m:sSub>
                                    </m:e>
                                    <m:sup>
                                      <m:r>
                                        <a:rPr lang="fr-FR" i="1">
                                          <a:solidFill>
                                            <a:srgbClr val="FF0000"/>
                                          </a:solidFill>
                                          <a:latin typeface="Cambria Math" panose="02040503050406030204" pitchFamily="18" charset="0"/>
                                        </a:rPr>
                                        <m:t>𝑝</m:t>
                                      </m:r>
                                    </m:sup>
                                  </m:sSup>
                                </m:den>
                              </m:f>
                            </m:e>
                          </m:rad>
                          <m:d>
                            <m:dPr>
                              <m:ctrlPr>
                                <a:rPr lang="fr-FR"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𝜇</m:t>
                                  </m:r>
                                </m:e>
                                <m:sub>
                                  <m:r>
                                    <a:rPr lang="fr-FR" i="1">
                                      <a:solidFill>
                                        <a:srgbClr val="FF0000"/>
                                      </a:solidFill>
                                      <a:latin typeface="Cambria Math" panose="02040503050406030204" pitchFamily="18" charset="0"/>
                                    </a:rPr>
                                    <m:t>𝑘</m:t>
                                  </m:r>
                                </m:sub>
                              </m:sSub>
                              <m:rad>
                                <m:radPr>
                                  <m:degHide m:val="on"/>
                                  <m:ctrlPr>
                                    <a:rPr lang="fr-FR" i="1">
                                      <a:solidFill>
                                        <a:srgbClr val="FF0000"/>
                                      </a:solidFill>
                                      <a:latin typeface="Cambria Math" panose="02040503050406030204" pitchFamily="18" charset="0"/>
                                    </a:rPr>
                                  </m:ctrlPr>
                                </m:radPr>
                                <m:deg/>
                                <m:e>
                                  <m:r>
                                    <a:rPr lang="fr-FR" i="1">
                                      <a:solidFill>
                                        <a:srgbClr val="FF0000"/>
                                      </a:solidFill>
                                      <a:latin typeface="Cambria Math" panose="02040503050406030204" pitchFamily="18" charset="0"/>
                                    </a:rPr>
                                    <m:t>𝛬</m:t>
                                  </m:r>
                                  <m:d>
                                    <m:dPr>
                                      <m:ctrlPr>
                                        <a:rPr lang="fr-FR" i="1">
                                          <a:solidFill>
                                            <a:srgbClr val="FF0000"/>
                                          </a:solidFill>
                                          <a:latin typeface="Cambria Math" panose="02040503050406030204" pitchFamily="18" charset="0"/>
                                        </a:rPr>
                                      </m:ctrlPr>
                                    </m:dPr>
                                    <m:e>
                                      <m:r>
                                        <a:rPr lang="fr-FR" i="1">
                                          <a:solidFill>
                                            <a:srgbClr val="FF0000"/>
                                          </a:solidFill>
                                          <a:latin typeface="Cambria Math" panose="02040503050406030204" pitchFamily="18" charset="0"/>
                                        </a:rPr>
                                        <m:t>𝑡</m:t>
                                      </m:r>
                                      <m:r>
                                        <a:rPr lang="fr-FR" b="0" i="1" smtClean="0">
                                          <a:solidFill>
                                            <a:srgbClr val="FF0000"/>
                                          </a:solidFill>
                                          <a:latin typeface="Cambria Math" panose="02040503050406030204" pitchFamily="18" charset="0"/>
                                        </a:rPr>
                                        <m:t>,</m:t>
                                      </m:r>
                                      <m:r>
                                        <a:rPr lang="fr-FR" b="0" i="1" smtClean="0">
                                          <a:solidFill>
                                            <a:srgbClr val="FF0000"/>
                                          </a:solidFill>
                                          <a:latin typeface="Cambria Math" panose="02040503050406030204" pitchFamily="18" charset="0"/>
                                        </a:rPr>
                                        <m:t>𝑏</m:t>
                                      </m:r>
                                      <m:r>
                                        <a:rPr lang="fr-FR" b="0" i="1" smtClean="0">
                                          <a:solidFill>
                                            <a:srgbClr val="FF0000"/>
                                          </a:solidFill>
                                          <a:latin typeface="Cambria Math" panose="02040503050406030204" pitchFamily="18" charset="0"/>
                                        </a:rPr>
                                        <m:t>,</m:t>
                                      </m:r>
                                      <m:r>
                                        <a:rPr lang="fr-FR" i="1">
                                          <a:solidFill>
                                            <a:srgbClr val="FF0000"/>
                                          </a:solidFill>
                                          <a:latin typeface="Cambria Math" panose="02040503050406030204" pitchFamily="18" charset="0"/>
                                        </a:rPr>
                                        <m:t>𝑞</m:t>
                                      </m:r>
                                    </m:e>
                                  </m:d>
                                </m:e>
                              </m:rad>
                              <m:r>
                                <a:rPr lang="fr-FR" i="0">
                                  <a:solidFill>
                                    <a:srgbClr val="FF0000"/>
                                  </a:solidFill>
                                  <a:latin typeface="Cambria Math" panose="02040503050406030204" pitchFamily="18" charset="0"/>
                                </a:rPr>
                                <m:t>−</m:t>
                              </m:r>
                              <m:f>
                                <m:fPr>
                                  <m:ctrlPr>
                                    <a:rPr lang="fr-FR" i="1">
                                      <a:solidFill>
                                        <a:srgbClr val="FF0000"/>
                                      </a:solidFill>
                                      <a:latin typeface="Cambria Math" panose="02040503050406030204" pitchFamily="18" charset="0"/>
                                    </a:rPr>
                                  </m:ctrlPr>
                                </m:fPr>
                                <m:num>
                                  <m:r>
                                    <a:rPr lang="fr-FR" i="1">
                                      <a:solidFill>
                                        <a:srgbClr val="FF0000"/>
                                      </a:solidFill>
                                      <a:latin typeface="Cambria Math" panose="02040503050406030204" pitchFamily="18" charset="0"/>
                                    </a:rPr>
                                    <m:t>𝜔</m:t>
                                  </m:r>
                                </m:num>
                                <m:den>
                                  <m:rad>
                                    <m:radPr>
                                      <m:degHide m:val="on"/>
                                      <m:ctrlPr>
                                        <a:rPr lang="fr-FR" i="1">
                                          <a:solidFill>
                                            <a:srgbClr val="FF0000"/>
                                          </a:solidFill>
                                          <a:latin typeface="Cambria Math" panose="02040503050406030204" pitchFamily="18" charset="0"/>
                                        </a:rPr>
                                      </m:ctrlPr>
                                    </m:radPr>
                                    <m:deg/>
                                    <m:e>
                                      <m:r>
                                        <a:rPr lang="fr-FR" i="1">
                                          <a:solidFill>
                                            <a:srgbClr val="FF0000"/>
                                          </a:solidFill>
                                          <a:latin typeface="Cambria Math" panose="02040503050406030204" pitchFamily="18" charset="0"/>
                                        </a:rPr>
                                        <m:t>𝛬</m:t>
                                      </m:r>
                                      <m:d>
                                        <m:dPr>
                                          <m:ctrlPr>
                                            <a:rPr lang="fr-FR" i="1">
                                              <a:solidFill>
                                                <a:srgbClr val="FF0000"/>
                                              </a:solidFill>
                                              <a:latin typeface="Cambria Math" panose="02040503050406030204" pitchFamily="18" charset="0"/>
                                            </a:rPr>
                                          </m:ctrlPr>
                                        </m:dPr>
                                        <m:e>
                                          <m:r>
                                            <a:rPr lang="fr-FR" i="1">
                                              <a:solidFill>
                                                <a:srgbClr val="FF0000"/>
                                              </a:solidFill>
                                              <a:latin typeface="Cambria Math" panose="02040503050406030204" pitchFamily="18" charset="0"/>
                                            </a:rPr>
                                            <m:t>𝑡</m:t>
                                          </m:r>
                                          <m:r>
                                            <a:rPr lang="fr-FR" b="0" i="1" smtClean="0">
                                              <a:solidFill>
                                                <a:srgbClr val="FF0000"/>
                                              </a:solidFill>
                                              <a:latin typeface="Cambria Math" panose="02040503050406030204" pitchFamily="18" charset="0"/>
                                            </a:rPr>
                                            <m:t>,</m:t>
                                          </m:r>
                                          <m:r>
                                            <a:rPr lang="fr-FR" b="0" i="1" smtClean="0">
                                              <a:solidFill>
                                                <a:srgbClr val="FF0000"/>
                                              </a:solidFill>
                                              <a:latin typeface="Cambria Math" panose="02040503050406030204" pitchFamily="18" charset="0"/>
                                            </a:rPr>
                                            <m:t>𝑏</m:t>
                                          </m:r>
                                          <m:r>
                                            <a:rPr lang="fr-FR" b="0" i="1" smtClean="0">
                                              <a:solidFill>
                                                <a:srgbClr val="FF0000"/>
                                              </a:solidFill>
                                              <a:latin typeface="Cambria Math" panose="02040503050406030204" pitchFamily="18" charset="0"/>
                                            </a:rPr>
                                            <m:t>,</m:t>
                                          </m:r>
                                          <m:r>
                                            <a:rPr lang="fr-FR" b="0" i="1" smtClean="0">
                                              <a:solidFill>
                                                <a:srgbClr val="FF0000"/>
                                              </a:solidFill>
                                              <a:latin typeface="Cambria Math" panose="02040503050406030204" pitchFamily="18" charset="0"/>
                                            </a:rPr>
                                            <m:t>𝑞</m:t>
                                          </m:r>
                                        </m:e>
                                      </m:d>
                                    </m:e>
                                  </m:rad>
                                </m:den>
                              </m:f>
                            </m:e>
                          </m:d>
                        </m:e>
                      </m:d>
                    </m:oMath>
                  </m:oMathPara>
                </a14:m>
                <a:endParaRPr lang="fr-FR" dirty="0"/>
              </a:p>
            </p:txBody>
          </p:sp>
        </mc:Choice>
        <mc:Fallback xmlns="">
          <p:sp>
            <p:nvSpPr>
              <p:cNvPr id="6" name="Rectangle 5">
                <a:extLst>
                  <a:ext uri="{FF2B5EF4-FFF2-40B4-BE49-F238E27FC236}">
                    <a16:creationId xmlns:a16="http://schemas.microsoft.com/office/drawing/2014/main" id="{540EF94A-8574-A045-86A5-0FEA4E594378}"/>
                  </a:ext>
                </a:extLst>
              </p:cNvPr>
              <p:cNvSpPr>
                <a:spLocks noRot="1" noChangeAspect="1" noMove="1" noResize="1" noEditPoints="1" noAdjustHandles="1" noChangeArrowheads="1" noChangeShapeType="1" noTextEdit="1"/>
              </p:cNvSpPr>
              <p:nvPr/>
            </p:nvSpPr>
            <p:spPr>
              <a:xfrm>
                <a:off x="255615" y="4547645"/>
                <a:ext cx="6167009" cy="1126975"/>
              </a:xfrm>
              <a:prstGeom prst="rect">
                <a:avLst/>
              </a:prstGeom>
              <a:blipFill>
                <a:blip r:embed="rId9"/>
                <a:stretch>
                  <a:fillRect/>
                </a:stretch>
              </a:blipFill>
            </p:spPr>
            <p:txBody>
              <a:bodyPr/>
              <a:lstStyle/>
              <a:p>
                <a:r>
                  <a:rPr lang="fr-FR">
                    <a:noFill/>
                  </a:rPr>
                  <a:t> </a:t>
                </a:r>
              </a:p>
            </p:txBody>
          </p:sp>
        </mc:Fallback>
      </mc:AlternateContent>
      <p:sp>
        <p:nvSpPr>
          <p:cNvPr id="21" name="Forme libre 20">
            <a:extLst>
              <a:ext uri="{FF2B5EF4-FFF2-40B4-BE49-F238E27FC236}">
                <a16:creationId xmlns:a16="http://schemas.microsoft.com/office/drawing/2014/main" id="{CADB28C9-93E0-264B-A784-BB263AB9F65F}"/>
              </a:ext>
            </a:extLst>
          </p:cNvPr>
          <p:cNvSpPr/>
          <p:nvPr/>
        </p:nvSpPr>
        <p:spPr>
          <a:xfrm flipH="1">
            <a:off x="6096000" y="2285257"/>
            <a:ext cx="1728190" cy="2834158"/>
          </a:xfrm>
          <a:custGeom>
            <a:avLst/>
            <a:gdLst>
              <a:gd name="connsiteX0" fmla="*/ 0 w 787079"/>
              <a:gd name="connsiteY0" fmla="*/ 0 h 868101"/>
              <a:gd name="connsiteX1" fmla="*/ 277792 w 787079"/>
              <a:gd name="connsiteY1" fmla="*/ 694481 h 868101"/>
              <a:gd name="connsiteX2" fmla="*/ 787079 w 787079"/>
              <a:gd name="connsiteY2" fmla="*/ 868101 h 868101"/>
            </a:gdLst>
            <a:ahLst/>
            <a:cxnLst>
              <a:cxn ang="0">
                <a:pos x="connsiteX0" y="connsiteY0"/>
              </a:cxn>
              <a:cxn ang="0">
                <a:pos x="connsiteX1" y="connsiteY1"/>
              </a:cxn>
              <a:cxn ang="0">
                <a:pos x="connsiteX2" y="connsiteY2"/>
              </a:cxn>
            </a:cxnLst>
            <a:rect l="l" t="t" r="r" b="b"/>
            <a:pathLst>
              <a:path w="787079" h="868101">
                <a:moveTo>
                  <a:pt x="0" y="0"/>
                </a:moveTo>
                <a:cubicBezTo>
                  <a:pt x="73306" y="274899"/>
                  <a:pt x="146612" y="549798"/>
                  <a:pt x="277792" y="694481"/>
                </a:cubicBezTo>
                <a:cubicBezTo>
                  <a:pt x="408972" y="839164"/>
                  <a:pt x="598025" y="853632"/>
                  <a:pt x="787079" y="868101"/>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8695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19</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159023"/>
            <a:ext cx="4427815" cy="461665"/>
          </a:xfrm>
          <a:prstGeom prst="rect">
            <a:avLst/>
          </a:prstGeom>
        </p:spPr>
        <p:txBody>
          <a:bodyPr wrap="none">
            <a:spAutoFit/>
          </a:bodyPr>
          <a:lstStyle/>
          <a:p>
            <a:r>
              <a:rPr lang="fr-FR" sz="2400" b="1" dirty="0">
                <a:solidFill>
                  <a:schemeClr val="bg1"/>
                </a:solidFill>
                <a:cs typeface="Times New Roman" pitchFamily="18" charset="0"/>
              </a:rPr>
              <a:t>Les processus stochastiques</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Généralisation par le modèle de </a:t>
            </a:r>
            <a:r>
              <a:rPr lang="fr-FR" sz="2800" b="1" u="sng" dirty="0" err="1">
                <a:solidFill>
                  <a:srgbClr val="FF0000"/>
                </a:solidFill>
                <a:latin typeface="Courier New" panose="02070309020205020404" pitchFamily="49" charset="0"/>
                <a:cs typeface="Courier New" panose="02070309020205020404" pitchFamily="49" charset="0"/>
              </a:rPr>
              <a:t>Tweedie</a:t>
            </a:r>
            <a:endParaRPr lang="fr-FR" sz="2800" b="1" u="sng" dirty="0">
              <a:solidFill>
                <a:srgbClr val="FF0000"/>
              </a:solidFill>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4506362" cy="338554"/>
          </a:xfrm>
          <a:prstGeom prst="rect">
            <a:avLst/>
          </a:prstGeom>
          <a:ln w="28575">
            <a:noFill/>
          </a:ln>
        </p:spPr>
        <p:txBody>
          <a:bodyPr wrap="none">
            <a:spAutoFit/>
          </a:bodyPr>
          <a:lstStyle/>
          <a:p>
            <a:r>
              <a:rPr lang="fr-FR" sz="1600" b="1" i="1" dirty="0">
                <a:solidFill>
                  <a:schemeClr val="bg1"/>
                </a:solidFill>
              </a:rPr>
              <a:t>Généralisation par le processus de </a:t>
            </a:r>
            <a:r>
              <a:rPr lang="fr-FR" sz="1600" b="1" i="1" dirty="0" err="1">
                <a:solidFill>
                  <a:schemeClr val="bg1"/>
                </a:solidFill>
              </a:rPr>
              <a:t>Tweedie</a:t>
            </a:r>
            <a:endParaRPr lang="fr-FR" sz="1600" b="1" i="1" dirty="0">
              <a:solidFill>
                <a:schemeClr val="bg1"/>
              </a:solidFill>
            </a:endParaRPr>
          </a:p>
        </p:txBody>
      </p:sp>
      <p:pic>
        <p:nvPicPr>
          <p:cNvPr id="17" name="Image 16">
            <a:extLst>
              <a:ext uri="{FF2B5EF4-FFF2-40B4-BE49-F238E27FC236}">
                <a16:creationId xmlns:a16="http://schemas.microsoft.com/office/drawing/2014/main" id="{D4970754-9C4F-AB46-B056-60E758D10C8E}"/>
              </a:ext>
            </a:extLst>
          </p:cNvPr>
          <p:cNvPicPr>
            <a:picLocks noChangeAspect="1"/>
          </p:cNvPicPr>
          <p:nvPr/>
        </p:nvPicPr>
        <p:blipFill rotWithShape="1">
          <a:blip r:embed="rId3"/>
          <a:srcRect t="73778" b="11590"/>
          <a:stretch/>
        </p:blipFill>
        <p:spPr>
          <a:xfrm>
            <a:off x="260376" y="1700808"/>
            <a:ext cx="11633200" cy="576065"/>
          </a:xfrm>
          <a:prstGeom prst="rect">
            <a:avLst/>
          </a:prstGeom>
        </p:spPr>
      </p:pic>
      <p:sp>
        <p:nvSpPr>
          <p:cNvPr id="18" name="ZoneTexte 17">
            <a:extLst>
              <a:ext uri="{FF2B5EF4-FFF2-40B4-BE49-F238E27FC236}">
                <a16:creationId xmlns:a16="http://schemas.microsoft.com/office/drawing/2014/main" id="{84EDFCCF-AFBA-FC44-94F5-06D95F3833F6}"/>
              </a:ext>
            </a:extLst>
          </p:cNvPr>
          <p:cNvSpPr txBox="1"/>
          <p:nvPr/>
        </p:nvSpPr>
        <p:spPr>
          <a:xfrm>
            <a:off x="281015" y="2395914"/>
            <a:ext cx="4446833" cy="2185214"/>
          </a:xfrm>
          <a:prstGeom prst="rect">
            <a:avLst/>
          </a:prstGeom>
          <a:noFill/>
        </p:spPr>
        <p:txBody>
          <a:bodyPr wrap="square" rtlCol="0">
            <a:spAutoFit/>
          </a:bodyPr>
          <a:lstStyle/>
          <a:p>
            <a:r>
              <a:rPr lang="fr-FR" sz="1700" b="1" dirty="0">
                <a:solidFill>
                  <a:srgbClr val="FF0000"/>
                </a:solidFill>
                <a:latin typeface="Courier New" panose="02070309020205020404" pitchFamily="49" charset="0"/>
                <a:cs typeface="Courier New" panose="02070309020205020404" pitchFamily="49" charset="0"/>
              </a:rPr>
              <a:t>Autres formes explicites :</a:t>
            </a:r>
          </a:p>
          <a:p>
            <a:endParaRPr lang="fr-FR" sz="1700" b="1" dirty="0">
              <a:latin typeface="Courier New" panose="02070309020205020404" pitchFamily="49" charset="0"/>
              <a:cs typeface="Courier New" panose="02070309020205020404" pitchFamily="49" charset="0"/>
            </a:endParaRPr>
          </a:p>
          <a:p>
            <a:endParaRPr lang="fr-FR" sz="1700" b="1" dirty="0">
              <a:latin typeface="Courier New" panose="02070309020205020404" pitchFamily="49" charset="0"/>
              <a:cs typeface="Courier New" panose="02070309020205020404" pitchFamily="49" charset="0"/>
            </a:endParaRPr>
          </a:p>
          <a:p>
            <a:pPr marL="285750" indent="-285750">
              <a:buFontTx/>
              <a:buChar char="-"/>
            </a:pPr>
            <a:r>
              <a:rPr lang="fr-FR" sz="1700" b="1" dirty="0" err="1">
                <a:latin typeface="Courier New" panose="02070309020205020404" pitchFamily="49" charset="0"/>
                <a:cs typeface="Courier New" panose="02070309020205020404" pitchFamily="49" charset="0"/>
              </a:rPr>
              <a:t>u</a:t>
            </a:r>
            <a:r>
              <a:rPr lang="fr-FR" sz="1700" b="1" baseline="30000" dirty="0" err="1">
                <a:latin typeface="Courier New" panose="02070309020205020404" pitchFamily="49" charset="0"/>
                <a:cs typeface="Courier New" panose="02070309020205020404" pitchFamily="49" charset="0"/>
              </a:rPr>
              <a:t>th</a:t>
            </a:r>
            <a:r>
              <a:rPr lang="fr-FR" sz="1700" b="1" dirty="0">
                <a:latin typeface="Courier New" panose="02070309020205020404" pitchFamily="49" charset="0"/>
                <a:cs typeface="Courier New" panose="02070309020205020404" pitchFamily="49" charset="0"/>
              </a:rPr>
              <a:t> quantile de la durée de vie</a:t>
            </a:r>
          </a:p>
          <a:p>
            <a:pPr marL="285750" indent="-285750">
              <a:buFontTx/>
              <a:buChar char="-"/>
            </a:pPr>
            <a:endParaRPr lang="fr-FR" sz="1700" b="1" dirty="0">
              <a:latin typeface="Courier New" panose="02070309020205020404" pitchFamily="49" charset="0"/>
              <a:cs typeface="Courier New" panose="02070309020205020404" pitchFamily="49" charset="0"/>
            </a:endParaRPr>
          </a:p>
          <a:p>
            <a:pPr marL="285750" indent="-285750">
              <a:buFontTx/>
              <a:buChar char="-"/>
            </a:pPr>
            <a:endParaRPr lang="fr-FR" sz="1700" b="1" dirty="0">
              <a:latin typeface="Courier New" panose="02070309020205020404" pitchFamily="49" charset="0"/>
              <a:cs typeface="Courier New" panose="02070309020205020404" pitchFamily="49" charset="0"/>
            </a:endParaRPr>
          </a:p>
          <a:p>
            <a:pPr marL="285750" indent="-285750">
              <a:buFontTx/>
              <a:buChar char="-"/>
            </a:pPr>
            <a:r>
              <a:rPr lang="fr-FR" sz="1700" b="1" dirty="0">
                <a:latin typeface="Courier New" panose="02070309020205020404" pitchFamily="49" charset="0"/>
                <a:cs typeface="Courier New" panose="02070309020205020404" pitchFamily="49" charset="0"/>
              </a:rPr>
              <a:t>Moyenne des temps de bon fonctionnement MTBF</a:t>
            </a:r>
          </a:p>
        </p:txBody>
      </p:sp>
      <p:sp>
        <p:nvSpPr>
          <p:cNvPr id="3" name="Rectangle 2">
            <a:extLst>
              <a:ext uri="{FF2B5EF4-FFF2-40B4-BE49-F238E27FC236}">
                <a16:creationId xmlns:a16="http://schemas.microsoft.com/office/drawing/2014/main" id="{9ADDAE31-7F78-F543-8E6E-52BA3D595964}"/>
              </a:ext>
            </a:extLst>
          </p:cNvPr>
          <p:cNvSpPr/>
          <p:nvPr/>
        </p:nvSpPr>
        <p:spPr>
          <a:xfrm>
            <a:off x="0" y="6254870"/>
            <a:ext cx="8119960" cy="276999"/>
          </a:xfrm>
          <a:prstGeom prst="rect">
            <a:avLst/>
          </a:prstGeom>
        </p:spPr>
        <p:txBody>
          <a:bodyPr wrap="square">
            <a:spAutoFit/>
          </a:bodyPr>
          <a:lstStyle/>
          <a:p>
            <a:pPr algn="just"/>
            <a:r>
              <a:rPr lang="en-US" sz="1200" kern="100" baseline="30000" dirty="0">
                <a:latin typeface="Courier New" panose="02070309020205020404" pitchFamily="49" charset="0"/>
                <a:ea typeface="SimSun" panose="02010600030101010101" pitchFamily="2" charset="-122"/>
                <a:cs typeface="Courier New" panose="02070309020205020404" pitchFamily="49" charset="0"/>
              </a:rPr>
              <a:t>2</a:t>
            </a:r>
            <a:r>
              <a:rPr lang="en-US" sz="1200" kern="100" dirty="0">
                <a:latin typeface="Courier New" panose="02070309020205020404" pitchFamily="49" charset="0"/>
                <a:ea typeface="SimSun" panose="02010600030101010101" pitchFamily="2" charset="-122"/>
                <a:cs typeface="Courier New" panose="02070309020205020404" pitchFamily="49" charset="0"/>
              </a:rPr>
              <a:t>Jørgensen, B., The theory of exponential dispersion models. Ed. Chapman &amp; Hall, 1998</a:t>
            </a:r>
            <a:endParaRPr lang="fr-FR" sz="1200" kern="100" dirty="0">
              <a:latin typeface="Courier New" panose="02070309020205020404" pitchFamily="49" charset="0"/>
              <a:ea typeface="SimSun" panose="02010600030101010101" pitchFamily="2" charset="-122"/>
              <a:cs typeface="Courier New" panose="02070309020205020404" pitchFamily="49" charset="0"/>
            </a:endParaRPr>
          </a:p>
        </p:txBody>
      </p:sp>
      <p:pic>
        <p:nvPicPr>
          <p:cNvPr id="15" name="Image 14">
            <a:extLst>
              <a:ext uri="{FF2B5EF4-FFF2-40B4-BE49-F238E27FC236}">
                <a16:creationId xmlns:a16="http://schemas.microsoft.com/office/drawing/2014/main" id="{DCF9B407-B18C-A444-A964-6398514ADF56}"/>
              </a:ext>
            </a:extLst>
          </p:cNvPr>
          <p:cNvPicPr>
            <a:picLocks noChangeAspect="1"/>
          </p:cNvPicPr>
          <p:nvPr/>
        </p:nvPicPr>
        <p:blipFill rotWithShape="1">
          <a:blip r:embed="rId4">
            <a:extLst>
              <a:ext uri="{28A0092B-C50C-407E-A947-70E740481C1C}">
                <a14:useLocalDpi xmlns:a14="http://schemas.microsoft.com/office/drawing/2010/main" val="0"/>
              </a:ext>
            </a:extLst>
          </a:blip>
          <a:srcRect l="7222" t="8627" r="31019" b="1698"/>
          <a:stretch/>
        </p:blipFill>
        <p:spPr>
          <a:xfrm>
            <a:off x="8119961" y="3891608"/>
            <a:ext cx="3816424" cy="2517581"/>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EDA90A1-CDF7-7C4D-A082-7570FBDB430A}"/>
                  </a:ext>
                </a:extLst>
              </p:cNvPr>
              <p:cNvSpPr/>
              <p:nvPr/>
            </p:nvSpPr>
            <p:spPr>
              <a:xfrm>
                <a:off x="8161700" y="5808671"/>
                <a:ext cx="765146" cy="276999"/>
              </a:xfrm>
              <a:prstGeom prst="rect">
                <a:avLst/>
              </a:prstGeom>
              <a:solidFill>
                <a:schemeClr val="bg1"/>
              </a:solidFill>
            </p:spPr>
            <p:txBody>
              <a:bodyPr wrap="none">
                <a:spAutoFit/>
              </a:bodyPr>
              <a:lstStyle/>
              <a:p>
                <a:r>
                  <a:rPr lang="fr-FR" sz="1200" b="1" dirty="0">
                    <a:solidFill>
                      <a:srgbClr val="FF0000"/>
                    </a:solidFill>
                    <a:latin typeface="Courier New" panose="02070309020205020404" pitchFamily="49" charset="0"/>
                    <a:cs typeface="Courier New" panose="02070309020205020404" pitchFamily="49" charset="0"/>
                  </a:rPr>
                  <a:t>y = </a:t>
                </a:r>
                <a14:m>
                  <m:oMath xmlns:m="http://schemas.openxmlformats.org/officeDocument/2006/math">
                    <m:r>
                      <a:rPr lang="en-US" sz="1200" i="1">
                        <a:solidFill>
                          <a:srgbClr val="FF0000"/>
                        </a:solidFill>
                        <a:latin typeface="Cambria Math" panose="02040503050406030204" pitchFamily="18" charset="0"/>
                      </a:rPr>
                      <m:t>𝜔</m:t>
                    </m:r>
                  </m:oMath>
                </a14:m>
                <a:r>
                  <a:rPr lang="fr-FR" sz="1200" b="1" dirty="0">
                    <a:solidFill>
                      <a:srgbClr val="FF0000"/>
                    </a:solidFill>
                    <a:latin typeface="Courier New" panose="02070309020205020404" pitchFamily="49" charset="0"/>
                    <a:cs typeface="Courier New" panose="02070309020205020404" pitchFamily="49" charset="0"/>
                  </a:rPr>
                  <a:t> </a:t>
                </a:r>
                <a:endParaRPr lang="fr-FR" sz="1200" dirty="0">
                  <a:solidFill>
                    <a:srgbClr val="FF0000"/>
                  </a:solidFill>
                </a:endParaRPr>
              </a:p>
            </p:txBody>
          </p:sp>
        </mc:Choice>
        <mc:Fallback xmlns="">
          <p:sp>
            <p:nvSpPr>
              <p:cNvPr id="4" name="Rectangle 3">
                <a:extLst>
                  <a:ext uri="{FF2B5EF4-FFF2-40B4-BE49-F238E27FC236}">
                    <a16:creationId xmlns:a16="http://schemas.microsoft.com/office/drawing/2014/main" id="{FEDA90A1-CDF7-7C4D-A082-7570FBDB430A}"/>
                  </a:ext>
                </a:extLst>
              </p:cNvPr>
              <p:cNvSpPr>
                <a:spLocks noRot="1" noChangeAspect="1" noMove="1" noResize="1" noEditPoints="1" noAdjustHandles="1" noChangeArrowheads="1" noChangeShapeType="1" noTextEdit="1"/>
              </p:cNvSpPr>
              <p:nvPr/>
            </p:nvSpPr>
            <p:spPr>
              <a:xfrm>
                <a:off x="8161700" y="5808671"/>
                <a:ext cx="765146" cy="276999"/>
              </a:xfrm>
              <a:prstGeom prst="rect">
                <a:avLst/>
              </a:prstGeom>
              <a:blipFill>
                <a:blip r:embed="rId5"/>
                <a:stretch>
                  <a:fillRect b="-1739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1249A49F-C51D-374B-9EF1-73277354990D}"/>
                  </a:ext>
                </a:extLst>
              </p:cNvPr>
              <p:cNvSpPr/>
              <p:nvPr/>
            </p:nvSpPr>
            <p:spPr>
              <a:xfrm>
                <a:off x="9336360" y="5606641"/>
                <a:ext cx="865173" cy="276999"/>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FF0000"/>
                          </a:solidFill>
                          <a:latin typeface="Cambria Math" panose="02040503050406030204" pitchFamily="18" charset="0"/>
                        </a:rPr>
                        <m:t>𝑓</m:t>
                      </m:r>
                      <m:d>
                        <m:dPr>
                          <m:ctrlPr>
                            <a:rPr lang="fr-FR" sz="1200" i="1">
                              <a:solidFill>
                                <a:srgbClr val="FF0000"/>
                              </a:solidFill>
                              <a:latin typeface="Cambria Math" panose="02040503050406030204" pitchFamily="18" charset="0"/>
                            </a:rPr>
                          </m:ctrlPr>
                        </m:dPr>
                        <m:e>
                          <m:r>
                            <a:rPr lang="en-US" sz="1200" i="1">
                              <a:solidFill>
                                <a:srgbClr val="FF0000"/>
                              </a:solidFill>
                              <a:latin typeface="Cambria Math" panose="02040503050406030204" pitchFamily="18" charset="0"/>
                            </a:rPr>
                            <m:t>𝑡</m:t>
                          </m:r>
                          <m:r>
                            <a:rPr lang="en-US" sz="1200" smtClean="0">
                              <a:solidFill>
                                <a:srgbClr val="FF0000"/>
                              </a:solidFill>
                              <a:latin typeface="Cambria Math" panose="02040503050406030204" pitchFamily="18" charset="0"/>
                            </a:rPr>
                            <m:t>|</m:t>
                          </m:r>
                          <m:sSub>
                            <m:sSubPr>
                              <m:ctrlPr>
                                <a:rPr lang="en-US" sz="1200" i="1">
                                  <a:solidFill>
                                    <a:srgbClr val="FF0000"/>
                                  </a:solidFill>
                                  <a:latin typeface="Cambria Math" panose="02040503050406030204" pitchFamily="18" charset="0"/>
                                </a:rPr>
                              </m:ctrlPr>
                            </m:sSubPr>
                            <m:e>
                              <m:r>
                                <a:rPr lang="en-US" sz="1200" i="1">
                                  <a:solidFill>
                                    <a:srgbClr val="FF0000"/>
                                  </a:solidFill>
                                  <a:latin typeface="Cambria Math" panose="02040503050406030204" pitchFamily="18" charset="0"/>
                                </a:rPr>
                                <m:t>𝜇</m:t>
                              </m:r>
                            </m:e>
                            <m:sub>
                              <m:r>
                                <a:rPr lang="fr-FR" sz="1200" i="1">
                                  <a:solidFill>
                                    <a:srgbClr val="FF0000"/>
                                  </a:solidFill>
                                  <a:latin typeface="Cambria Math" panose="02040503050406030204" pitchFamily="18" charset="0"/>
                                </a:rPr>
                                <m:t>𝑘</m:t>
                              </m:r>
                            </m:sub>
                          </m:sSub>
                          <m:r>
                            <a:rPr lang="en-US" sz="1200">
                              <a:solidFill>
                                <a:srgbClr val="FF0000"/>
                              </a:solidFill>
                              <a:latin typeface="Cambria Math" panose="02040503050406030204" pitchFamily="18" charset="0"/>
                            </a:rPr>
                            <m:t>,</m:t>
                          </m:r>
                          <m:r>
                            <a:rPr lang="en-US" sz="1200" i="1">
                              <a:solidFill>
                                <a:srgbClr val="FF0000"/>
                              </a:solidFill>
                              <a:latin typeface="Cambria Math" panose="02040503050406030204" pitchFamily="18" charset="0"/>
                            </a:rPr>
                            <m:t>𝜆</m:t>
                          </m:r>
                        </m:e>
                      </m:d>
                    </m:oMath>
                  </m:oMathPara>
                </a14:m>
                <a:endParaRPr lang="fr-FR" sz="900" dirty="0">
                  <a:solidFill>
                    <a:srgbClr val="FF0000"/>
                  </a:solidFill>
                </a:endParaRPr>
              </a:p>
            </p:txBody>
          </p:sp>
        </mc:Choice>
        <mc:Fallback xmlns="">
          <p:sp>
            <p:nvSpPr>
              <p:cNvPr id="20" name="Rectangle 19">
                <a:extLst>
                  <a:ext uri="{FF2B5EF4-FFF2-40B4-BE49-F238E27FC236}">
                    <a16:creationId xmlns:a16="http://schemas.microsoft.com/office/drawing/2014/main" id="{1249A49F-C51D-374B-9EF1-73277354990D}"/>
                  </a:ext>
                </a:extLst>
              </p:cNvPr>
              <p:cNvSpPr>
                <a:spLocks noRot="1" noChangeAspect="1" noMove="1" noResize="1" noEditPoints="1" noAdjustHandles="1" noChangeArrowheads="1" noChangeShapeType="1" noTextEdit="1"/>
              </p:cNvSpPr>
              <p:nvPr/>
            </p:nvSpPr>
            <p:spPr>
              <a:xfrm>
                <a:off x="9336360" y="5606641"/>
                <a:ext cx="865173" cy="276999"/>
              </a:xfrm>
              <a:prstGeom prst="rect">
                <a:avLst/>
              </a:prstGeom>
              <a:blipFill>
                <a:blip r:embed="rId6"/>
                <a:stretch>
                  <a:fillRect b="-434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D7533DD1-46E0-8640-8EDE-AF77864621C3}"/>
                  </a:ext>
                </a:extLst>
              </p:cNvPr>
              <p:cNvSpPr/>
              <p:nvPr/>
            </p:nvSpPr>
            <p:spPr>
              <a:xfrm>
                <a:off x="4611683" y="2564904"/>
                <a:ext cx="6167266" cy="10640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600" i="1" smtClean="0">
                              <a:solidFill>
                                <a:srgbClr val="836967"/>
                              </a:solidFill>
                              <a:latin typeface="Cambria Math" panose="02040503050406030204" pitchFamily="18" charset="0"/>
                            </a:rPr>
                          </m:ctrlPr>
                        </m:sSubPr>
                        <m:e>
                          <m:r>
                            <a:rPr lang="fr-FR" sz="1600" i="1">
                              <a:latin typeface="Cambria Math" panose="02040503050406030204" pitchFamily="18" charset="0"/>
                            </a:rPr>
                            <m:t>𝑡</m:t>
                          </m:r>
                        </m:e>
                        <m:sub>
                          <m:r>
                            <a:rPr lang="fr-FR" sz="1600" i="1">
                              <a:latin typeface="Cambria Math" panose="02040503050406030204" pitchFamily="18" charset="0"/>
                            </a:rPr>
                            <m:t>𝑢</m:t>
                          </m:r>
                        </m:sub>
                      </m:sSub>
                      <m:r>
                        <a:rPr lang="fr-FR" sz="1600" i="0">
                          <a:latin typeface="Cambria Math" panose="02040503050406030204" pitchFamily="18" charset="0"/>
                        </a:rPr>
                        <m:t>≅</m:t>
                      </m:r>
                      <m:sSup>
                        <m:sSupPr>
                          <m:ctrlPr>
                            <a:rPr lang="fr-FR" sz="1600" i="1">
                              <a:solidFill>
                                <a:srgbClr val="836967"/>
                              </a:solidFill>
                              <a:latin typeface="Cambria Math" panose="02040503050406030204" pitchFamily="18" charset="0"/>
                            </a:rPr>
                          </m:ctrlPr>
                        </m:sSupPr>
                        <m:e>
                          <m:d>
                            <m:dPr>
                              <m:begChr m:val="["/>
                              <m:endChr m:val="]"/>
                              <m:ctrlPr>
                                <a:rPr lang="fr-FR" sz="1600" i="1">
                                  <a:solidFill>
                                    <a:srgbClr val="836967"/>
                                  </a:solidFill>
                                  <a:latin typeface="Cambria Math" panose="02040503050406030204" pitchFamily="18" charset="0"/>
                                </a:rPr>
                              </m:ctrlPr>
                            </m:dPr>
                            <m:e>
                              <m:f>
                                <m:fPr>
                                  <m:ctrlPr>
                                    <a:rPr lang="fr-FR" sz="1600" i="1">
                                      <a:solidFill>
                                        <a:srgbClr val="836967"/>
                                      </a:solidFill>
                                      <a:latin typeface="Cambria Math" panose="02040503050406030204" pitchFamily="18" charset="0"/>
                                    </a:rPr>
                                  </m:ctrlPr>
                                </m:fPr>
                                <m:num>
                                  <m:sSup>
                                    <m:sSupPr>
                                      <m:ctrlPr>
                                        <a:rPr lang="fr-FR" sz="1600" i="1">
                                          <a:solidFill>
                                            <a:srgbClr val="836967"/>
                                          </a:solidFill>
                                          <a:latin typeface="Cambria Math" panose="02040503050406030204" pitchFamily="18" charset="0"/>
                                        </a:rPr>
                                      </m:ctrlPr>
                                    </m:sSupPr>
                                    <m:e>
                                      <m:d>
                                        <m:dPr>
                                          <m:ctrlPr>
                                            <a:rPr lang="fr-FR" sz="1600" i="1">
                                              <a:solidFill>
                                                <a:srgbClr val="836967"/>
                                              </a:solidFill>
                                              <a:latin typeface="Cambria Math" panose="02040503050406030204" pitchFamily="18" charset="0"/>
                                            </a:rPr>
                                          </m:ctrlPr>
                                        </m:dPr>
                                        <m:e>
                                          <m:sSub>
                                            <m:sSubPr>
                                              <m:ctrlPr>
                                                <a:rPr lang="fr-FR" sz="1600" i="1">
                                                  <a:solidFill>
                                                    <a:srgbClr val="836967"/>
                                                  </a:solidFill>
                                                  <a:latin typeface="Cambria Math" panose="02040503050406030204" pitchFamily="18" charset="0"/>
                                                </a:rPr>
                                              </m:ctrlPr>
                                            </m:sSubPr>
                                            <m:e>
                                              <m:r>
                                                <a:rPr lang="fr-FR" sz="1600" i="1">
                                                  <a:latin typeface="Cambria Math" panose="02040503050406030204" pitchFamily="18" charset="0"/>
                                                </a:rPr>
                                                <m:t>𝑧</m:t>
                                              </m:r>
                                            </m:e>
                                            <m:sub>
                                              <m:r>
                                                <a:rPr lang="fr-FR" sz="1600" i="1">
                                                  <a:latin typeface="Cambria Math" panose="02040503050406030204" pitchFamily="18" charset="0"/>
                                                </a:rPr>
                                                <m:t>𝑢</m:t>
                                              </m:r>
                                            </m:sub>
                                          </m:sSub>
                                          <m:rad>
                                            <m:radPr>
                                              <m:degHide m:val="on"/>
                                              <m:ctrlPr>
                                                <a:rPr lang="fr-FR" sz="1600" i="1">
                                                  <a:solidFill>
                                                    <a:srgbClr val="836967"/>
                                                  </a:solidFill>
                                                  <a:latin typeface="Cambria Math" panose="02040503050406030204" pitchFamily="18" charset="0"/>
                                                </a:rPr>
                                              </m:ctrlPr>
                                            </m:radPr>
                                            <m:deg/>
                                            <m:e>
                                              <m:f>
                                                <m:fPr>
                                                  <m:ctrlPr>
                                                    <a:rPr lang="fr-FR" sz="1600" i="1">
                                                      <a:solidFill>
                                                        <a:srgbClr val="836967"/>
                                                      </a:solidFill>
                                                      <a:latin typeface="Cambria Math" panose="02040503050406030204" pitchFamily="18" charset="0"/>
                                                    </a:rPr>
                                                  </m:ctrlPr>
                                                </m:fPr>
                                                <m:num>
                                                  <m:sSup>
                                                    <m:sSupPr>
                                                      <m:ctrlPr>
                                                        <a:rPr lang="fr-FR" sz="1600" i="1">
                                                          <a:solidFill>
                                                            <a:srgbClr val="836967"/>
                                                          </a:solidFill>
                                                          <a:latin typeface="Cambria Math" panose="02040503050406030204" pitchFamily="18" charset="0"/>
                                                        </a:rPr>
                                                      </m:ctrlPr>
                                                    </m:sSupPr>
                                                    <m:e>
                                                      <m:sSub>
                                                        <m:sSubPr>
                                                          <m:ctrlPr>
                                                            <a:rPr lang="en-US" sz="1600" i="1">
                                                              <a:latin typeface="Cambria Math" panose="02040503050406030204" pitchFamily="18" charset="0"/>
                                                            </a:rPr>
                                                          </m:ctrlPr>
                                                        </m:sSubPr>
                                                        <m:e>
                                                          <m:r>
                                                            <a:rPr lang="en-US" sz="1600" i="1">
                                                              <a:latin typeface="Cambria Math" panose="02040503050406030204" pitchFamily="18" charset="0"/>
                                                            </a:rPr>
                                                            <m:t>𝜇</m:t>
                                                          </m:r>
                                                        </m:e>
                                                        <m:sub>
                                                          <m:r>
                                                            <a:rPr lang="fr-FR" sz="1600" i="1">
                                                              <a:latin typeface="Cambria Math" panose="02040503050406030204" pitchFamily="18" charset="0"/>
                                                            </a:rPr>
                                                            <m:t>𝑘</m:t>
                                                          </m:r>
                                                        </m:sub>
                                                      </m:sSub>
                                                    </m:e>
                                                    <m:sup>
                                                      <m:r>
                                                        <a:rPr lang="fr-FR" sz="1600" i="1">
                                                          <a:latin typeface="Cambria Math" panose="02040503050406030204" pitchFamily="18" charset="0"/>
                                                        </a:rPr>
                                                        <m:t>𝑝</m:t>
                                                      </m:r>
                                                    </m:sup>
                                                  </m:sSup>
                                                  <m:r>
                                                    <a:rPr lang="fr-FR" sz="1600" i="1">
                                                      <a:latin typeface="Cambria Math" panose="02040503050406030204" pitchFamily="18" charset="0"/>
                                                    </a:rPr>
                                                    <m:t>𝛬</m:t>
                                                  </m:r>
                                                  <m:d>
                                                    <m:dPr>
                                                      <m:ctrlPr>
                                                        <a:rPr lang="fr-FR" sz="1600" i="1">
                                                          <a:solidFill>
                                                            <a:srgbClr val="836967"/>
                                                          </a:solidFill>
                                                          <a:latin typeface="Cambria Math" panose="02040503050406030204" pitchFamily="18" charset="0"/>
                                                        </a:rPr>
                                                      </m:ctrlPr>
                                                    </m:dPr>
                                                    <m:e>
                                                      <m:r>
                                                        <a:rPr lang="fr-FR" sz="1600" i="1">
                                                          <a:latin typeface="Cambria Math" panose="02040503050406030204" pitchFamily="18" charset="0"/>
                                                        </a:rPr>
                                                        <m:t>𝑡</m:t>
                                                      </m:r>
                                                      <m:r>
                                                        <a:rPr lang="fr-FR" sz="1600" b="0" i="1" smtClean="0">
                                                          <a:latin typeface="Cambria Math" panose="02040503050406030204" pitchFamily="18" charset="0"/>
                                                        </a:rPr>
                                                        <m:t>,</m:t>
                                                      </m:r>
                                                      <m:r>
                                                        <a:rPr lang="fr-FR" sz="1600" b="0" i="1" smtClean="0">
                                                          <a:latin typeface="Cambria Math" panose="02040503050406030204" pitchFamily="18" charset="0"/>
                                                        </a:rPr>
                                                        <m:t>𝑏</m:t>
                                                      </m:r>
                                                      <m:r>
                                                        <a:rPr lang="fr-FR" sz="1600" b="0" i="1" smtClean="0">
                                                          <a:latin typeface="Cambria Math" panose="02040503050406030204" pitchFamily="18" charset="0"/>
                                                        </a:rPr>
                                                        <m:t>,</m:t>
                                                      </m:r>
                                                      <m:r>
                                                        <a:rPr lang="fr-FR" sz="1600" b="0" i="1" smtClean="0">
                                                          <a:latin typeface="Cambria Math" panose="02040503050406030204" pitchFamily="18" charset="0"/>
                                                        </a:rPr>
                                                        <m:t>𝑞</m:t>
                                                      </m:r>
                                                    </m:e>
                                                  </m:d>
                                                </m:num>
                                                <m:den>
                                                  <m:r>
                                                    <a:rPr lang="fr-FR" sz="1600" i="1">
                                                      <a:latin typeface="Cambria Math" panose="02040503050406030204" pitchFamily="18" charset="0"/>
                                                    </a:rPr>
                                                    <m:t>𝜆</m:t>
                                                  </m:r>
                                                </m:den>
                                              </m:f>
                                            </m:e>
                                          </m:rad>
                                          <m:r>
                                            <a:rPr lang="fr-FR" sz="1600" i="0">
                                              <a:latin typeface="Cambria Math" panose="02040503050406030204" pitchFamily="18" charset="0"/>
                                            </a:rPr>
                                            <m:t>+</m:t>
                                          </m:r>
                                          <m:rad>
                                            <m:radPr>
                                              <m:degHide m:val="on"/>
                                              <m:ctrlPr>
                                                <a:rPr lang="fr-FR" sz="1600" i="1">
                                                  <a:solidFill>
                                                    <a:srgbClr val="836967"/>
                                                  </a:solidFill>
                                                  <a:latin typeface="Cambria Math" panose="02040503050406030204" pitchFamily="18" charset="0"/>
                                                </a:rPr>
                                              </m:ctrlPr>
                                            </m:radPr>
                                            <m:deg/>
                                            <m:e>
                                              <m:sSubSup>
                                                <m:sSubSupPr>
                                                  <m:ctrlPr>
                                                    <a:rPr lang="fr-FR" sz="1600" i="1">
                                                      <a:solidFill>
                                                        <a:srgbClr val="836967"/>
                                                      </a:solidFill>
                                                      <a:latin typeface="Cambria Math" panose="02040503050406030204" pitchFamily="18" charset="0"/>
                                                    </a:rPr>
                                                  </m:ctrlPr>
                                                </m:sSubSupPr>
                                                <m:e>
                                                  <m:r>
                                                    <a:rPr lang="fr-FR" sz="1600" i="1">
                                                      <a:latin typeface="Cambria Math" panose="02040503050406030204" pitchFamily="18" charset="0"/>
                                                    </a:rPr>
                                                    <m:t>𝑧</m:t>
                                                  </m:r>
                                                </m:e>
                                                <m:sub>
                                                  <m:r>
                                                    <a:rPr lang="fr-FR" sz="1600" i="1">
                                                      <a:latin typeface="Cambria Math" panose="02040503050406030204" pitchFamily="18" charset="0"/>
                                                    </a:rPr>
                                                    <m:t>𝑢</m:t>
                                                  </m:r>
                                                </m:sub>
                                                <m:sup>
                                                  <m:r>
                                                    <a:rPr lang="fr-FR" sz="1600" i="0">
                                                      <a:latin typeface="Cambria Math" panose="02040503050406030204" pitchFamily="18" charset="0"/>
                                                    </a:rPr>
                                                    <m:t>2</m:t>
                                                  </m:r>
                                                </m:sup>
                                              </m:sSubSup>
                                              <m:f>
                                                <m:fPr>
                                                  <m:ctrlPr>
                                                    <a:rPr lang="fr-FR" sz="1600" i="1">
                                                      <a:solidFill>
                                                        <a:srgbClr val="836967"/>
                                                      </a:solidFill>
                                                      <a:latin typeface="Cambria Math" panose="02040503050406030204" pitchFamily="18" charset="0"/>
                                                    </a:rPr>
                                                  </m:ctrlPr>
                                                </m:fPr>
                                                <m:num>
                                                  <m:sSup>
                                                    <m:sSupPr>
                                                      <m:ctrlPr>
                                                        <a:rPr lang="fr-FR" sz="1600" i="1">
                                                          <a:solidFill>
                                                            <a:srgbClr val="836967"/>
                                                          </a:solidFill>
                                                          <a:latin typeface="Cambria Math" panose="02040503050406030204" pitchFamily="18" charset="0"/>
                                                        </a:rPr>
                                                      </m:ctrlPr>
                                                    </m:sSupPr>
                                                    <m:e>
                                                      <m:sSub>
                                                        <m:sSubPr>
                                                          <m:ctrlPr>
                                                            <a:rPr lang="en-US" sz="1600" i="1">
                                                              <a:latin typeface="Cambria Math" panose="02040503050406030204" pitchFamily="18" charset="0"/>
                                                            </a:rPr>
                                                          </m:ctrlPr>
                                                        </m:sSubPr>
                                                        <m:e>
                                                          <m:r>
                                                            <a:rPr lang="en-US" sz="1600" i="1">
                                                              <a:latin typeface="Cambria Math" panose="02040503050406030204" pitchFamily="18" charset="0"/>
                                                            </a:rPr>
                                                            <m:t>𝜇</m:t>
                                                          </m:r>
                                                        </m:e>
                                                        <m:sub>
                                                          <m:r>
                                                            <a:rPr lang="fr-FR" sz="1600" i="1">
                                                              <a:latin typeface="Cambria Math" panose="02040503050406030204" pitchFamily="18" charset="0"/>
                                                            </a:rPr>
                                                            <m:t>𝑘</m:t>
                                                          </m:r>
                                                        </m:sub>
                                                      </m:sSub>
                                                    </m:e>
                                                    <m:sup>
                                                      <m:r>
                                                        <a:rPr lang="fr-FR" sz="1600" i="1">
                                                          <a:latin typeface="Cambria Math" panose="02040503050406030204" pitchFamily="18" charset="0"/>
                                                        </a:rPr>
                                                        <m:t>𝑝</m:t>
                                                      </m:r>
                                                    </m:sup>
                                                  </m:sSup>
                                                  <m:r>
                                                    <a:rPr lang="fr-FR" sz="1600" i="1">
                                                      <a:latin typeface="Cambria Math" panose="02040503050406030204" pitchFamily="18" charset="0"/>
                                                    </a:rPr>
                                                    <m:t>𝛬</m:t>
                                                  </m:r>
                                                  <m:d>
                                                    <m:dPr>
                                                      <m:ctrlPr>
                                                        <a:rPr lang="fr-FR" sz="1600" i="1">
                                                          <a:solidFill>
                                                            <a:srgbClr val="836967"/>
                                                          </a:solidFill>
                                                          <a:latin typeface="Cambria Math" panose="02040503050406030204" pitchFamily="18" charset="0"/>
                                                        </a:rPr>
                                                      </m:ctrlPr>
                                                    </m:dPr>
                                                    <m:e>
                                                      <m:r>
                                                        <a:rPr lang="fr-FR" sz="1600" i="1">
                                                          <a:latin typeface="Cambria Math" panose="02040503050406030204" pitchFamily="18" charset="0"/>
                                                        </a:rPr>
                                                        <m:t>𝑡</m:t>
                                                      </m:r>
                                                      <m:r>
                                                        <a:rPr lang="fr-FR" sz="1600" b="0" i="1" smtClean="0">
                                                          <a:latin typeface="Cambria Math" panose="02040503050406030204" pitchFamily="18" charset="0"/>
                                                        </a:rPr>
                                                        <m:t>,</m:t>
                                                      </m:r>
                                                      <m:r>
                                                        <a:rPr lang="fr-FR" sz="1600" b="0" i="1" smtClean="0">
                                                          <a:latin typeface="Cambria Math" panose="02040503050406030204" pitchFamily="18" charset="0"/>
                                                        </a:rPr>
                                                        <m:t>𝑏</m:t>
                                                      </m:r>
                                                      <m:r>
                                                        <a:rPr lang="fr-FR" sz="1600" b="0" i="1" smtClean="0">
                                                          <a:latin typeface="Cambria Math" panose="02040503050406030204" pitchFamily="18" charset="0"/>
                                                        </a:rPr>
                                                        <m:t>,</m:t>
                                                      </m:r>
                                                      <m:r>
                                                        <a:rPr lang="fr-FR" sz="1600" i="1">
                                                          <a:latin typeface="Cambria Math" panose="02040503050406030204" pitchFamily="18" charset="0"/>
                                                        </a:rPr>
                                                        <m:t>𝑞</m:t>
                                                      </m:r>
                                                    </m:e>
                                                  </m:d>
                                                </m:num>
                                                <m:den>
                                                  <m:r>
                                                    <a:rPr lang="fr-FR" sz="1600" i="1">
                                                      <a:latin typeface="Cambria Math" panose="02040503050406030204" pitchFamily="18" charset="0"/>
                                                    </a:rPr>
                                                    <m:t>𝜆</m:t>
                                                  </m:r>
                                                </m:den>
                                              </m:f>
                                              <m:r>
                                                <a:rPr lang="fr-FR" sz="1600" i="0">
                                                  <a:latin typeface="Cambria Math" panose="02040503050406030204" pitchFamily="18" charset="0"/>
                                                </a:rPr>
                                                <m:t>+4</m:t>
                                              </m:r>
                                              <m:sSub>
                                                <m:sSubPr>
                                                  <m:ctrlPr>
                                                    <a:rPr lang="en-US" sz="1600" i="1">
                                                      <a:latin typeface="Cambria Math" panose="02040503050406030204" pitchFamily="18" charset="0"/>
                                                    </a:rPr>
                                                  </m:ctrlPr>
                                                </m:sSubPr>
                                                <m:e>
                                                  <m:r>
                                                    <a:rPr lang="en-US" sz="1600" i="1">
                                                      <a:latin typeface="Cambria Math" panose="02040503050406030204" pitchFamily="18" charset="0"/>
                                                    </a:rPr>
                                                    <m:t>𝜇</m:t>
                                                  </m:r>
                                                </m:e>
                                                <m:sub>
                                                  <m:r>
                                                    <a:rPr lang="fr-FR" sz="1600" i="1">
                                                      <a:latin typeface="Cambria Math" panose="02040503050406030204" pitchFamily="18" charset="0"/>
                                                    </a:rPr>
                                                    <m:t>𝑘</m:t>
                                                  </m:r>
                                                </m:sub>
                                              </m:sSub>
                                              <m:r>
                                                <a:rPr lang="fr-FR" sz="1600" i="1">
                                                  <a:latin typeface="Cambria Math" panose="02040503050406030204" pitchFamily="18" charset="0"/>
                                                </a:rPr>
                                                <m:t>𝛬</m:t>
                                              </m:r>
                                              <m:d>
                                                <m:dPr>
                                                  <m:ctrlPr>
                                                    <a:rPr lang="fr-FR" sz="1600" i="1">
                                                      <a:solidFill>
                                                        <a:srgbClr val="836967"/>
                                                      </a:solidFill>
                                                      <a:latin typeface="Cambria Math" panose="02040503050406030204" pitchFamily="18" charset="0"/>
                                                    </a:rPr>
                                                  </m:ctrlPr>
                                                </m:dPr>
                                                <m:e>
                                                  <m:r>
                                                    <a:rPr lang="fr-FR" sz="1600" i="1">
                                                      <a:latin typeface="Cambria Math" panose="02040503050406030204" pitchFamily="18" charset="0"/>
                                                    </a:rPr>
                                                    <m:t>𝑡</m:t>
                                                  </m:r>
                                                  <m:r>
                                                    <a:rPr lang="fr-FR" sz="1600" b="0" i="1" smtClean="0">
                                                      <a:latin typeface="Cambria Math" panose="02040503050406030204" pitchFamily="18" charset="0"/>
                                                    </a:rPr>
                                                    <m:t>,</m:t>
                                                  </m:r>
                                                  <m:r>
                                                    <a:rPr lang="fr-FR" sz="1600" b="0" i="1" smtClean="0">
                                                      <a:latin typeface="Cambria Math" panose="02040503050406030204" pitchFamily="18" charset="0"/>
                                                    </a:rPr>
                                                    <m:t>𝑏</m:t>
                                                  </m:r>
                                                  <m:r>
                                                    <a:rPr lang="fr-FR" sz="1600" b="0" i="1" smtClean="0">
                                                      <a:latin typeface="Cambria Math" panose="02040503050406030204" pitchFamily="18" charset="0"/>
                                                    </a:rPr>
                                                    <m:t>,</m:t>
                                                  </m:r>
                                                  <m:r>
                                                    <a:rPr lang="fr-FR" sz="1600" b="0" i="1" smtClean="0">
                                                      <a:latin typeface="Cambria Math" panose="02040503050406030204" pitchFamily="18" charset="0"/>
                                                    </a:rPr>
                                                    <m:t>𝑞</m:t>
                                                  </m:r>
                                                </m:e>
                                              </m:d>
                                              <m:r>
                                                <a:rPr lang="fr-FR" sz="1600" i="1">
                                                  <a:latin typeface="Cambria Math" panose="02040503050406030204" pitchFamily="18" charset="0"/>
                                                </a:rPr>
                                                <m:t>𝜔</m:t>
                                              </m:r>
                                            </m:e>
                                          </m:rad>
                                        </m:e>
                                      </m:d>
                                    </m:e>
                                    <m:sup>
                                      <m:r>
                                        <a:rPr lang="fr-FR" sz="1600" i="0">
                                          <a:latin typeface="Cambria Math" panose="02040503050406030204" pitchFamily="18" charset="0"/>
                                        </a:rPr>
                                        <m:t>2</m:t>
                                      </m:r>
                                    </m:sup>
                                  </m:sSup>
                                </m:num>
                                <m:den>
                                  <m:r>
                                    <a:rPr lang="fr-FR" sz="1600" i="0">
                                      <a:latin typeface="Cambria Math" panose="02040503050406030204" pitchFamily="18" charset="0"/>
                                    </a:rPr>
                                    <m:t>4</m:t>
                                  </m:r>
                                  <m:sSup>
                                    <m:sSupPr>
                                      <m:ctrlPr>
                                        <a:rPr lang="fr-FR" sz="1600" i="1">
                                          <a:solidFill>
                                            <a:srgbClr val="836967"/>
                                          </a:solidFill>
                                          <a:latin typeface="Cambria Math" panose="02040503050406030204" pitchFamily="18" charset="0"/>
                                        </a:rPr>
                                      </m:ctrlPr>
                                    </m:sSupPr>
                                    <m:e>
                                      <m:sSub>
                                        <m:sSubPr>
                                          <m:ctrlPr>
                                            <a:rPr lang="en-US" sz="1600" i="1">
                                              <a:latin typeface="Cambria Math" panose="02040503050406030204" pitchFamily="18" charset="0"/>
                                            </a:rPr>
                                          </m:ctrlPr>
                                        </m:sSubPr>
                                        <m:e>
                                          <m:r>
                                            <a:rPr lang="en-US" sz="1600" i="1">
                                              <a:latin typeface="Cambria Math" panose="02040503050406030204" pitchFamily="18" charset="0"/>
                                            </a:rPr>
                                            <m:t>𝜇</m:t>
                                          </m:r>
                                        </m:e>
                                        <m:sub>
                                          <m:r>
                                            <a:rPr lang="fr-FR" sz="1600" i="1">
                                              <a:latin typeface="Cambria Math" panose="02040503050406030204" pitchFamily="18" charset="0"/>
                                            </a:rPr>
                                            <m:t>𝑘</m:t>
                                          </m:r>
                                        </m:sub>
                                      </m:sSub>
                                    </m:e>
                                    <m:sup>
                                      <m:r>
                                        <a:rPr lang="fr-FR" sz="1600" i="0">
                                          <a:latin typeface="Cambria Math" panose="02040503050406030204" pitchFamily="18" charset="0"/>
                                        </a:rPr>
                                        <m:t>2</m:t>
                                      </m:r>
                                    </m:sup>
                                  </m:sSup>
                                  <m:sSup>
                                    <m:sSupPr>
                                      <m:ctrlPr>
                                        <a:rPr lang="fr-FR" sz="1600" i="1">
                                          <a:solidFill>
                                            <a:srgbClr val="836967"/>
                                          </a:solidFill>
                                          <a:latin typeface="Cambria Math" panose="02040503050406030204" pitchFamily="18" charset="0"/>
                                        </a:rPr>
                                      </m:ctrlPr>
                                    </m:sSupPr>
                                    <m:e>
                                      <m:r>
                                        <a:rPr lang="fr-FR" sz="1600" i="1">
                                          <a:latin typeface="Cambria Math" panose="02040503050406030204" pitchFamily="18" charset="0"/>
                                        </a:rPr>
                                        <m:t>𝛬</m:t>
                                      </m:r>
                                    </m:e>
                                    <m:sup>
                                      <m:r>
                                        <a:rPr lang="fr-FR" sz="1600" i="0">
                                          <a:latin typeface="Cambria Math" panose="02040503050406030204" pitchFamily="18" charset="0"/>
                                        </a:rPr>
                                        <m:t>2</m:t>
                                      </m:r>
                                    </m:sup>
                                  </m:sSup>
                                  <m:d>
                                    <m:dPr>
                                      <m:ctrlPr>
                                        <a:rPr lang="fr-FR" sz="1600" i="1">
                                          <a:solidFill>
                                            <a:srgbClr val="836967"/>
                                          </a:solidFill>
                                          <a:latin typeface="Cambria Math" panose="02040503050406030204" pitchFamily="18" charset="0"/>
                                        </a:rPr>
                                      </m:ctrlPr>
                                    </m:dPr>
                                    <m:e>
                                      <m:r>
                                        <a:rPr lang="fr-FR" sz="1600" i="1">
                                          <a:latin typeface="Cambria Math" panose="02040503050406030204" pitchFamily="18" charset="0"/>
                                        </a:rPr>
                                        <m:t>𝑡</m:t>
                                      </m:r>
                                      <m:r>
                                        <a:rPr lang="fr-FR" sz="1600" b="0" i="1" smtClean="0">
                                          <a:latin typeface="Cambria Math" panose="02040503050406030204" pitchFamily="18" charset="0"/>
                                        </a:rPr>
                                        <m:t>,</m:t>
                                      </m:r>
                                      <m:r>
                                        <a:rPr lang="fr-FR" sz="1600" b="0" i="1" smtClean="0">
                                          <a:latin typeface="Cambria Math" panose="02040503050406030204" pitchFamily="18" charset="0"/>
                                        </a:rPr>
                                        <m:t>𝑏</m:t>
                                      </m:r>
                                      <m:r>
                                        <a:rPr lang="fr-FR" sz="1600" b="0" i="1" smtClean="0">
                                          <a:latin typeface="Cambria Math" panose="02040503050406030204" pitchFamily="18" charset="0"/>
                                        </a:rPr>
                                        <m:t>,</m:t>
                                      </m:r>
                                      <m:r>
                                        <a:rPr lang="fr-FR" sz="1600" b="0" i="1" smtClean="0">
                                          <a:latin typeface="Cambria Math" panose="02040503050406030204" pitchFamily="18" charset="0"/>
                                        </a:rPr>
                                        <m:t>𝑞</m:t>
                                      </m:r>
                                    </m:e>
                                  </m:d>
                                </m:den>
                              </m:f>
                            </m:e>
                          </m:d>
                        </m:e>
                        <m:sup>
                          <m:f>
                            <m:fPr>
                              <m:type m:val="lin"/>
                              <m:ctrlPr>
                                <a:rPr lang="fr-FR" sz="1600" i="1">
                                  <a:latin typeface="Cambria Math" panose="02040503050406030204" pitchFamily="18" charset="0"/>
                                </a:rPr>
                              </m:ctrlPr>
                            </m:fPr>
                            <m:num>
                              <m:r>
                                <a:rPr lang="fr-FR" sz="1600" i="0">
                                  <a:latin typeface="Cambria Math" panose="02040503050406030204" pitchFamily="18" charset="0"/>
                                </a:rPr>
                                <m:t>1</m:t>
                              </m:r>
                            </m:num>
                            <m:den>
                              <m:r>
                                <a:rPr lang="fr-FR" sz="1600" i="1">
                                  <a:latin typeface="Cambria Math" panose="02040503050406030204" pitchFamily="18" charset="0"/>
                                </a:rPr>
                                <m:t>𝑞</m:t>
                              </m:r>
                            </m:den>
                          </m:f>
                        </m:sup>
                      </m:sSup>
                    </m:oMath>
                  </m:oMathPara>
                </a14:m>
                <a:endParaRPr lang="fr-FR" sz="1600" dirty="0"/>
              </a:p>
            </p:txBody>
          </p:sp>
        </mc:Choice>
        <mc:Fallback xmlns="">
          <p:sp>
            <p:nvSpPr>
              <p:cNvPr id="9" name="Rectangle 8">
                <a:extLst>
                  <a:ext uri="{FF2B5EF4-FFF2-40B4-BE49-F238E27FC236}">
                    <a16:creationId xmlns:a16="http://schemas.microsoft.com/office/drawing/2014/main" id="{D7533DD1-46E0-8640-8EDE-AF77864621C3}"/>
                  </a:ext>
                </a:extLst>
              </p:cNvPr>
              <p:cNvSpPr>
                <a:spLocks noRot="1" noChangeAspect="1" noMove="1" noResize="1" noEditPoints="1" noAdjustHandles="1" noChangeArrowheads="1" noChangeShapeType="1" noTextEdit="1"/>
              </p:cNvSpPr>
              <p:nvPr/>
            </p:nvSpPr>
            <p:spPr>
              <a:xfrm>
                <a:off x="4611683" y="2564904"/>
                <a:ext cx="6167266" cy="1064074"/>
              </a:xfrm>
              <a:prstGeom prst="rect">
                <a:avLst/>
              </a:prstGeom>
              <a:blipFill>
                <a:blip r:embed="rId7"/>
                <a:stretch>
                  <a:fillRect t="-26190" b="-238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3FC2441-EC13-5941-9BA4-D1FC1F598B38}"/>
                  </a:ext>
                </a:extLst>
              </p:cNvPr>
              <p:cNvSpPr/>
              <p:nvPr/>
            </p:nvSpPr>
            <p:spPr>
              <a:xfrm>
                <a:off x="3924052" y="3784313"/>
                <a:ext cx="2499852" cy="6301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𝑀𝑇𝐵𝐹</m:t>
                      </m:r>
                      <m:r>
                        <a:rPr lang="fr-FR" sz="1600" i="0">
                          <a:latin typeface="Cambria Math" panose="02040503050406030204" pitchFamily="18" charset="0"/>
                        </a:rPr>
                        <m:t>≅</m:t>
                      </m:r>
                      <m:sSup>
                        <m:sSupPr>
                          <m:ctrlPr>
                            <a:rPr lang="fr-FR" sz="1600" i="1">
                              <a:solidFill>
                                <a:srgbClr val="836967"/>
                              </a:solidFill>
                              <a:latin typeface="Cambria Math" panose="02040503050406030204" pitchFamily="18" charset="0"/>
                            </a:rPr>
                          </m:ctrlPr>
                        </m:sSupPr>
                        <m:e>
                          <m:d>
                            <m:dPr>
                              <m:begChr m:val="["/>
                              <m:endChr m:val="]"/>
                              <m:ctrlPr>
                                <a:rPr lang="fr-FR" sz="1600" i="1">
                                  <a:solidFill>
                                    <a:srgbClr val="836967"/>
                                  </a:solidFill>
                                  <a:latin typeface="Cambria Math" panose="02040503050406030204" pitchFamily="18" charset="0"/>
                                </a:rPr>
                              </m:ctrlPr>
                            </m:dPr>
                            <m:e>
                              <m:f>
                                <m:fPr>
                                  <m:ctrlPr>
                                    <a:rPr lang="fr-FR" sz="1600" i="1">
                                      <a:solidFill>
                                        <a:srgbClr val="836967"/>
                                      </a:solidFill>
                                      <a:latin typeface="Cambria Math" panose="02040503050406030204" pitchFamily="18" charset="0"/>
                                    </a:rPr>
                                  </m:ctrlPr>
                                </m:fPr>
                                <m:num>
                                  <m:r>
                                    <a:rPr lang="fr-FR" sz="1600" i="1">
                                      <a:latin typeface="Cambria Math" panose="02040503050406030204" pitchFamily="18" charset="0"/>
                                    </a:rPr>
                                    <m:t>𝜔</m:t>
                                  </m:r>
                                </m:num>
                                <m:den>
                                  <m:sSub>
                                    <m:sSubPr>
                                      <m:ctrlPr>
                                        <a:rPr lang="en-US" sz="1600" i="1">
                                          <a:latin typeface="Cambria Math" panose="02040503050406030204" pitchFamily="18" charset="0"/>
                                        </a:rPr>
                                      </m:ctrlPr>
                                    </m:sSubPr>
                                    <m:e>
                                      <m:r>
                                        <a:rPr lang="en-US" sz="1600" i="1">
                                          <a:latin typeface="Cambria Math" panose="02040503050406030204" pitchFamily="18" charset="0"/>
                                        </a:rPr>
                                        <m:t>𝜇</m:t>
                                      </m:r>
                                    </m:e>
                                    <m:sub>
                                      <m:r>
                                        <a:rPr lang="fr-FR" sz="1600" i="1">
                                          <a:latin typeface="Cambria Math" panose="02040503050406030204" pitchFamily="18" charset="0"/>
                                        </a:rPr>
                                        <m:t>𝑘</m:t>
                                      </m:r>
                                    </m:sub>
                                  </m:sSub>
                                  <m:r>
                                    <a:rPr lang="fr-FR" sz="1600" i="1">
                                      <a:latin typeface="Cambria Math" panose="02040503050406030204" pitchFamily="18" charset="0"/>
                                    </a:rPr>
                                    <m:t>𝛬</m:t>
                                  </m:r>
                                  <m:d>
                                    <m:dPr>
                                      <m:ctrlPr>
                                        <a:rPr lang="fr-FR" sz="1600" i="1">
                                          <a:solidFill>
                                            <a:srgbClr val="836967"/>
                                          </a:solidFill>
                                          <a:latin typeface="Cambria Math" panose="02040503050406030204" pitchFamily="18" charset="0"/>
                                        </a:rPr>
                                      </m:ctrlPr>
                                    </m:dPr>
                                    <m:e>
                                      <m:r>
                                        <a:rPr lang="fr-FR" sz="1600" i="1">
                                          <a:latin typeface="Cambria Math" panose="02040503050406030204" pitchFamily="18" charset="0"/>
                                        </a:rPr>
                                        <m:t>𝑡</m:t>
                                      </m:r>
                                      <m:r>
                                        <a:rPr lang="fr-FR" sz="1600" b="0" i="1" smtClean="0">
                                          <a:latin typeface="Cambria Math" panose="02040503050406030204" pitchFamily="18" charset="0"/>
                                        </a:rPr>
                                        <m:t>,</m:t>
                                      </m:r>
                                      <m:r>
                                        <a:rPr lang="fr-FR" sz="1600" b="0" i="1" smtClean="0">
                                          <a:latin typeface="Cambria Math" panose="02040503050406030204" pitchFamily="18" charset="0"/>
                                        </a:rPr>
                                        <m:t>𝑏</m:t>
                                      </m:r>
                                      <m:r>
                                        <a:rPr lang="fr-FR" sz="1600" b="0" i="1" smtClean="0">
                                          <a:latin typeface="Cambria Math" panose="02040503050406030204" pitchFamily="18" charset="0"/>
                                        </a:rPr>
                                        <m:t>,</m:t>
                                      </m:r>
                                      <m:r>
                                        <a:rPr lang="fr-FR" sz="1600" i="1">
                                          <a:latin typeface="Cambria Math" panose="02040503050406030204" pitchFamily="18" charset="0"/>
                                        </a:rPr>
                                        <m:t>𝑞</m:t>
                                      </m:r>
                                    </m:e>
                                  </m:d>
                                </m:den>
                              </m:f>
                            </m:e>
                          </m:d>
                        </m:e>
                        <m:sup>
                          <m:f>
                            <m:fPr>
                              <m:type m:val="lin"/>
                              <m:ctrlPr>
                                <a:rPr lang="fr-FR" sz="1600" i="1">
                                  <a:latin typeface="Cambria Math" panose="02040503050406030204" pitchFamily="18" charset="0"/>
                                </a:rPr>
                              </m:ctrlPr>
                            </m:fPr>
                            <m:num>
                              <m:r>
                                <a:rPr lang="fr-FR" sz="1600" i="0">
                                  <a:latin typeface="Cambria Math" panose="02040503050406030204" pitchFamily="18" charset="0"/>
                                </a:rPr>
                                <m:t>1</m:t>
                              </m:r>
                            </m:num>
                            <m:den>
                              <m:r>
                                <a:rPr lang="fr-FR" sz="1600" i="1">
                                  <a:latin typeface="Cambria Math" panose="02040503050406030204" pitchFamily="18" charset="0"/>
                                </a:rPr>
                                <m:t>𝑞</m:t>
                              </m:r>
                            </m:den>
                          </m:f>
                        </m:sup>
                      </m:sSup>
                    </m:oMath>
                  </m:oMathPara>
                </a14:m>
                <a:endParaRPr lang="fr-FR" sz="1600" dirty="0"/>
              </a:p>
            </p:txBody>
          </p:sp>
        </mc:Choice>
        <mc:Fallback xmlns="">
          <p:sp>
            <p:nvSpPr>
              <p:cNvPr id="2" name="Rectangle 1">
                <a:extLst>
                  <a:ext uri="{FF2B5EF4-FFF2-40B4-BE49-F238E27FC236}">
                    <a16:creationId xmlns:a16="http://schemas.microsoft.com/office/drawing/2014/main" id="{A3FC2441-EC13-5941-9BA4-D1FC1F598B38}"/>
                  </a:ext>
                </a:extLst>
              </p:cNvPr>
              <p:cNvSpPr>
                <a:spLocks noRot="1" noChangeAspect="1" noMove="1" noResize="1" noEditPoints="1" noAdjustHandles="1" noChangeArrowheads="1" noChangeShapeType="1" noTextEdit="1"/>
              </p:cNvSpPr>
              <p:nvPr/>
            </p:nvSpPr>
            <p:spPr>
              <a:xfrm>
                <a:off x="3924052" y="3784313"/>
                <a:ext cx="2499852" cy="630173"/>
              </a:xfrm>
              <a:prstGeom prst="rect">
                <a:avLst/>
              </a:prstGeom>
              <a:blipFill>
                <a:blip r:embed="rId8"/>
                <a:stretch>
                  <a:fillRect t="-44000" b="-14000"/>
                </a:stretch>
              </a:blipFill>
            </p:spPr>
            <p:txBody>
              <a:bodyPr/>
              <a:lstStyle/>
              <a:p>
                <a:r>
                  <a:rPr lang="fr-FR">
                    <a:noFill/>
                  </a:rPr>
                  <a:t> </a:t>
                </a:r>
              </a:p>
            </p:txBody>
          </p:sp>
        </mc:Fallback>
      </mc:AlternateContent>
      <p:grpSp>
        <p:nvGrpSpPr>
          <p:cNvPr id="10" name="Groupe 9">
            <a:extLst>
              <a:ext uri="{FF2B5EF4-FFF2-40B4-BE49-F238E27FC236}">
                <a16:creationId xmlns:a16="http://schemas.microsoft.com/office/drawing/2014/main" id="{F50E6757-9870-EE4F-A556-3730168D845B}"/>
              </a:ext>
            </a:extLst>
          </p:cNvPr>
          <p:cNvGrpSpPr/>
          <p:nvPr/>
        </p:nvGrpSpPr>
        <p:grpSpPr>
          <a:xfrm>
            <a:off x="10255495" y="5606641"/>
            <a:ext cx="367408" cy="722526"/>
            <a:chOff x="10255495" y="5606641"/>
            <a:chExt cx="367408" cy="722526"/>
          </a:xfrm>
        </p:grpSpPr>
        <p:cxnSp>
          <p:nvCxnSpPr>
            <p:cNvPr id="6" name="Connecteur droit 5">
              <a:extLst>
                <a:ext uri="{FF2B5EF4-FFF2-40B4-BE49-F238E27FC236}">
                  <a16:creationId xmlns:a16="http://schemas.microsoft.com/office/drawing/2014/main" id="{84B4E9A4-005B-2B4F-8D0A-4D6A2794A286}"/>
                </a:ext>
              </a:extLst>
            </p:cNvPr>
            <p:cNvCxnSpPr>
              <a:cxnSpLocks/>
            </p:cNvCxnSpPr>
            <p:nvPr/>
          </p:nvCxnSpPr>
          <p:spPr>
            <a:xfrm flipV="1">
              <a:off x="10488488" y="5606641"/>
              <a:ext cx="0" cy="368766"/>
            </a:xfrm>
            <a:prstGeom prst="line">
              <a:avLst/>
            </a:prstGeom>
            <a:ln w="25400" cmpd="sng"/>
          </p:spPr>
          <p:style>
            <a:lnRef idx="1">
              <a:schemeClr val="accent2"/>
            </a:lnRef>
            <a:fillRef idx="0">
              <a:schemeClr val="accent2"/>
            </a:fillRef>
            <a:effectRef idx="0">
              <a:schemeClr val="accent2"/>
            </a:effectRef>
            <a:fontRef idx="minor">
              <a:schemeClr val="tx1"/>
            </a:fontRef>
          </p:style>
        </p:cxnSp>
        <p:sp>
          <p:nvSpPr>
            <p:cNvPr id="8" name="ZoneTexte 7">
              <a:extLst>
                <a:ext uri="{FF2B5EF4-FFF2-40B4-BE49-F238E27FC236}">
                  <a16:creationId xmlns:a16="http://schemas.microsoft.com/office/drawing/2014/main" id="{14BCAC83-9541-EB47-BC38-D151927C71CB}"/>
                </a:ext>
              </a:extLst>
            </p:cNvPr>
            <p:cNvSpPr txBox="1"/>
            <p:nvPr/>
          </p:nvSpPr>
          <p:spPr>
            <a:xfrm>
              <a:off x="10255495" y="5959835"/>
              <a:ext cx="367408" cy="369332"/>
            </a:xfrm>
            <a:prstGeom prst="rect">
              <a:avLst/>
            </a:prstGeom>
            <a:noFill/>
          </p:spPr>
          <p:txBody>
            <a:bodyPr wrap="none" rtlCol="0">
              <a:spAutoFit/>
            </a:bodyPr>
            <a:lstStyle/>
            <a:p>
              <a:r>
                <a:rPr lang="fr-FR" dirty="0">
                  <a:solidFill>
                    <a:srgbClr val="FF0000"/>
                  </a:solidFill>
                </a:rPr>
                <a:t>t</a:t>
              </a:r>
              <a:r>
                <a:rPr lang="fr-FR" baseline="-25000" dirty="0">
                  <a:solidFill>
                    <a:srgbClr val="FF0000"/>
                  </a:solidFill>
                </a:rPr>
                <a:t>u</a:t>
              </a:r>
            </a:p>
          </p:txBody>
        </p:sp>
      </p:grpSp>
      <p:grpSp>
        <p:nvGrpSpPr>
          <p:cNvPr id="19" name="Groupe 18">
            <a:extLst>
              <a:ext uri="{FF2B5EF4-FFF2-40B4-BE49-F238E27FC236}">
                <a16:creationId xmlns:a16="http://schemas.microsoft.com/office/drawing/2014/main" id="{F549C147-0C9D-D84C-BCAF-72E733BE466C}"/>
              </a:ext>
            </a:extLst>
          </p:cNvPr>
          <p:cNvGrpSpPr/>
          <p:nvPr/>
        </p:nvGrpSpPr>
        <p:grpSpPr>
          <a:xfrm>
            <a:off x="10472607" y="5445224"/>
            <a:ext cx="591945" cy="809646"/>
            <a:chOff x="10209093" y="5457966"/>
            <a:chExt cx="591945" cy="809646"/>
          </a:xfrm>
        </p:grpSpPr>
        <p:cxnSp>
          <p:nvCxnSpPr>
            <p:cNvPr id="21" name="Connecteur droit 20">
              <a:extLst>
                <a:ext uri="{FF2B5EF4-FFF2-40B4-BE49-F238E27FC236}">
                  <a16:creationId xmlns:a16="http://schemas.microsoft.com/office/drawing/2014/main" id="{52F865FD-1A31-154C-9828-5627C09EBC83}"/>
                </a:ext>
              </a:extLst>
            </p:cNvPr>
            <p:cNvCxnSpPr>
              <a:cxnSpLocks/>
            </p:cNvCxnSpPr>
            <p:nvPr/>
          </p:nvCxnSpPr>
          <p:spPr>
            <a:xfrm flipV="1">
              <a:off x="10488488" y="5457966"/>
              <a:ext cx="0" cy="517442"/>
            </a:xfrm>
            <a:prstGeom prst="line">
              <a:avLst/>
            </a:prstGeom>
            <a:ln w="25400" cmpd="sng"/>
          </p:spPr>
          <p:style>
            <a:lnRef idx="1">
              <a:schemeClr val="accent2"/>
            </a:lnRef>
            <a:fillRef idx="0">
              <a:schemeClr val="accent2"/>
            </a:fillRef>
            <a:effectRef idx="0">
              <a:schemeClr val="accent2"/>
            </a:effectRef>
            <a:fontRef idx="minor">
              <a:schemeClr val="tx1"/>
            </a:fontRef>
          </p:style>
        </p:cxnSp>
        <p:sp>
          <p:nvSpPr>
            <p:cNvPr id="22" name="ZoneTexte 21">
              <a:extLst>
                <a:ext uri="{FF2B5EF4-FFF2-40B4-BE49-F238E27FC236}">
                  <a16:creationId xmlns:a16="http://schemas.microsoft.com/office/drawing/2014/main" id="{A47CEDAD-400D-D64F-B21D-DC8C0A58159C}"/>
                </a:ext>
              </a:extLst>
            </p:cNvPr>
            <p:cNvSpPr txBox="1"/>
            <p:nvPr/>
          </p:nvSpPr>
          <p:spPr>
            <a:xfrm>
              <a:off x="10209093" y="5959835"/>
              <a:ext cx="591945" cy="307777"/>
            </a:xfrm>
            <a:prstGeom prst="rect">
              <a:avLst/>
            </a:prstGeom>
            <a:noFill/>
          </p:spPr>
          <p:txBody>
            <a:bodyPr wrap="none" rtlCol="0">
              <a:spAutoFit/>
            </a:bodyPr>
            <a:lstStyle/>
            <a:p>
              <a:r>
                <a:rPr lang="fr-FR" sz="1400" dirty="0">
                  <a:solidFill>
                    <a:srgbClr val="FF0000"/>
                  </a:solidFill>
                </a:rPr>
                <a:t>MTBF</a:t>
              </a:r>
              <a:endParaRPr lang="fr-FR" sz="1400" baseline="-25000" dirty="0">
                <a:solidFill>
                  <a:srgbClr val="FF0000"/>
                </a:solidFill>
              </a:endParaRPr>
            </a:p>
          </p:txBody>
        </p:sp>
      </p:grpSp>
    </p:spTree>
    <p:extLst>
      <p:ext uri="{BB962C8B-B14F-4D97-AF65-F5344CB8AC3E}">
        <p14:creationId xmlns:p14="http://schemas.microsoft.com/office/powerpoint/2010/main" val="106610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2</a:t>
            </a:fld>
            <a:endParaRPr lang="fr-FR" dirty="0"/>
          </a:p>
        </p:txBody>
      </p:sp>
      <p:sp>
        <p:nvSpPr>
          <p:cNvPr id="3" name="ZoneTexte 2"/>
          <p:cNvSpPr txBox="1"/>
          <p:nvPr/>
        </p:nvSpPr>
        <p:spPr>
          <a:xfrm>
            <a:off x="98899" y="170573"/>
            <a:ext cx="3725700" cy="461665"/>
          </a:xfrm>
          <a:prstGeom prst="rect">
            <a:avLst/>
          </a:prstGeom>
          <a:noFill/>
        </p:spPr>
        <p:txBody>
          <a:bodyPr wrap="none" rtlCol="0">
            <a:spAutoFit/>
          </a:bodyPr>
          <a:lstStyle/>
          <a:p>
            <a:r>
              <a:rPr lang="fr-FR" sz="2400" b="1" dirty="0">
                <a:solidFill>
                  <a:schemeClr val="bg1"/>
                </a:solidFill>
              </a:rPr>
              <a:t>Problématique générale</a:t>
            </a:r>
          </a:p>
        </p:txBody>
      </p:sp>
      <p:sp>
        <p:nvSpPr>
          <p:cNvPr id="47" name="ZoneTexte 46"/>
          <p:cNvSpPr txBox="1"/>
          <p:nvPr/>
        </p:nvSpPr>
        <p:spPr>
          <a:xfrm>
            <a:off x="8256240" y="1496983"/>
            <a:ext cx="3836385" cy="646331"/>
          </a:xfrm>
          <a:prstGeom prst="rect">
            <a:avLst/>
          </a:prstGeom>
          <a:noFill/>
        </p:spPr>
        <p:txBody>
          <a:bodyPr wrap="square" rtlCol="0">
            <a:spAutoFit/>
          </a:bodyPr>
          <a:lstStyle/>
          <a:p>
            <a:r>
              <a:rPr lang="fr-FR" b="1" dirty="0">
                <a:latin typeface="Courier New" panose="02070309020205020404" pitchFamily="49" charset="0"/>
                <a:cs typeface="Courier New" panose="02070309020205020404" pitchFamily="49" charset="0"/>
              </a:rPr>
              <a:t>1. Déterminer la fonction de dégradation </a:t>
            </a:r>
            <a:r>
              <a:rPr lang="fr-FR" b="1" i="1" dirty="0">
                <a:latin typeface="Courier New" panose="02070309020205020404" pitchFamily="49" charset="0"/>
                <a:cs typeface="Courier New" panose="02070309020205020404" pitchFamily="49" charset="0"/>
              </a:rPr>
              <a:t>D(t)</a:t>
            </a:r>
          </a:p>
        </p:txBody>
      </p:sp>
      <p:sp>
        <p:nvSpPr>
          <p:cNvPr id="48" name="ZoneTexte 47"/>
          <p:cNvSpPr txBox="1"/>
          <p:nvPr/>
        </p:nvSpPr>
        <p:spPr>
          <a:xfrm>
            <a:off x="8256240" y="2158703"/>
            <a:ext cx="3079689" cy="646331"/>
          </a:xfrm>
          <a:prstGeom prst="rect">
            <a:avLst/>
          </a:prstGeom>
          <a:noFill/>
        </p:spPr>
        <p:txBody>
          <a:bodyPr wrap="none" rtlCol="0">
            <a:spAutoFit/>
          </a:bodyPr>
          <a:lstStyle/>
          <a:p>
            <a:r>
              <a:rPr lang="fr-FR" b="1" dirty="0">
                <a:latin typeface="Courier New" panose="02070309020205020404" pitchFamily="49" charset="0"/>
                <a:cs typeface="Courier New" panose="02070309020205020404" pitchFamily="49" charset="0"/>
              </a:rPr>
              <a:t>2. Déterminer la loi</a:t>
            </a:r>
            <a:br>
              <a:rPr lang="fr-FR" b="1" dirty="0">
                <a:latin typeface="Courier New" panose="02070309020205020404" pitchFamily="49" charset="0"/>
                <a:cs typeface="Courier New" panose="02070309020205020404" pitchFamily="49" charset="0"/>
              </a:rPr>
            </a:br>
            <a:r>
              <a:rPr lang="fr-FR" b="1" dirty="0">
                <a:latin typeface="Courier New" panose="02070309020205020404" pitchFamily="49" charset="0"/>
                <a:cs typeface="Courier New" panose="02070309020205020404" pitchFamily="49" charset="0"/>
              </a:rPr>
              <a:t>d'accélération </a:t>
            </a:r>
            <a:r>
              <a:rPr lang="fr-FR" b="1" i="1" dirty="0">
                <a:latin typeface="Courier New" panose="02070309020205020404" pitchFamily="49" charset="0"/>
                <a:cs typeface="Courier New" panose="02070309020205020404" pitchFamily="49" charset="0"/>
              </a:rPr>
              <a:t>f(T,H)</a:t>
            </a:r>
          </a:p>
        </p:txBody>
      </p:sp>
      <p:sp>
        <p:nvSpPr>
          <p:cNvPr id="49" name="ZoneTexte 48"/>
          <p:cNvSpPr txBox="1"/>
          <p:nvPr/>
        </p:nvSpPr>
        <p:spPr>
          <a:xfrm>
            <a:off x="8256240" y="2836820"/>
            <a:ext cx="3906839" cy="646331"/>
          </a:xfrm>
          <a:prstGeom prst="rect">
            <a:avLst/>
          </a:prstGeom>
          <a:noFill/>
        </p:spPr>
        <p:txBody>
          <a:bodyPr wrap="none" rtlCol="0">
            <a:spAutoFit/>
          </a:bodyPr>
          <a:lstStyle/>
          <a:p>
            <a:r>
              <a:rPr lang="fr-FR" b="1" dirty="0">
                <a:latin typeface="Courier New" panose="02070309020205020404" pitchFamily="49" charset="0"/>
                <a:cs typeface="Courier New" panose="02070309020205020404" pitchFamily="49" charset="0"/>
              </a:rPr>
              <a:t>3. Calculer la durée de vie</a:t>
            </a:r>
          </a:p>
          <a:p>
            <a:r>
              <a:rPr lang="fr-FR" b="1" dirty="0">
                <a:latin typeface="Courier New" panose="02070309020205020404" pitchFamily="49" charset="0"/>
                <a:cs typeface="Courier New" panose="02070309020205020404" pitchFamily="49" charset="0"/>
              </a:rPr>
              <a:t>sous conditions nominales</a:t>
            </a:r>
          </a:p>
        </p:txBody>
      </p:sp>
      <p:sp>
        <p:nvSpPr>
          <p:cNvPr id="5" name="ZoneTexte 4"/>
          <p:cNvSpPr txBox="1"/>
          <p:nvPr/>
        </p:nvSpPr>
        <p:spPr>
          <a:xfrm>
            <a:off x="371634" y="864144"/>
            <a:ext cx="1295547" cy="584775"/>
          </a:xfrm>
          <a:prstGeom prst="rect">
            <a:avLst/>
          </a:prstGeom>
          <a:noFill/>
        </p:spPr>
        <p:txBody>
          <a:bodyPr wrap="none" rtlCol="0">
            <a:spAutoFit/>
          </a:bodyPr>
          <a:lstStyle/>
          <a:p>
            <a:pPr algn="ctr"/>
            <a:r>
              <a:rPr lang="fr-FR" sz="1600" dirty="0">
                <a:solidFill>
                  <a:schemeClr val="accent1">
                    <a:lumMod val="75000"/>
                  </a:schemeClr>
                </a:solidFill>
                <a:latin typeface="Courier New" panose="02070309020205020404" pitchFamily="49" charset="0"/>
                <a:cs typeface="Courier New" panose="02070309020205020404" pitchFamily="49" charset="0"/>
              </a:rPr>
              <a:t>données</a:t>
            </a:r>
          </a:p>
          <a:p>
            <a:pPr algn="ctr"/>
            <a:r>
              <a:rPr lang="fr-FR" sz="1600" dirty="0">
                <a:solidFill>
                  <a:schemeClr val="accent1">
                    <a:lumMod val="75000"/>
                  </a:schemeClr>
                </a:solidFill>
                <a:latin typeface="Courier New" panose="02070309020205020404" pitchFamily="49" charset="0"/>
                <a:cs typeface="Courier New" panose="02070309020205020404" pitchFamily="49" charset="0"/>
              </a:rPr>
              <a:t>observées</a:t>
            </a:r>
          </a:p>
        </p:txBody>
      </p:sp>
      <p:sp>
        <p:nvSpPr>
          <p:cNvPr id="6" name="Accolade ouvrante 5"/>
          <p:cNvSpPr/>
          <p:nvPr/>
        </p:nvSpPr>
        <p:spPr>
          <a:xfrm rot="5400000">
            <a:off x="947408" y="1376919"/>
            <a:ext cx="144000" cy="288000"/>
          </a:xfrm>
          <a:prstGeom prst="leftBrac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1" name="ZoneTexte 50"/>
          <p:cNvSpPr txBox="1"/>
          <p:nvPr/>
        </p:nvSpPr>
        <p:spPr>
          <a:xfrm>
            <a:off x="3462367" y="864144"/>
            <a:ext cx="1955618" cy="584775"/>
          </a:xfrm>
          <a:prstGeom prst="rect">
            <a:avLst/>
          </a:prstGeom>
          <a:noFill/>
        </p:spPr>
        <p:txBody>
          <a:bodyPr wrap="square" rtlCol="0">
            <a:spAutoFit/>
          </a:bodyPr>
          <a:lstStyle/>
          <a:p>
            <a:pPr algn="ctr"/>
            <a:r>
              <a:rPr lang="fr-FR" sz="1600" dirty="0">
                <a:solidFill>
                  <a:schemeClr val="tx1">
                    <a:lumMod val="50000"/>
                    <a:lumOff val="50000"/>
                  </a:schemeClr>
                </a:solidFill>
                <a:latin typeface="Courier New" panose="02070309020205020404" pitchFamily="49" charset="0"/>
                <a:cs typeface="Courier New" panose="02070309020205020404" pitchFamily="49" charset="0"/>
              </a:rPr>
              <a:t>données non observées</a:t>
            </a:r>
          </a:p>
        </p:txBody>
      </p:sp>
      <p:sp>
        <p:nvSpPr>
          <p:cNvPr id="52" name="Accolade ouvrante 51"/>
          <p:cNvSpPr/>
          <p:nvPr/>
        </p:nvSpPr>
        <p:spPr>
          <a:xfrm rot="5400000">
            <a:off x="4368176" y="-1719081"/>
            <a:ext cx="144000" cy="6480000"/>
          </a:xfrm>
          <a:prstGeom prst="leftBrac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7" name="Image 6">
            <a:extLst>
              <a:ext uri="{FF2B5EF4-FFF2-40B4-BE49-F238E27FC236}">
                <a16:creationId xmlns:a16="http://schemas.microsoft.com/office/drawing/2014/main" id="{F2973D1E-2C3D-094D-AD40-3D2B3C1EC4A1}"/>
              </a:ext>
            </a:extLst>
          </p:cNvPr>
          <p:cNvPicPr>
            <a:picLocks noChangeAspect="1"/>
          </p:cNvPicPr>
          <p:nvPr/>
        </p:nvPicPr>
        <p:blipFill rotWithShape="1">
          <a:blip r:embed="rId3"/>
          <a:srcRect l="21060" t="10030" r="14083" b="7904"/>
          <a:stretch/>
        </p:blipFill>
        <p:spPr>
          <a:xfrm>
            <a:off x="198068" y="1710780"/>
            <a:ext cx="7680319" cy="4068000"/>
          </a:xfrm>
          <a:prstGeom prst="rect">
            <a:avLst/>
          </a:prstGeom>
          <a:effectLst>
            <a:outerShdw blurRad="63500" sx="102000" sy="102000" algn="ctr" rotWithShape="0">
              <a:prstClr val="black">
                <a:alpha val="40000"/>
              </a:prstClr>
            </a:outerShdw>
          </a:effectLst>
        </p:spPr>
      </p:pic>
      <p:sp>
        <p:nvSpPr>
          <p:cNvPr id="54" name="Rectangle 53">
            <a:extLst>
              <a:ext uri="{FF2B5EF4-FFF2-40B4-BE49-F238E27FC236}">
                <a16:creationId xmlns:a16="http://schemas.microsoft.com/office/drawing/2014/main" id="{D71FAF6C-E08F-2546-9C7E-61E9133A0C07}"/>
              </a:ext>
            </a:extLst>
          </p:cNvPr>
          <p:cNvSpPr/>
          <p:nvPr/>
        </p:nvSpPr>
        <p:spPr>
          <a:xfrm>
            <a:off x="1119034" y="1820148"/>
            <a:ext cx="6561142" cy="3481060"/>
          </a:xfrm>
          <a:prstGeom prst="rect">
            <a:avLst/>
          </a:prstGeom>
          <a:solidFill>
            <a:schemeClr val="tx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29F2EDBA-9D48-E64B-896A-8CA62F5F07AB}"/>
              </a:ext>
            </a:extLst>
          </p:cNvPr>
          <p:cNvSpPr txBox="1"/>
          <p:nvPr/>
        </p:nvSpPr>
        <p:spPr>
          <a:xfrm>
            <a:off x="693230" y="3222124"/>
            <a:ext cx="298480" cy="307777"/>
          </a:xfrm>
          <a:prstGeom prst="rect">
            <a:avLst/>
          </a:prstGeom>
          <a:solidFill>
            <a:schemeClr val="bg1"/>
          </a:solidFill>
          <a:effectLst>
            <a:outerShdw blurRad="50800" dist="38100" dir="16200000" rotWithShape="0">
              <a:prstClr val="black">
                <a:alpha val="40000"/>
              </a:prstClr>
            </a:outerShdw>
          </a:effectLst>
        </p:spPr>
        <p:txBody>
          <a:bodyPr wrap="none" rtlCol="0">
            <a:spAutoFit/>
          </a:bodyPr>
          <a:lstStyle/>
          <a:p>
            <a:r>
              <a:rPr lang="fr-FR" sz="1400" b="1" dirty="0">
                <a:effectLst>
                  <a:outerShdw blurRad="38100" dist="38100" dir="2700000" algn="tl">
                    <a:srgbClr val="000000">
                      <a:alpha val="43137"/>
                    </a:srgbClr>
                  </a:outerShdw>
                </a:effectLst>
              </a:rPr>
              <a:t>1</a:t>
            </a:r>
          </a:p>
        </p:txBody>
      </p:sp>
      <p:sp>
        <p:nvSpPr>
          <p:cNvPr id="58" name="ZoneTexte 57">
            <a:extLst>
              <a:ext uri="{FF2B5EF4-FFF2-40B4-BE49-F238E27FC236}">
                <a16:creationId xmlns:a16="http://schemas.microsoft.com/office/drawing/2014/main" id="{73DC59B5-FF07-DE49-A5FE-FEE9F40764D9}"/>
              </a:ext>
            </a:extLst>
          </p:cNvPr>
          <p:cNvSpPr txBox="1"/>
          <p:nvPr/>
        </p:nvSpPr>
        <p:spPr>
          <a:xfrm>
            <a:off x="2855640" y="3590891"/>
            <a:ext cx="298480" cy="307777"/>
          </a:xfrm>
          <a:prstGeom prst="rect">
            <a:avLst/>
          </a:prstGeom>
          <a:solidFill>
            <a:schemeClr val="bg1"/>
          </a:solidFill>
          <a:effectLst>
            <a:outerShdw blurRad="50800" dist="38100" dir="16200000" rotWithShape="0">
              <a:prstClr val="black">
                <a:alpha val="40000"/>
              </a:prstClr>
            </a:outerShdw>
          </a:effectLst>
        </p:spPr>
        <p:txBody>
          <a:bodyPr wrap="none" rtlCol="0">
            <a:spAutoFit/>
          </a:bodyPr>
          <a:lstStyle/>
          <a:p>
            <a:r>
              <a:rPr lang="fr-FR" sz="1400" b="1" dirty="0">
                <a:effectLst>
                  <a:outerShdw blurRad="38100" dist="38100" dir="2700000" algn="tl">
                    <a:srgbClr val="000000">
                      <a:alpha val="43137"/>
                    </a:srgbClr>
                  </a:outerShdw>
                </a:effectLst>
              </a:rPr>
              <a:t>1</a:t>
            </a:r>
          </a:p>
        </p:txBody>
      </p:sp>
      <p:cxnSp>
        <p:nvCxnSpPr>
          <p:cNvPr id="60" name="Connecteur droit avec flèche 59">
            <a:extLst>
              <a:ext uri="{FF2B5EF4-FFF2-40B4-BE49-F238E27FC236}">
                <a16:creationId xmlns:a16="http://schemas.microsoft.com/office/drawing/2014/main" id="{02D3F8D0-EFC7-DB48-A2DB-83170E0188BF}"/>
              </a:ext>
            </a:extLst>
          </p:cNvPr>
          <p:cNvCxnSpPr>
            <a:cxnSpLocks/>
            <a:stCxn id="57" idx="3"/>
            <a:endCxn id="61" idx="1"/>
          </p:cNvCxnSpPr>
          <p:nvPr/>
        </p:nvCxnSpPr>
        <p:spPr>
          <a:xfrm flipV="1">
            <a:off x="991710" y="3376012"/>
            <a:ext cx="709632"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61" name="ZoneTexte 60">
            <a:extLst>
              <a:ext uri="{FF2B5EF4-FFF2-40B4-BE49-F238E27FC236}">
                <a16:creationId xmlns:a16="http://schemas.microsoft.com/office/drawing/2014/main" id="{D743659D-9BD4-6D4F-8723-E0D323B20995}"/>
              </a:ext>
            </a:extLst>
          </p:cNvPr>
          <p:cNvSpPr txBox="1"/>
          <p:nvPr/>
        </p:nvSpPr>
        <p:spPr>
          <a:xfrm>
            <a:off x="1701342" y="3222123"/>
            <a:ext cx="298480" cy="307777"/>
          </a:xfrm>
          <a:prstGeom prst="rect">
            <a:avLst/>
          </a:prstGeom>
          <a:solidFill>
            <a:schemeClr val="bg1"/>
          </a:solidFill>
          <a:effectLst>
            <a:outerShdw blurRad="50800" dist="38100" dir="16200000" rotWithShape="0">
              <a:prstClr val="black">
                <a:alpha val="40000"/>
              </a:prstClr>
            </a:outerShdw>
          </a:effectLst>
        </p:spPr>
        <p:txBody>
          <a:bodyPr wrap="none" rtlCol="0">
            <a:spAutoFit/>
          </a:bodyPr>
          <a:lstStyle/>
          <a:p>
            <a:r>
              <a:rPr lang="fr-FR" sz="1400" b="1" dirty="0">
                <a:effectLst>
                  <a:outerShdw blurRad="38100" dist="38100" dir="2700000" algn="tl">
                    <a:srgbClr val="000000">
                      <a:alpha val="43137"/>
                    </a:srgbClr>
                  </a:outerShdw>
                </a:effectLst>
              </a:rPr>
              <a:t>2</a:t>
            </a:r>
          </a:p>
        </p:txBody>
      </p:sp>
      <p:cxnSp>
        <p:nvCxnSpPr>
          <p:cNvPr id="63" name="Connecteur droit avec flèche 62">
            <a:extLst>
              <a:ext uri="{FF2B5EF4-FFF2-40B4-BE49-F238E27FC236}">
                <a16:creationId xmlns:a16="http://schemas.microsoft.com/office/drawing/2014/main" id="{AEF051FA-A66C-D14B-8B97-BF1F4B6E918E}"/>
              </a:ext>
            </a:extLst>
          </p:cNvPr>
          <p:cNvCxnSpPr>
            <a:cxnSpLocks/>
            <a:stCxn id="61" idx="3"/>
            <a:endCxn id="62" idx="0"/>
          </p:cNvCxnSpPr>
          <p:nvPr/>
        </p:nvCxnSpPr>
        <p:spPr>
          <a:xfrm>
            <a:off x="1999822" y="3376012"/>
            <a:ext cx="1794849" cy="113242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0" name="Forme libre 19">
            <a:extLst>
              <a:ext uri="{FF2B5EF4-FFF2-40B4-BE49-F238E27FC236}">
                <a16:creationId xmlns:a16="http://schemas.microsoft.com/office/drawing/2014/main" id="{644B501F-306A-3B43-9635-ADD909116F04}"/>
              </a:ext>
            </a:extLst>
          </p:cNvPr>
          <p:cNvSpPr/>
          <p:nvPr/>
        </p:nvSpPr>
        <p:spPr>
          <a:xfrm>
            <a:off x="3863752" y="3898667"/>
            <a:ext cx="786737" cy="713089"/>
          </a:xfrm>
          <a:custGeom>
            <a:avLst/>
            <a:gdLst>
              <a:gd name="connsiteX0" fmla="*/ 0 w 695739"/>
              <a:gd name="connsiteY0" fmla="*/ 762045 h 768672"/>
              <a:gd name="connsiteX1" fmla="*/ 185531 w 695739"/>
              <a:gd name="connsiteY1" fmla="*/ 656028 h 768672"/>
              <a:gd name="connsiteX2" fmla="*/ 331305 w 695739"/>
              <a:gd name="connsiteY2" fmla="*/ 45 h 768672"/>
              <a:gd name="connsiteX3" fmla="*/ 503583 w 695739"/>
              <a:gd name="connsiteY3" fmla="*/ 622898 h 768672"/>
              <a:gd name="connsiteX4" fmla="*/ 695739 w 695739"/>
              <a:gd name="connsiteY4" fmla="*/ 768672 h 76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739" h="768672">
                <a:moveTo>
                  <a:pt x="0" y="762045"/>
                </a:moveTo>
                <a:cubicBezTo>
                  <a:pt x="65157" y="772536"/>
                  <a:pt x="130314" y="783028"/>
                  <a:pt x="185531" y="656028"/>
                </a:cubicBezTo>
                <a:cubicBezTo>
                  <a:pt x="240748" y="529028"/>
                  <a:pt x="278296" y="5567"/>
                  <a:pt x="331305" y="45"/>
                </a:cubicBezTo>
                <a:cubicBezTo>
                  <a:pt x="384314" y="-5477"/>
                  <a:pt x="442844" y="494793"/>
                  <a:pt x="503583" y="622898"/>
                </a:cubicBezTo>
                <a:cubicBezTo>
                  <a:pt x="564322" y="751002"/>
                  <a:pt x="630030" y="759837"/>
                  <a:pt x="695739" y="768672"/>
                </a:cubicBezTo>
              </a:path>
            </a:pathLst>
          </a:cu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a:extLst>
              <a:ext uri="{FF2B5EF4-FFF2-40B4-BE49-F238E27FC236}">
                <a16:creationId xmlns:a16="http://schemas.microsoft.com/office/drawing/2014/main" id="{9783EA42-8454-FF4E-95E0-A22635A2737B}"/>
              </a:ext>
            </a:extLst>
          </p:cNvPr>
          <p:cNvSpPr txBox="1"/>
          <p:nvPr/>
        </p:nvSpPr>
        <p:spPr>
          <a:xfrm>
            <a:off x="3645431" y="4508439"/>
            <a:ext cx="298480" cy="307777"/>
          </a:xfrm>
          <a:prstGeom prst="rect">
            <a:avLst/>
          </a:prstGeom>
          <a:solidFill>
            <a:schemeClr val="bg1"/>
          </a:solidFill>
          <a:effectLst>
            <a:outerShdw blurRad="50800" dist="38100" dir="16200000" rotWithShape="0">
              <a:prstClr val="black">
                <a:alpha val="40000"/>
              </a:prstClr>
            </a:outerShdw>
          </a:effectLst>
        </p:spPr>
        <p:txBody>
          <a:bodyPr wrap="none" rtlCol="0">
            <a:spAutoFit/>
          </a:bodyPr>
          <a:lstStyle/>
          <a:p>
            <a:r>
              <a:rPr lang="fr-FR" sz="14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73730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7" grpId="0" animBg="1"/>
      <p:bldP spid="58" grpId="0" animBg="1"/>
      <p:bldP spid="61" grpId="0" animBg="1"/>
      <p:bldP spid="20" grpId="0" animBg="1"/>
      <p:bldP spid="6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20</a:t>
            </a:fld>
            <a:endParaRPr lang="fr-FR" dirty="0"/>
          </a:p>
        </p:txBody>
      </p:sp>
      <p:sp>
        <p:nvSpPr>
          <p:cNvPr id="8" name="Rectangle 7">
            <a:extLst>
              <a:ext uri="{FF2B5EF4-FFF2-40B4-BE49-F238E27FC236}">
                <a16:creationId xmlns:a16="http://schemas.microsoft.com/office/drawing/2014/main" id="{6DD632DE-C424-A74C-9F9D-00364CA90DF1}"/>
              </a:ext>
            </a:extLst>
          </p:cNvPr>
          <p:cNvSpPr/>
          <p:nvPr/>
        </p:nvSpPr>
        <p:spPr>
          <a:xfrm>
            <a:off x="1260308" y="2492896"/>
            <a:ext cx="9671384" cy="1577112"/>
          </a:xfrm>
          <a:prstGeom prst="rect">
            <a:avLst/>
          </a:prstGeom>
          <a:solidFill>
            <a:schemeClr val="bg1"/>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latin typeface="Courier New" panose="02070309020205020404" pitchFamily="49" charset="0"/>
              <a:cs typeface="Courier New" panose="02070309020205020404" pitchFamily="49" charset="0"/>
            </a:endParaRPr>
          </a:p>
        </p:txBody>
      </p:sp>
      <p:sp>
        <p:nvSpPr>
          <p:cNvPr id="9" name="Rectangle 8">
            <a:extLst>
              <a:ext uri="{FF2B5EF4-FFF2-40B4-BE49-F238E27FC236}">
                <a16:creationId xmlns:a16="http://schemas.microsoft.com/office/drawing/2014/main" id="{7E4E856E-DDC2-7740-9881-736B26AA36D9}"/>
              </a:ext>
            </a:extLst>
          </p:cNvPr>
          <p:cNvSpPr/>
          <p:nvPr/>
        </p:nvSpPr>
        <p:spPr>
          <a:xfrm>
            <a:off x="982851" y="2561903"/>
            <a:ext cx="9948841" cy="1231106"/>
          </a:xfrm>
          <a:prstGeom prst="rect">
            <a:avLst/>
          </a:prstGeom>
          <a:ln w="28575">
            <a:noFill/>
          </a:ln>
        </p:spPr>
        <p:txBody>
          <a:bodyPr wrap="square">
            <a:spAutoFit/>
          </a:bodyPr>
          <a:lstStyle/>
          <a:p>
            <a:pPr marL="360000">
              <a:spcBef>
                <a:spcPts val="600"/>
              </a:spcBef>
              <a:spcAft>
                <a:spcPts val="600"/>
              </a:spcAft>
            </a:pPr>
            <a:r>
              <a:rPr lang="fr-FR" b="1" dirty="0">
                <a:solidFill>
                  <a:schemeClr val="bg1">
                    <a:lumMod val="75000"/>
                  </a:schemeClr>
                </a:solidFill>
                <a:latin typeface="Courier New" panose="02070309020205020404" pitchFamily="49" charset="0"/>
                <a:cs typeface="Courier New" panose="02070309020205020404" pitchFamily="49" charset="0"/>
              </a:rPr>
              <a:t>I. Les processus stochastiques</a:t>
            </a:r>
          </a:p>
          <a:p>
            <a:pPr marL="360000">
              <a:spcBef>
                <a:spcPts val="600"/>
              </a:spcBef>
              <a:spcAft>
                <a:spcPts val="600"/>
              </a:spcAft>
            </a:pPr>
            <a:r>
              <a:rPr lang="fr-FR" b="1" dirty="0">
                <a:solidFill>
                  <a:schemeClr val="tx1">
                    <a:lumMod val="95000"/>
                    <a:lumOff val="5000"/>
                  </a:schemeClr>
                </a:solidFill>
                <a:latin typeface="Courier New" panose="02070309020205020404" pitchFamily="49" charset="0"/>
                <a:cs typeface="Courier New" panose="02070309020205020404" pitchFamily="49" charset="0"/>
              </a:rPr>
              <a:t>II. Application du modèle de </a:t>
            </a:r>
            <a:r>
              <a:rPr lang="fr-FR" b="1" dirty="0" err="1">
                <a:solidFill>
                  <a:schemeClr val="tx1">
                    <a:lumMod val="95000"/>
                    <a:lumOff val="5000"/>
                  </a:schemeClr>
                </a:solidFill>
                <a:latin typeface="Courier New" panose="02070309020205020404" pitchFamily="49" charset="0"/>
                <a:cs typeface="Courier New" panose="02070309020205020404" pitchFamily="49" charset="0"/>
              </a:rPr>
              <a:t>Tweedie</a:t>
            </a:r>
            <a:r>
              <a:rPr lang="fr-FR" b="1" dirty="0">
                <a:solidFill>
                  <a:schemeClr val="tx1">
                    <a:lumMod val="95000"/>
                    <a:lumOff val="5000"/>
                  </a:schemeClr>
                </a:solidFill>
                <a:latin typeface="Courier New" panose="02070309020205020404" pitchFamily="49" charset="0"/>
                <a:cs typeface="Courier New" panose="02070309020205020404" pitchFamily="49" charset="0"/>
              </a:rPr>
              <a:t> sur les données du </a:t>
            </a:r>
            <a:r>
              <a:rPr lang="fr-FR" b="1" dirty="0" err="1">
                <a:solidFill>
                  <a:schemeClr val="tx1">
                    <a:lumMod val="95000"/>
                    <a:lumOff val="5000"/>
                  </a:schemeClr>
                </a:solidFill>
                <a:latin typeface="Courier New" panose="02070309020205020404" pitchFamily="49" charset="0"/>
                <a:cs typeface="Courier New" panose="02070309020205020404" pitchFamily="49" charset="0"/>
              </a:rPr>
              <a:t>biocomposite</a:t>
            </a:r>
            <a:endParaRPr lang="fr-FR" b="1" dirty="0">
              <a:solidFill>
                <a:schemeClr val="tx1">
                  <a:lumMod val="95000"/>
                  <a:lumOff val="5000"/>
                </a:schemeClr>
              </a:solidFill>
              <a:latin typeface="Courier New" panose="02070309020205020404" pitchFamily="49" charset="0"/>
              <a:cs typeface="Courier New" panose="02070309020205020404" pitchFamily="49" charset="0"/>
            </a:endParaRPr>
          </a:p>
          <a:p>
            <a:pPr marL="360000">
              <a:spcBef>
                <a:spcPts val="600"/>
              </a:spcBef>
              <a:spcAft>
                <a:spcPts val="600"/>
              </a:spcAft>
            </a:pPr>
            <a:r>
              <a:rPr lang="fr-FR" b="1" dirty="0">
                <a:solidFill>
                  <a:schemeClr val="tx1">
                    <a:lumMod val="95000"/>
                    <a:lumOff val="5000"/>
                  </a:schemeClr>
                </a:solidFill>
                <a:latin typeface="Courier New" panose="02070309020205020404" pitchFamily="49" charset="0"/>
                <a:cs typeface="Courier New" panose="02070309020205020404" pitchFamily="49" charset="0"/>
              </a:rPr>
              <a:t>III. Calibration de codes de dimensionnement</a:t>
            </a:r>
          </a:p>
        </p:txBody>
      </p:sp>
      <p:grpSp>
        <p:nvGrpSpPr>
          <p:cNvPr id="10" name="Groupe 9">
            <a:extLst>
              <a:ext uri="{FF2B5EF4-FFF2-40B4-BE49-F238E27FC236}">
                <a16:creationId xmlns:a16="http://schemas.microsoft.com/office/drawing/2014/main" id="{21AA0AA7-611F-3645-B0B3-91769CA1A80F}"/>
              </a:ext>
            </a:extLst>
          </p:cNvPr>
          <p:cNvGrpSpPr/>
          <p:nvPr/>
        </p:nvGrpSpPr>
        <p:grpSpPr>
          <a:xfrm>
            <a:off x="1260306" y="1909768"/>
            <a:ext cx="9671383" cy="540000"/>
            <a:chOff x="358364" y="517320"/>
            <a:chExt cx="8820000" cy="540000"/>
          </a:xfrm>
        </p:grpSpPr>
        <p:sp>
          <p:nvSpPr>
            <p:cNvPr id="11" name="Arrondir un rectangle avec un coin du même côté 23">
              <a:extLst>
                <a:ext uri="{FF2B5EF4-FFF2-40B4-BE49-F238E27FC236}">
                  <a16:creationId xmlns:a16="http://schemas.microsoft.com/office/drawing/2014/main" id="{1BA78CB7-57B2-614E-8079-5310EA155AF9}"/>
                </a:ext>
              </a:extLst>
            </p:cNvPr>
            <p:cNvSpPr/>
            <p:nvPr/>
          </p:nvSpPr>
          <p:spPr>
            <a:xfrm>
              <a:off x="358364" y="517320"/>
              <a:ext cx="8820000" cy="540000"/>
            </a:xfrm>
            <a:prstGeom prst="round2SameRect">
              <a:avLst/>
            </a:prstGeom>
            <a:solidFill>
              <a:schemeClr val="bg2">
                <a:lumMod val="75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defRPr/>
              </a:pPr>
              <a:endParaRPr lang="fr-FR" sz="2800" b="1" dirty="0">
                <a:solidFill>
                  <a:schemeClr val="tx1"/>
                </a:solidFill>
                <a:latin typeface="Courier New" panose="02070309020205020404" pitchFamily="49" charset="0"/>
                <a:cs typeface="Courier New" panose="02070309020205020404" pitchFamily="49" charset="0"/>
              </a:endParaRPr>
            </a:p>
          </p:txBody>
        </p:sp>
        <p:sp>
          <p:nvSpPr>
            <p:cNvPr id="12" name="Rectangle 11">
              <a:extLst>
                <a:ext uri="{FF2B5EF4-FFF2-40B4-BE49-F238E27FC236}">
                  <a16:creationId xmlns:a16="http://schemas.microsoft.com/office/drawing/2014/main" id="{2900A9C7-0DCB-6842-A07E-F20B62EA2489}"/>
                </a:ext>
              </a:extLst>
            </p:cNvPr>
            <p:cNvSpPr/>
            <p:nvPr/>
          </p:nvSpPr>
          <p:spPr>
            <a:xfrm>
              <a:off x="3900888" y="577255"/>
              <a:ext cx="1736373" cy="477054"/>
            </a:xfrm>
            <a:prstGeom prst="rect">
              <a:avLst/>
            </a:prstGeom>
            <a:ln w="28575">
              <a:noFill/>
            </a:ln>
          </p:spPr>
          <p:txBody>
            <a:bodyPr wrap="none">
              <a:spAutoFit/>
            </a:bodyPr>
            <a:lstStyle/>
            <a:p>
              <a:pPr>
                <a:spcAft>
                  <a:spcPts val="600"/>
                </a:spcAft>
              </a:pPr>
              <a:r>
                <a:rPr lang="fr-FR" sz="2500" b="1" dirty="0">
                  <a:latin typeface="Courier New" panose="02070309020205020404" pitchFamily="49" charset="0"/>
                  <a:cs typeface="Courier New" panose="02070309020205020404" pitchFamily="49" charset="0"/>
                </a:rPr>
                <a:t>Sommaire</a:t>
              </a:r>
            </a:p>
          </p:txBody>
        </p:sp>
      </p:grpSp>
    </p:spTree>
    <p:extLst>
      <p:ext uri="{BB962C8B-B14F-4D97-AF65-F5344CB8AC3E}">
        <p14:creationId xmlns:p14="http://schemas.microsoft.com/office/powerpoint/2010/main" val="17863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21</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Expression générale de la performance mécanique</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5222905" cy="338554"/>
          </a:xfrm>
          <a:prstGeom prst="rect">
            <a:avLst/>
          </a:prstGeom>
          <a:ln w="28575">
            <a:noFill/>
          </a:ln>
        </p:spPr>
        <p:txBody>
          <a:bodyPr wrap="none">
            <a:spAutoFit/>
          </a:bodyPr>
          <a:lstStyle/>
          <a:p>
            <a:r>
              <a:rPr lang="fr-FR" sz="1600" b="1" i="1" dirty="0">
                <a:solidFill>
                  <a:schemeClr val="bg1"/>
                </a:solidFill>
              </a:rPr>
              <a:t>Expression générale de la performance mécanique</a:t>
            </a:r>
          </a:p>
        </p:txBody>
      </p:sp>
      <p:pic>
        <p:nvPicPr>
          <p:cNvPr id="5" name="Image 4">
            <a:extLst>
              <a:ext uri="{FF2B5EF4-FFF2-40B4-BE49-F238E27FC236}">
                <a16:creationId xmlns:a16="http://schemas.microsoft.com/office/drawing/2014/main" id="{BC9B1393-77BD-6342-9F67-FDCE6C8145F7}"/>
              </a:ext>
            </a:extLst>
          </p:cNvPr>
          <p:cNvPicPr>
            <a:picLocks noChangeAspect="1"/>
          </p:cNvPicPr>
          <p:nvPr/>
        </p:nvPicPr>
        <p:blipFill>
          <a:blip r:embed="rId3"/>
          <a:stretch>
            <a:fillRect/>
          </a:stretch>
        </p:blipFill>
        <p:spPr>
          <a:xfrm>
            <a:off x="479376" y="1567713"/>
            <a:ext cx="5509000" cy="3780000"/>
          </a:xfrm>
          <a:prstGeom prst="rect">
            <a:avLst/>
          </a:prstGeom>
          <a:effectLst>
            <a:outerShdw blurRad="63500" sx="102000" sy="102000" algn="ctr" rotWithShape="0">
              <a:prstClr val="black">
                <a:alpha val="40000"/>
              </a:prstClr>
            </a:outerShdw>
          </a:effectLst>
        </p:spPr>
      </p:pic>
      <p:pic>
        <p:nvPicPr>
          <p:cNvPr id="7" name="Image 6">
            <a:extLst>
              <a:ext uri="{FF2B5EF4-FFF2-40B4-BE49-F238E27FC236}">
                <a16:creationId xmlns:a16="http://schemas.microsoft.com/office/drawing/2014/main" id="{092BE7AF-0924-6E4E-A592-B4E10CCDBEFA}"/>
              </a:ext>
            </a:extLst>
          </p:cNvPr>
          <p:cNvPicPr>
            <a:picLocks noChangeAspect="1"/>
          </p:cNvPicPr>
          <p:nvPr/>
        </p:nvPicPr>
        <p:blipFill>
          <a:blip r:embed="rId4"/>
          <a:stretch>
            <a:fillRect/>
          </a:stretch>
        </p:blipFill>
        <p:spPr>
          <a:xfrm>
            <a:off x="6175472" y="1567713"/>
            <a:ext cx="5558000" cy="3780000"/>
          </a:xfrm>
          <a:prstGeom prst="rect">
            <a:avLst/>
          </a:prstGeom>
          <a:effectLst>
            <a:outerShdw blurRad="63500" sx="102000" sy="102000" algn="ctr" rotWithShape="0">
              <a:prstClr val="black">
                <a:alpha val="40000"/>
              </a:prstClr>
            </a:outerShdw>
          </a:effectLst>
        </p:spPr>
      </p:pic>
      <p:grpSp>
        <p:nvGrpSpPr>
          <p:cNvPr id="30" name="Groupe 29">
            <a:extLst>
              <a:ext uri="{FF2B5EF4-FFF2-40B4-BE49-F238E27FC236}">
                <a16:creationId xmlns:a16="http://schemas.microsoft.com/office/drawing/2014/main" id="{FD620479-D5C9-C046-9539-144CB8760174}"/>
              </a:ext>
            </a:extLst>
          </p:cNvPr>
          <p:cNvGrpSpPr/>
          <p:nvPr/>
        </p:nvGrpSpPr>
        <p:grpSpPr>
          <a:xfrm>
            <a:off x="1349887" y="1907539"/>
            <a:ext cx="579412" cy="945397"/>
            <a:chOff x="1349887" y="1907539"/>
            <a:chExt cx="579412" cy="945397"/>
          </a:xfrm>
        </p:grpSpPr>
        <p:cxnSp>
          <p:nvCxnSpPr>
            <p:cNvPr id="23" name="Connecteur droit 22">
              <a:extLst>
                <a:ext uri="{FF2B5EF4-FFF2-40B4-BE49-F238E27FC236}">
                  <a16:creationId xmlns:a16="http://schemas.microsoft.com/office/drawing/2014/main" id="{FDE2BBBE-E846-8D4A-ADBB-12E2BF27C95E}"/>
                </a:ext>
              </a:extLst>
            </p:cNvPr>
            <p:cNvCxnSpPr>
              <a:cxnSpLocks/>
            </p:cNvCxnSpPr>
            <p:nvPr/>
          </p:nvCxnSpPr>
          <p:spPr>
            <a:xfrm flipV="1">
              <a:off x="1374939" y="2276872"/>
              <a:ext cx="55436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465BFF4B-F55A-5047-816A-530FAE7E41C7}"/>
                </a:ext>
              </a:extLst>
            </p:cNvPr>
            <p:cNvCxnSpPr>
              <a:cxnSpLocks/>
            </p:cNvCxnSpPr>
            <p:nvPr/>
          </p:nvCxnSpPr>
          <p:spPr>
            <a:xfrm flipV="1">
              <a:off x="1374939" y="2852936"/>
              <a:ext cx="55436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E8CD31C3-96E0-CA4F-8889-69970AAAC1BA}"/>
                </a:ext>
              </a:extLst>
            </p:cNvPr>
            <p:cNvCxnSpPr>
              <a:cxnSpLocks/>
            </p:cNvCxnSpPr>
            <p:nvPr/>
          </p:nvCxnSpPr>
          <p:spPr>
            <a:xfrm flipV="1">
              <a:off x="1559496" y="2276872"/>
              <a:ext cx="0" cy="576064"/>
            </a:xfrm>
            <a:prstGeom prst="line">
              <a:avLst/>
            </a:prstGeom>
            <a:ln w="19050">
              <a:solidFill>
                <a:schemeClr val="accent1">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915531C5-3679-014D-8744-225FEBA2139F}"/>
                    </a:ext>
                  </a:extLst>
                </p:cNvPr>
                <p:cNvSpPr/>
                <p:nvPr/>
              </p:nvSpPr>
              <p:spPr>
                <a:xfrm>
                  <a:off x="1349887" y="1907539"/>
                  <a:ext cx="4784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chemeClr val="accent1">
                                    <a:lumMod val="75000"/>
                                  </a:schemeClr>
                                </a:solidFill>
                                <a:latin typeface="Cambria Math" panose="02040503050406030204" pitchFamily="18" charset="0"/>
                              </a:rPr>
                            </m:ctrlPr>
                          </m:sSubPr>
                          <m:e>
                            <m:r>
                              <a:rPr lang="fr-FR" i="1">
                                <a:solidFill>
                                  <a:schemeClr val="accent1">
                                    <a:lumMod val="75000"/>
                                  </a:schemeClr>
                                </a:solidFill>
                                <a:latin typeface="Cambria Math" panose="02040503050406030204" pitchFamily="18" charset="0"/>
                              </a:rPr>
                              <m:t>𝜉</m:t>
                            </m:r>
                          </m:e>
                          <m:sub>
                            <m:r>
                              <a:rPr lang="fr-FR" i="1">
                                <a:solidFill>
                                  <a:schemeClr val="accent1">
                                    <a:lumMod val="75000"/>
                                  </a:schemeClr>
                                </a:solidFill>
                                <a:latin typeface="Cambria Math" panose="02040503050406030204" pitchFamily="18" charset="0"/>
                              </a:rPr>
                              <m:t>𝑘</m:t>
                            </m:r>
                          </m:sub>
                        </m:sSub>
                      </m:oMath>
                    </m:oMathPara>
                  </a14:m>
                  <a:endParaRPr lang="fr-FR" dirty="0">
                    <a:solidFill>
                      <a:schemeClr val="accent1">
                        <a:lumMod val="75000"/>
                      </a:schemeClr>
                    </a:solidFill>
                  </a:endParaRPr>
                </a:p>
              </p:txBody>
            </p:sp>
          </mc:Choice>
          <mc:Fallback xmlns="">
            <p:sp>
              <p:nvSpPr>
                <p:cNvPr id="29" name="Rectangle 28">
                  <a:extLst>
                    <a:ext uri="{FF2B5EF4-FFF2-40B4-BE49-F238E27FC236}">
                      <a16:creationId xmlns:a16="http://schemas.microsoft.com/office/drawing/2014/main" id="{915531C5-3679-014D-8744-225FEBA2139F}"/>
                    </a:ext>
                  </a:extLst>
                </p:cNvPr>
                <p:cNvSpPr>
                  <a:spLocks noRot="1" noChangeAspect="1" noMove="1" noResize="1" noEditPoints="1" noAdjustHandles="1" noChangeArrowheads="1" noChangeShapeType="1" noTextEdit="1"/>
                </p:cNvSpPr>
                <p:nvPr/>
              </p:nvSpPr>
              <p:spPr>
                <a:xfrm>
                  <a:off x="1349887" y="1907539"/>
                  <a:ext cx="478401" cy="369332"/>
                </a:xfrm>
                <a:prstGeom prst="rect">
                  <a:avLst/>
                </a:prstGeom>
                <a:blipFill>
                  <a:blip r:embed="rId5"/>
                  <a:stretch>
                    <a:fillRect b="-10000"/>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7D9332E4-3504-6549-AB6B-8FA80ACE7631}"/>
                  </a:ext>
                </a:extLst>
              </p:cNvPr>
              <p:cNvSpPr/>
              <p:nvPr/>
            </p:nvSpPr>
            <p:spPr>
              <a:xfrm>
                <a:off x="3771967" y="5622722"/>
                <a:ext cx="457721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3600" i="1" smtClean="0">
                              <a:solidFill>
                                <a:srgbClr val="FF0000"/>
                              </a:solidFill>
                              <a:latin typeface="Cambria Math" panose="02040503050406030204" pitchFamily="18" charset="0"/>
                            </a:rPr>
                          </m:ctrlPr>
                        </m:sSubPr>
                        <m:e>
                          <m:r>
                            <a:rPr lang="fr-FR" sz="3600" i="1">
                              <a:solidFill>
                                <a:srgbClr val="FF0000"/>
                              </a:solidFill>
                              <a:latin typeface="Cambria Math" panose="02040503050406030204" pitchFamily="18" charset="0"/>
                            </a:rPr>
                            <m:t>𝑦</m:t>
                          </m:r>
                        </m:e>
                        <m:sub>
                          <m:r>
                            <a:rPr lang="fr-FR" sz="3600" i="1">
                              <a:solidFill>
                                <a:srgbClr val="FF0000"/>
                              </a:solidFill>
                              <a:latin typeface="Cambria Math" panose="02040503050406030204" pitchFamily="18" charset="0"/>
                            </a:rPr>
                            <m:t>𝑘</m:t>
                          </m:r>
                        </m:sub>
                      </m:sSub>
                      <m:r>
                        <a:rPr lang="fr-FR" sz="3600" i="0">
                          <a:solidFill>
                            <a:srgbClr val="FF0000"/>
                          </a:solidFill>
                          <a:latin typeface="Cambria Math" panose="02040503050406030204" pitchFamily="18" charset="0"/>
                        </a:rPr>
                        <m:t>=</m:t>
                      </m:r>
                      <m:sSub>
                        <m:sSubPr>
                          <m:ctrlPr>
                            <a:rPr lang="fr-FR" sz="3600" i="1" smtClean="0">
                              <a:solidFill>
                                <a:schemeClr val="accent1">
                                  <a:lumMod val="75000"/>
                                </a:schemeClr>
                              </a:solidFill>
                              <a:latin typeface="Cambria Math" panose="02040503050406030204" pitchFamily="18" charset="0"/>
                            </a:rPr>
                          </m:ctrlPr>
                        </m:sSubPr>
                        <m:e>
                          <m:r>
                            <a:rPr lang="fr-FR" sz="3600" i="1">
                              <a:solidFill>
                                <a:schemeClr val="accent1">
                                  <a:lumMod val="75000"/>
                                </a:schemeClr>
                              </a:solidFill>
                              <a:latin typeface="Cambria Math" panose="02040503050406030204" pitchFamily="18" charset="0"/>
                            </a:rPr>
                            <m:t>𝜉</m:t>
                          </m:r>
                        </m:e>
                        <m:sub>
                          <m:r>
                            <a:rPr lang="fr-FR" sz="3600" i="1">
                              <a:solidFill>
                                <a:schemeClr val="accent1">
                                  <a:lumMod val="75000"/>
                                </a:schemeClr>
                              </a:solidFill>
                              <a:latin typeface="Cambria Math" panose="02040503050406030204" pitchFamily="18" charset="0"/>
                            </a:rPr>
                            <m:t>𝑘</m:t>
                          </m:r>
                        </m:sub>
                      </m:sSub>
                      <m:r>
                        <a:rPr lang="fr-FR" sz="3600" i="0">
                          <a:solidFill>
                            <a:srgbClr val="FF0000"/>
                          </a:solidFill>
                          <a:latin typeface="Cambria Math" panose="02040503050406030204" pitchFamily="18" charset="0"/>
                        </a:rPr>
                        <m:t>−</m:t>
                      </m:r>
                      <m:r>
                        <a:rPr lang="fr-FR" sz="3600" i="1" smtClean="0">
                          <a:solidFill>
                            <a:srgbClr val="FF0000"/>
                          </a:solidFill>
                          <a:latin typeface="Cambria Math" panose="02040503050406030204" pitchFamily="18" charset="0"/>
                        </a:rPr>
                        <m:t>𝑥</m:t>
                      </m:r>
                      <m:d>
                        <m:dPr>
                          <m:ctrlPr>
                            <a:rPr lang="fr-FR" sz="3600" i="1" smtClean="0">
                              <a:solidFill>
                                <a:srgbClr val="FF0000"/>
                              </a:solidFill>
                              <a:latin typeface="Cambria Math" panose="02040503050406030204" pitchFamily="18" charset="0"/>
                            </a:rPr>
                          </m:ctrlPr>
                        </m:dPr>
                        <m:e>
                          <m:r>
                            <a:rPr lang="fr-FR" sz="3600" b="0" i="1" smtClean="0">
                              <a:solidFill>
                                <a:srgbClr val="FF0000"/>
                              </a:solidFill>
                              <a:latin typeface="Cambria Math" panose="02040503050406030204" pitchFamily="18" charset="0"/>
                            </a:rPr>
                            <m:t>𝑡</m:t>
                          </m:r>
                          <m:r>
                            <a:rPr lang="fr-FR" sz="3600" b="0" i="1" smtClean="0">
                              <a:solidFill>
                                <a:srgbClr val="FF0000"/>
                              </a:solidFill>
                              <a:latin typeface="Cambria Math" panose="02040503050406030204" pitchFamily="18" charset="0"/>
                            </a:rPr>
                            <m:t>,</m:t>
                          </m:r>
                          <m:sSub>
                            <m:sSubPr>
                              <m:ctrlPr>
                                <a:rPr lang="fr-FR" sz="3600" b="0" i="1" smtClean="0">
                                  <a:solidFill>
                                    <a:srgbClr val="FF0000"/>
                                  </a:solidFill>
                                  <a:latin typeface="Cambria Math" panose="02040503050406030204" pitchFamily="18" charset="0"/>
                                </a:rPr>
                              </m:ctrlPr>
                            </m:sSubPr>
                            <m:e>
                              <m:r>
                                <a:rPr lang="fr-FR" sz="3600" b="0" i="1" smtClean="0">
                                  <a:solidFill>
                                    <a:srgbClr val="FF0000"/>
                                  </a:solidFill>
                                  <a:latin typeface="Cambria Math" panose="02040503050406030204" pitchFamily="18" charset="0"/>
                                </a:rPr>
                                <m:t>𝑇</m:t>
                              </m:r>
                            </m:e>
                            <m:sub>
                              <m:r>
                                <a:rPr lang="fr-FR" sz="3600" b="0" i="1" smtClean="0">
                                  <a:solidFill>
                                    <a:srgbClr val="FF0000"/>
                                  </a:solidFill>
                                  <a:latin typeface="Cambria Math" panose="02040503050406030204" pitchFamily="18" charset="0"/>
                                </a:rPr>
                                <m:t>𝑘</m:t>
                              </m:r>
                            </m:sub>
                          </m:sSub>
                          <m:r>
                            <a:rPr lang="fr-FR" sz="3600" b="0" i="1" smtClean="0">
                              <a:solidFill>
                                <a:srgbClr val="FF0000"/>
                              </a:solidFill>
                              <a:latin typeface="Cambria Math" panose="02040503050406030204" pitchFamily="18" charset="0"/>
                            </a:rPr>
                            <m:t>,</m:t>
                          </m:r>
                          <m:sSub>
                            <m:sSubPr>
                              <m:ctrlPr>
                                <a:rPr lang="fr-FR" sz="3600" b="0" i="1" smtClean="0">
                                  <a:solidFill>
                                    <a:srgbClr val="FF0000"/>
                                  </a:solidFill>
                                  <a:latin typeface="Cambria Math" panose="02040503050406030204" pitchFamily="18" charset="0"/>
                                </a:rPr>
                              </m:ctrlPr>
                            </m:sSubPr>
                            <m:e>
                              <m:r>
                                <a:rPr lang="fr-FR" sz="3600" b="0" i="1" smtClean="0">
                                  <a:solidFill>
                                    <a:srgbClr val="FF0000"/>
                                  </a:solidFill>
                                  <a:latin typeface="Cambria Math" panose="02040503050406030204" pitchFamily="18" charset="0"/>
                                </a:rPr>
                                <m:t>𝐻</m:t>
                              </m:r>
                            </m:e>
                            <m:sub>
                              <m:r>
                                <a:rPr lang="fr-FR" sz="3600" b="0" i="1" smtClean="0">
                                  <a:solidFill>
                                    <a:srgbClr val="FF0000"/>
                                  </a:solidFill>
                                  <a:latin typeface="Cambria Math" panose="02040503050406030204" pitchFamily="18" charset="0"/>
                                </a:rPr>
                                <m:t>𝑘</m:t>
                              </m:r>
                            </m:sub>
                          </m:sSub>
                        </m:e>
                      </m:d>
                    </m:oMath>
                  </m:oMathPara>
                </a14:m>
                <a:endParaRPr lang="fr-FR" sz="3600" dirty="0">
                  <a:solidFill>
                    <a:srgbClr val="FF0000"/>
                  </a:solidFill>
                </a:endParaRPr>
              </a:p>
            </p:txBody>
          </p:sp>
        </mc:Choice>
        <mc:Fallback xmlns="">
          <p:sp>
            <p:nvSpPr>
              <p:cNvPr id="31" name="Rectangle 30">
                <a:extLst>
                  <a:ext uri="{FF2B5EF4-FFF2-40B4-BE49-F238E27FC236}">
                    <a16:creationId xmlns:a16="http://schemas.microsoft.com/office/drawing/2014/main" id="{7D9332E4-3504-6549-AB6B-8FA80ACE7631}"/>
                  </a:ext>
                </a:extLst>
              </p:cNvPr>
              <p:cNvSpPr>
                <a:spLocks noRot="1" noChangeAspect="1" noMove="1" noResize="1" noEditPoints="1" noAdjustHandles="1" noChangeArrowheads="1" noChangeShapeType="1" noTextEdit="1"/>
              </p:cNvSpPr>
              <p:nvPr/>
            </p:nvSpPr>
            <p:spPr>
              <a:xfrm>
                <a:off x="3771967" y="5622722"/>
                <a:ext cx="4577214" cy="646331"/>
              </a:xfrm>
              <a:prstGeom prst="rect">
                <a:avLst/>
              </a:prstGeom>
              <a:blipFill>
                <a:blip r:embed="rId6"/>
                <a:stretch>
                  <a:fillRect b="-1538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08F3C291-47EA-8A42-B4AF-DE955538FFD4}"/>
                  </a:ext>
                </a:extLst>
              </p:cNvPr>
              <p:cNvSpPr/>
              <p:nvPr/>
            </p:nvSpPr>
            <p:spPr>
              <a:xfrm>
                <a:off x="8954472" y="5653501"/>
                <a:ext cx="3177878" cy="584775"/>
              </a:xfrm>
              <a:prstGeom prst="rect">
                <a:avLst/>
              </a:prstGeom>
            </p:spPr>
            <p:txBody>
              <a:bodyPr wrap="square">
                <a:spAutoFit/>
              </a:bodyPr>
              <a:lstStyle/>
              <a:p>
                <a:r>
                  <a:rPr lang="fr-FR" sz="1600" dirty="0">
                    <a:latin typeface="Courier New" panose="02070309020205020404" pitchFamily="49" charset="0"/>
                    <a:cs typeface="Courier New" panose="02070309020205020404" pitchFamily="49" charset="0"/>
                  </a:rPr>
                  <a:t>Analogie avec</a:t>
                </a:r>
              </a:p>
              <a:p>
                <a:pPr/>
                <a14:m>
                  <m:oMathPara xmlns:m="http://schemas.openxmlformats.org/officeDocument/2006/math">
                    <m:oMathParaPr>
                      <m:jc m:val="centerGroup"/>
                    </m:oMathParaPr>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𝑅</m:t>
                          </m:r>
                        </m:e>
                        <m:sub>
                          <m:r>
                            <a:rPr lang="fr-FR" sz="1600" i="1">
                              <a:latin typeface="Cambria Math" panose="02040503050406030204" pitchFamily="18" charset="0"/>
                            </a:rPr>
                            <m:t>1</m:t>
                          </m:r>
                        </m:sub>
                      </m:sSub>
                      <m:d>
                        <m:dPr>
                          <m:ctrlPr>
                            <a:rPr lang="fr-FR" sz="1600" i="1">
                              <a:latin typeface="Cambria Math" panose="02040503050406030204" pitchFamily="18" charset="0"/>
                            </a:rPr>
                          </m:ctrlPr>
                        </m:dPr>
                        <m:e>
                          <m:r>
                            <a:rPr lang="fr-FR" sz="1600" i="1">
                              <a:latin typeface="Cambria Math" panose="02040503050406030204" pitchFamily="18" charset="0"/>
                            </a:rPr>
                            <m:t>𝑇</m:t>
                          </m:r>
                          <m:r>
                            <a:rPr lang="fr-FR" sz="1600" i="1">
                              <a:latin typeface="Cambria Math" panose="02040503050406030204" pitchFamily="18" charset="0"/>
                            </a:rPr>
                            <m:t>,</m:t>
                          </m:r>
                          <m:r>
                            <a:rPr lang="fr-FR" sz="1600" i="1">
                              <a:latin typeface="Cambria Math" panose="02040503050406030204" pitchFamily="18" charset="0"/>
                            </a:rPr>
                            <m:t>𝐻</m:t>
                          </m:r>
                        </m:e>
                      </m:d>
                      <m:r>
                        <a:rPr lang="fr-FR" sz="1600" i="1">
                          <a:latin typeface="Cambria Math" panose="02040503050406030204" pitchFamily="18" charset="0"/>
                        </a:rPr>
                        <m:t>+</m:t>
                      </m:r>
                      <m:sSub>
                        <m:sSubPr>
                          <m:ctrlPr>
                            <a:rPr lang="fr-FR" sz="1600" i="1">
                              <a:latin typeface="Cambria Math" panose="02040503050406030204" pitchFamily="18" charset="0"/>
                            </a:rPr>
                          </m:ctrlPr>
                        </m:sSubPr>
                        <m:e>
                          <m:r>
                            <a:rPr lang="fr-FR" sz="1600" i="1">
                              <a:latin typeface="Cambria Math" panose="02040503050406030204" pitchFamily="18" charset="0"/>
                            </a:rPr>
                            <m:t>𝑅</m:t>
                          </m:r>
                        </m:e>
                        <m:sub>
                          <m:r>
                            <a:rPr lang="fr-FR" sz="1600" i="1">
                              <a:latin typeface="Cambria Math" panose="02040503050406030204" pitchFamily="18" charset="0"/>
                            </a:rPr>
                            <m:t>2</m:t>
                          </m:r>
                        </m:sub>
                      </m:sSub>
                      <m:d>
                        <m:dPr>
                          <m:ctrlPr>
                            <a:rPr lang="fr-FR" sz="1600" i="1">
                              <a:latin typeface="Cambria Math" panose="02040503050406030204" pitchFamily="18" charset="0"/>
                            </a:rPr>
                          </m:ctrlPr>
                        </m:dPr>
                        <m:e>
                          <m:r>
                            <a:rPr lang="fr-FR" sz="1600" i="1">
                              <a:latin typeface="Cambria Math" panose="02040503050406030204" pitchFamily="18" charset="0"/>
                            </a:rPr>
                            <m:t>𝑇</m:t>
                          </m:r>
                          <m:r>
                            <a:rPr lang="fr-FR" sz="1600" i="1">
                              <a:latin typeface="Cambria Math" panose="02040503050406030204" pitchFamily="18" charset="0"/>
                            </a:rPr>
                            <m:t>,</m:t>
                          </m:r>
                          <m:r>
                            <a:rPr lang="fr-FR" sz="1600" i="1">
                              <a:latin typeface="Cambria Math" panose="02040503050406030204" pitchFamily="18" charset="0"/>
                            </a:rPr>
                            <m:t>𝐻</m:t>
                          </m:r>
                        </m:e>
                      </m:d>
                      <m:r>
                        <a:rPr lang="fr-FR" sz="1600" i="1">
                          <a:latin typeface="Cambria Math" panose="02040503050406030204" pitchFamily="18" charset="0"/>
                          <a:ea typeface="Cambria Math" panose="02040503050406030204" pitchFamily="18" charset="0"/>
                        </a:rPr>
                        <m:t>×</m:t>
                      </m:r>
                      <m:r>
                        <a:rPr lang="fr-FR" sz="1600" i="1">
                          <a:latin typeface="Cambria Math" panose="02040503050406030204" pitchFamily="18" charset="0"/>
                          <a:ea typeface="Cambria Math" panose="02040503050406030204" pitchFamily="18" charset="0"/>
                        </a:rPr>
                        <m:t>𝐴</m:t>
                      </m:r>
                      <m:r>
                        <a:rPr lang="fr-FR" sz="1600" i="1">
                          <a:latin typeface="Cambria Math" panose="02040503050406030204" pitchFamily="18" charset="0"/>
                          <a:ea typeface="Cambria Math" panose="02040503050406030204" pitchFamily="18" charset="0"/>
                        </a:rPr>
                        <m:t>×</m:t>
                      </m:r>
                      <m:r>
                        <a:rPr lang="fr-FR" sz="1600" i="1">
                          <a:latin typeface="Cambria Math" panose="02040503050406030204" pitchFamily="18" charset="0"/>
                          <a:ea typeface="Cambria Math" panose="02040503050406030204" pitchFamily="18" charset="0"/>
                        </a:rPr>
                        <m:t>𝑙𝑛</m:t>
                      </m:r>
                      <m:d>
                        <m:dPr>
                          <m:ctrlPr>
                            <a:rPr lang="fr-FR" sz="1600" i="1">
                              <a:latin typeface="Cambria Math" panose="02040503050406030204" pitchFamily="18" charset="0"/>
                              <a:ea typeface="Cambria Math" panose="02040503050406030204" pitchFamily="18" charset="0"/>
                            </a:rPr>
                          </m:ctrlPr>
                        </m:dPr>
                        <m:e>
                          <m:r>
                            <a:rPr lang="fr-FR" sz="1600" i="1">
                              <a:latin typeface="Cambria Math" panose="02040503050406030204" pitchFamily="18" charset="0"/>
                              <a:ea typeface="Cambria Math" panose="02040503050406030204" pitchFamily="18" charset="0"/>
                            </a:rPr>
                            <m:t>𝑡</m:t>
                          </m:r>
                          <m:r>
                            <a:rPr lang="fr-FR" sz="1600" i="1">
                              <a:latin typeface="Cambria Math" panose="02040503050406030204" pitchFamily="18" charset="0"/>
                              <a:ea typeface="Cambria Math" panose="02040503050406030204" pitchFamily="18" charset="0"/>
                            </a:rPr>
                            <m:t>+1</m:t>
                          </m:r>
                        </m:e>
                      </m:d>
                    </m:oMath>
                  </m:oMathPara>
                </a14:m>
                <a:endParaRPr lang="fr-FR" sz="1600" dirty="0"/>
              </a:p>
            </p:txBody>
          </p:sp>
        </mc:Choice>
        <mc:Fallback xmlns="">
          <p:sp>
            <p:nvSpPr>
              <p:cNvPr id="32" name="Rectangle 31">
                <a:extLst>
                  <a:ext uri="{FF2B5EF4-FFF2-40B4-BE49-F238E27FC236}">
                    <a16:creationId xmlns:a16="http://schemas.microsoft.com/office/drawing/2014/main" id="{08F3C291-47EA-8A42-B4AF-DE955538FFD4}"/>
                  </a:ext>
                </a:extLst>
              </p:cNvPr>
              <p:cNvSpPr>
                <a:spLocks noRot="1" noChangeAspect="1" noMove="1" noResize="1" noEditPoints="1" noAdjustHandles="1" noChangeArrowheads="1" noChangeShapeType="1" noTextEdit="1"/>
              </p:cNvSpPr>
              <p:nvPr/>
            </p:nvSpPr>
            <p:spPr>
              <a:xfrm>
                <a:off x="8954472" y="5653501"/>
                <a:ext cx="3177878" cy="584775"/>
              </a:xfrm>
              <a:prstGeom prst="rect">
                <a:avLst/>
              </a:prstGeom>
              <a:blipFill>
                <a:blip r:embed="rId7"/>
                <a:stretch>
                  <a:fillRect l="-1195"/>
                </a:stretch>
              </a:blipFill>
            </p:spPr>
            <p:txBody>
              <a:bodyPr/>
              <a:lstStyle/>
              <a:p>
                <a:r>
                  <a:rPr lang="fr-FR">
                    <a:noFill/>
                  </a:rPr>
                  <a:t> </a:t>
                </a:r>
              </a:p>
            </p:txBody>
          </p:sp>
        </mc:Fallback>
      </mc:AlternateContent>
    </p:spTree>
    <p:extLst>
      <p:ext uri="{BB962C8B-B14F-4D97-AF65-F5344CB8AC3E}">
        <p14:creationId xmlns:p14="http://schemas.microsoft.com/office/powerpoint/2010/main" val="254356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 coins arrondis 33">
            <a:extLst>
              <a:ext uri="{FF2B5EF4-FFF2-40B4-BE49-F238E27FC236}">
                <a16:creationId xmlns:a16="http://schemas.microsoft.com/office/drawing/2014/main" id="{CB032827-3401-BD40-BB69-EFB746CC5984}"/>
              </a:ext>
            </a:extLst>
          </p:cNvPr>
          <p:cNvSpPr/>
          <p:nvPr/>
        </p:nvSpPr>
        <p:spPr>
          <a:xfrm>
            <a:off x="4254170" y="2596761"/>
            <a:ext cx="7380000" cy="1632476"/>
          </a:xfrm>
          <a:prstGeom prst="roundRect">
            <a:avLst>
              <a:gd name="adj" fmla="val 2664"/>
            </a:avLst>
          </a:prstGeom>
          <a:solidFill>
            <a:schemeClr val="bg1"/>
          </a:solid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 coins arrondis 32">
            <a:extLst>
              <a:ext uri="{FF2B5EF4-FFF2-40B4-BE49-F238E27FC236}">
                <a16:creationId xmlns:a16="http://schemas.microsoft.com/office/drawing/2014/main" id="{EFFFFA97-6BAA-7B4E-A0ED-A87F1B6B7C46}"/>
              </a:ext>
            </a:extLst>
          </p:cNvPr>
          <p:cNvSpPr/>
          <p:nvPr/>
        </p:nvSpPr>
        <p:spPr>
          <a:xfrm>
            <a:off x="264564" y="2612199"/>
            <a:ext cx="3444758" cy="1632476"/>
          </a:xfrm>
          <a:prstGeom prst="roundRect">
            <a:avLst>
              <a:gd name="adj" fmla="val 2664"/>
            </a:avLst>
          </a:prstGeom>
          <a:solidFill>
            <a:schemeClr val="bg1"/>
          </a:solidFill>
          <a:ln w="95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22</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Développement du modèle</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2868093" cy="338554"/>
          </a:xfrm>
          <a:prstGeom prst="rect">
            <a:avLst/>
          </a:prstGeom>
          <a:ln w="28575">
            <a:noFill/>
          </a:ln>
        </p:spPr>
        <p:txBody>
          <a:bodyPr wrap="none">
            <a:spAutoFit/>
          </a:bodyPr>
          <a:lstStyle/>
          <a:p>
            <a:r>
              <a:rPr lang="fr-FR" sz="1600" b="1" i="1" dirty="0">
                <a:solidFill>
                  <a:schemeClr val="bg1"/>
                </a:solidFill>
              </a:rPr>
              <a:t>Développement du modèle</a:t>
            </a: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7D9332E4-3504-6549-AB6B-8FA80ACE7631}"/>
                  </a:ext>
                </a:extLst>
              </p:cNvPr>
              <p:cNvSpPr/>
              <p:nvPr/>
            </p:nvSpPr>
            <p:spPr>
              <a:xfrm>
                <a:off x="1991544" y="1556792"/>
                <a:ext cx="457721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3600" i="1" smtClean="0">
                              <a:solidFill>
                                <a:srgbClr val="FF0000"/>
                              </a:solidFill>
                              <a:latin typeface="Cambria Math" panose="02040503050406030204" pitchFamily="18" charset="0"/>
                            </a:rPr>
                          </m:ctrlPr>
                        </m:sSubPr>
                        <m:e>
                          <m:r>
                            <a:rPr lang="fr-FR" sz="3600" i="1">
                              <a:solidFill>
                                <a:srgbClr val="FF0000"/>
                              </a:solidFill>
                              <a:latin typeface="Cambria Math" panose="02040503050406030204" pitchFamily="18" charset="0"/>
                            </a:rPr>
                            <m:t>𝑦</m:t>
                          </m:r>
                        </m:e>
                        <m:sub>
                          <m:r>
                            <a:rPr lang="fr-FR" sz="3600" i="1">
                              <a:solidFill>
                                <a:srgbClr val="FF0000"/>
                              </a:solidFill>
                              <a:latin typeface="Cambria Math" panose="02040503050406030204" pitchFamily="18" charset="0"/>
                            </a:rPr>
                            <m:t>𝑘</m:t>
                          </m:r>
                        </m:sub>
                      </m:sSub>
                      <m:r>
                        <a:rPr lang="fr-FR" sz="3600" i="0">
                          <a:solidFill>
                            <a:srgbClr val="FF0000"/>
                          </a:solidFill>
                          <a:latin typeface="Cambria Math" panose="02040503050406030204" pitchFamily="18" charset="0"/>
                        </a:rPr>
                        <m:t>=</m:t>
                      </m:r>
                      <m:sSub>
                        <m:sSubPr>
                          <m:ctrlPr>
                            <a:rPr lang="fr-FR" sz="3600" i="1" smtClean="0">
                              <a:solidFill>
                                <a:schemeClr val="accent1">
                                  <a:lumMod val="75000"/>
                                </a:schemeClr>
                              </a:solidFill>
                              <a:latin typeface="Cambria Math" panose="02040503050406030204" pitchFamily="18" charset="0"/>
                            </a:rPr>
                          </m:ctrlPr>
                        </m:sSubPr>
                        <m:e>
                          <m:r>
                            <a:rPr lang="fr-FR" sz="3600" i="1">
                              <a:solidFill>
                                <a:schemeClr val="accent1">
                                  <a:lumMod val="75000"/>
                                </a:schemeClr>
                              </a:solidFill>
                              <a:latin typeface="Cambria Math" panose="02040503050406030204" pitchFamily="18" charset="0"/>
                            </a:rPr>
                            <m:t>𝜉</m:t>
                          </m:r>
                        </m:e>
                        <m:sub>
                          <m:r>
                            <a:rPr lang="fr-FR" sz="3600" i="1">
                              <a:solidFill>
                                <a:schemeClr val="accent1">
                                  <a:lumMod val="75000"/>
                                </a:schemeClr>
                              </a:solidFill>
                              <a:latin typeface="Cambria Math" panose="02040503050406030204" pitchFamily="18" charset="0"/>
                            </a:rPr>
                            <m:t>𝑘</m:t>
                          </m:r>
                        </m:sub>
                      </m:sSub>
                      <m:r>
                        <a:rPr lang="fr-FR" sz="3600" i="0">
                          <a:solidFill>
                            <a:srgbClr val="FF0000"/>
                          </a:solidFill>
                          <a:latin typeface="Cambria Math" panose="02040503050406030204" pitchFamily="18" charset="0"/>
                        </a:rPr>
                        <m:t>−</m:t>
                      </m:r>
                      <m:r>
                        <a:rPr lang="fr-FR" sz="3600" i="1" smtClean="0">
                          <a:solidFill>
                            <a:srgbClr val="FF0000"/>
                          </a:solidFill>
                          <a:latin typeface="Cambria Math" panose="02040503050406030204" pitchFamily="18" charset="0"/>
                        </a:rPr>
                        <m:t>𝑥</m:t>
                      </m:r>
                      <m:d>
                        <m:dPr>
                          <m:ctrlPr>
                            <a:rPr lang="fr-FR" sz="3600" i="1" smtClean="0">
                              <a:solidFill>
                                <a:srgbClr val="FF0000"/>
                              </a:solidFill>
                              <a:latin typeface="Cambria Math" panose="02040503050406030204" pitchFamily="18" charset="0"/>
                            </a:rPr>
                          </m:ctrlPr>
                        </m:dPr>
                        <m:e>
                          <m:r>
                            <a:rPr lang="fr-FR" sz="3600" b="0" i="1" smtClean="0">
                              <a:solidFill>
                                <a:srgbClr val="FF0000"/>
                              </a:solidFill>
                              <a:latin typeface="Cambria Math" panose="02040503050406030204" pitchFamily="18" charset="0"/>
                            </a:rPr>
                            <m:t>𝑡</m:t>
                          </m:r>
                          <m:r>
                            <a:rPr lang="fr-FR" sz="3600" b="0" i="1" smtClean="0">
                              <a:solidFill>
                                <a:srgbClr val="FF0000"/>
                              </a:solidFill>
                              <a:latin typeface="Cambria Math" panose="02040503050406030204" pitchFamily="18" charset="0"/>
                            </a:rPr>
                            <m:t>,</m:t>
                          </m:r>
                          <m:sSub>
                            <m:sSubPr>
                              <m:ctrlPr>
                                <a:rPr lang="fr-FR" sz="3600" b="0" i="1" smtClean="0">
                                  <a:solidFill>
                                    <a:srgbClr val="FF0000"/>
                                  </a:solidFill>
                                  <a:latin typeface="Cambria Math" panose="02040503050406030204" pitchFamily="18" charset="0"/>
                                </a:rPr>
                              </m:ctrlPr>
                            </m:sSubPr>
                            <m:e>
                              <m:r>
                                <a:rPr lang="fr-FR" sz="3600" b="0" i="1" smtClean="0">
                                  <a:solidFill>
                                    <a:srgbClr val="FF0000"/>
                                  </a:solidFill>
                                  <a:latin typeface="Cambria Math" panose="02040503050406030204" pitchFamily="18" charset="0"/>
                                </a:rPr>
                                <m:t>𝑇</m:t>
                              </m:r>
                            </m:e>
                            <m:sub>
                              <m:r>
                                <a:rPr lang="fr-FR" sz="3600" b="0" i="1" smtClean="0">
                                  <a:solidFill>
                                    <a:srgbClr val="FF0000"/>
                                  </a:solidFill>
                                  <a:latin typeface="Cambria Math" panose="02040503050406030204" pitchFamily="18" charset="0"/>
                                </a:rPr>
                                <m:t>𝑘</m:t>
                              </m:r>
                            </m:sub>
                          </m:sSub>
                          <m:r>
                            <a:rPr lang="fr-FR" sz="3600" b="0" i="1" smtClean="0">
                              <a:solidFill>
                                <a:srgbClr val="FF0000"/>
                              </a:solidFill>
                              <a:latin typeface="Cambria Math" panose="02040503050406030204" pitchFamily="18" charset="0"/>
                            </a:rPr>
                            <m:t>,</m:t>
                          </m:r>
                          <m:sSub>
                            <m:sSubPr>
                              <m:ctrlPr>
                                <a:rPr lang="fr-FR" sz="3600" b="0" i="1" smtClean="0">
                                  <a:solidFill>
                                    <a:srgbClr val="FF0000"/>
                                  </a:solidFill>
                                  <a:latin typeface="Cambria Math" panose="02040503050406030204" pitchFamily="18" charset="0"/>
                                </a:rPr>
                              </m:ctrlPr>
                            </m:sSubPr>
                            <m:e>
                              <m:r>
                                <a:rPr lang="fr-FR" sz="3600" b="0" i="1" smtClean="0">
                                  <a:solidFill>
                                    <a:srgbClr val="FF0000"/>
                                  </a:solidFill>
                                  <a:latin typeface="Cambria Math" panose="02040503050406030204" pitchFamily="18" charset="0"/>
                                </a:rPr>
                                <m:t>𝐻</m:t>
                              </m:r>
                            </m:e>
                            <m:sub>
                              <m:r>
                                <a:rPr lang="fr-FR" sz="3600" b="0" i="1" smtClean="0">
                                  <a:solidFill>
                                    <a:srgbClr val="FF0000"/>
                                  </a:solidFill>
                                  <a:latin typeface="Cambria Math" panose="02040503050406030204" pitchFamily="18" charset="0"/>
                                </a:rPr>
                                <m:t>𝑘</m:t>
                              </m:r>
                            </m:sub>
                          </m:sSub>
                        </m:e>
                      </m:d>
                    </m:oMath>
                  </m:oMathPara>
                </a14:m>
                <a:endParaRPr lang="fr-FR" sz="3600" dirty="0">
                  <a:solidFill>
                    <a:srgbClr val="FF0000"/>
                  </a:solidFill>
                </a:endParaRPr>
              </a:p>
            </p:txBody>
          </p:sp>
        </mc:Choice>
        <mc:Fallback xmlns="">
          <p:sp>
            <p:nvSpPr>
              <p:cNvPr id="31" name="Rectangle 30">
                <a:extLst>
                  <a:ext uri="{FF2B5EF4-FFF2-40B4-BE49-F238E27FC236}">
                    <a16:creationId xmlns:a16="http://schemas.microsoft.com/office/drawing/2014/main" id="{7D9332E4-3504-6549-AB6B-8FA80ACE7631}"/>
                  </a:ext>
                </a:extLst>
              </p:cNvPr>
              <p:cNvSpPr>
                <a:spLocks noRot="1" noChangeAspect="1" noMove="1" noResize="1" noEditPoints="1" noAdjustHandles="1" noChangeArrowheads="1" noChangeShapeType="1" noTextEdit="1"/>
              </p:cNvSpPr>
              <p:nvPr/>
            </p:nvSpPr>
            <p:spPr>
              <a:xfrm>
                <a:off x="1991544" y="1556792"/>
                <a:ext cx="4577214" cy="646331"/>
              </a:xfrm>
              <a:prstGeom prst="rect">
                <a:avLst/>
              </a:prstGeom>
              <a:blipFill>
                <a:blip r:embed="rId3"/>
                <a:stretch>
                  <a:fillRect b="-15385"/>
                </a:stretch>
              </a:blipFill>
            </p:spPr>
            <p:txBody>
              <a:bodyPr/>
              <a:lstStyle/>
              <a:p>
                <a:r>
                  <a:rPr lang="fr-FR">
                    <a:noFill/>
                  </a:rPr>
                  <a:t> </a:t>
                </a:r>
              </a:p>
            </p:txBody>
          </p:sp>
        </mc:Fallback>
      </mc:AlternateContent>
      <p:cxnSp>
        <p:nvCxnSpPr>
          <p:cNvPr id="15" name="Connecteur droit 14">
            <a:extLst>
              <a:ext uri="{FF2B5EF4-FFF2-40B4-BE49-F238E27FC236}">
                <a16:creationId xmlns:a16="http://schemas.microsoft.com/office/drawing/2014/main" id="{AF83E86F-522E-B648-B651-FF374A2B2946}"/>
              </a:ext>
            </a:extLst>
          </p:cNvPr>
          <p:cNvCxnSpPr>
            <a:cxnSpLocks/>
          </p:cNvCxnSpPr>
          <p:nvPr/>
        </p:nvCxnSpPr>
        <p:spPr>
          <a:xfrm>
            <a:off x="3431704" y="2132856"/>
            <a:ext cx="0" cy="25955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2EC8DFC1-1DAF-4841-896B-57D7365C4C9F}"/>
              </a:ext>
            </a:extLst>
          </p:cNvPr>
          <p:cNvCxnSpPr>
            <a:cxnSpLocks/>
          </p:cNvCxnSpPr>
          <p:nvPr/>
        </p:nvCxnSpPr>
        <p:spPr>
          <a:xfrm flipH="1">
            <a:off x="2711624" y="2392406"/>
            <a:ext cx="720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F2BD58E9-02A3-D849-822F-5FB4CFB2C271}"/>
              </a:ext>
            </a:extLst>
          </p:cNvPr>
          <p:cNvCxnSpPr>
            <a:cxnSpLocks/>
          </p:cNvCxnSpPr>
          <p:nvPr/>
        </p:nvCxnSpPr>
        <p:spPr>
          <a:xfrm>
            <a:off x="2711624" y="2392406"/>
            <a:ext cx="0" cy="2160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Accolade fermante 18">
            <a:extLst>
              <a:ext uri="{FF2B5EF4-FFF2-40B4-BE49-F238E27FC236}">
                <a16:creationId xmlns:a16="http://schemas.microsoft.com/office/drawing/2014/main" id="{EF7D1945-93F6-AB4E-9909-AB073E7FA286}"/>
              </a:ext>
            </a:extLst>
          </p:cNvPr>
          <p:cNvSpPr/>
          <p:nvPr/>
        </p:nvSpPr>
        <p:spPr>
          <a:xfrm rot="5400000">
            <a:off x="5197015" y="1176129"/>
            <a:ext cx="178017" cy="2052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A4162D35-8E15-074F-A2F7-3B3EC4CCD5F6}"/>
              </a:ext>
            </a:extLst>
          </p:cNvPr>
          <p:cNvCxnSpPr/>
          <p:nvPr/>
        </p:nvCxnSpPr>
        <p:spPr>
          <a:xfrm>
            <a:off x="5286023" y="2276872"/>
            <a:ext cx="0" cy="324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55CE4F4-7F14-954A-94B6-0CBBA0F90036}"/>
                  </a:ext>
                </a:extLst>
              </p:cNvPr>
              <p:cNvSpPr/>
              <p:nvPr/>
            </p:nvSpPr>
            <p:spPr>
              <a:xfrm>
                <a:off x="273766" y="2567828"/>
                <a:ext cx="3435556" cy="923330"/>
              </a:xfrm>
              <a:prstGeom prst="rect">
                <a:avLst/>
              </a:prstGeom>
            </p:spPr>
            <p:txBody>
              <a:bodyPr wrap="none">
                <a:spAutoFit/>
              </a:bodyPr>
              <a:lstStyle/>
              <a:p>
                <a:r>
                  <a:rPr lang="en-US" b="1" spc="-100" dirty="0">
                    <a:solidFill>
                      <a:schemeClr val="accent1">
                        <a:lumMod val="75000"/>
                      </a:schemeClr>
                    </a:solidFill>
                    <a:latin typeface="Courier New" panose="02070309020205020404" pitchFamily="49" charset="0"/>
                    <a:cs typeface="Courier New" panose="02070309020205020404" pitchFamily="49" charset="0"/>
                  </a:rPr>
                  <a:t>Performance </a:t>
                </a:r>
                <a:r>
                  <a:rPr lang="en-US" b="1" spc="-100" dirty="0" err="1">
                    <a:solidFill>
                      <a:schemeClr val="accent1">
                        <a:lumMod val="75000"/>
                      </a:schemeClr>
                    </a:solidFill>
                    <a:latin typeface="Courier New" panose="02070309020205020404" pitchFamily="49" charset="0"/>
                    <a:cs typeface="Courier New" panose="02070309020205020404" pitchFamily="49" charset="0"/>
                  </a:rPr>
                  <a:t>initiale</a:t>
                </a:r>
                <a:r>
                  <a:rPr lang="en-US" b="1" spc="-100" dirty="0">
                    <a:solidFill>
                      <a:schemeClr val="accent1">
                        <a:lumMod val="75000"/>
                      </a:schemeClr>
                    </a:solidFill>
                    <a:latin typeface="Courier New" panose="02070309020205020404" pitchFamily="49" charset="0"/>
                    <a:cs typeface="Courier New" panose="02070309020205020404" pitchFamily="49" charset="0"/>
                  </a:rPr>
                  <a:t> @ t=0</a:t>
                </a:r>
              </a:p>
              <a:p>
                <a:r>
                  <a:rPr lang="en-US" b="1" spc="-100" dirty="0">
                    <a:solidFill>
                      <a:schemeClr val="accent1">
                        <a:lumMod val="75000"/>
                      </a:schemeClr>
                    </a:solidFill>
                    <a:latin typeface="Courier New" panose="02070309020205020404" pitchFamily="49" charset="0"/>
                    <a:cs typeface="Courier New" panose="02070309020205020404" pitchFamily="49" charset="0"/>
                  </a:rPr>
                  <a:t>pour la condition d'essai</a:t>
                </a:r>
                <a:br>
                  <a:rPr lang="en-US" b="1" spc="-100" dirty="0">
                    <a:solidFill>
                      <a:schemeClr val="accent1">
                        <a:lumMod val="75000"/>
                      </a:schemeClr>
                    </a:solidFill>
                    <a:latin typeface="Courier New" panose="02070309020205020404" pitchFamily="49" charset="0"/>
                    <a:cs typeface="Courier New" panose="02070309020205020404" pitchFamily="49" charset="0"/>
                  </a:rPr>
                </a:br>
                <a:r>
                  <a:rPr lang="en-US" b="1" spc="-100" dirty="0" err="1">
                    <a:solidFill>
                      <a:schemeClr val="accent1">
                        <a:lumMod val="75000"/>
                      </a:schemeClr>
                    </a:solidFill>
                    <a:latin typeface="Courier New" panose="02070309020205020404" pitchFamily="49" charset="0"/>
                    <a:cs typeface="Courier New" panose="02070309020205020404" pitchFamily="49" charset="0"/>
                  </a:rPr>
                  <a:t>V</a:t>
                </a:r>
                <a:r>
                  <a:rPr lang="en-US" b="1" spc="-100" baseline="-25000" dirty="0" err="1">
                    <a:solidFill>
                      <a:schemeClr val="accent1">
                        <a:lumMod val="75000"/>
                      </a:schemeClr>
                    </a:solidFill>
                    <a:latin typeface="Courier New" panose="02070309020205020404" pitchFamily="49" charset="0"/>
                    <a:cs typeface="Courier New" panose="02070309020205020404" pitchFamily="49" charset="0"/>
                  </a:rPr>
                  <a:t>k</a:t>
                </a:r>
                <a:r>
                  <a:rPr lang="en-US" b="1" spc="-100" dirty="0">
                    <a:solidFill>
                      <a:schemeClr val="accent1">
                        <a:lumMod val="75000"/>
                      </a:schemeClr>
                    </a:solidFill>
                    <a:latin typeface="Courier New" panose="02070309020205020404" pitchFamily="49" charset="0"/>
                    <a:cs typeface="Courier New" panose="02070309020205020404" pitchFamily="49" charset="0"/>
                  </a:rPr>
                  <a:t> </a:t>
                </a:r>
                <a14:m>
                  <m:oMath xmlns:m="http://schemas.openxmlformats.org/officeDocument/2006/math">
                    <m:r>
                      <a:rPr lang="en-US" b="1" i="1" spc="-100" smtClean="0">
                        <a:solidFill>
                          <a:schemeClr val="accent1">
                            <a:lumMod val="75000"/>
                          </a:schemeClr>
                        </a:solidFill>
                        <a:latin typeface="Cambria Math" panose="02040503050406030204" pitchFamily="18" charset="0"/>
                        <a:ea typeface="Cambria Math" panose="02040503050406030204" pitchFamily="18" charset="0"/>
                        <a:cs typeface="Courier New" panose="02070309020205020404" pitchFamily="49" charset="0"/>
                      </a:rPr>
                      <m:t>≡</m:t>
                    </m:r>
                  </m:oMath>
                </a14:m>
                <a:r>
                  <a:rPr lang="en-US" b="1" spc="-100" dirty="0">
                    <a:solidFill>
                      <a:schemeClr val="accent1">
                        <a:lumMod val="75000"/>
                      </a:schemeClr>
                    </a:solidFill>
                    <a:latin typeface="Courier New" panose="02070309020205020404" pitchFamily="49" charset="0"/>
                    <a:cs typeface="Courier New" panose="02070309020205020404" pitchFamily="49" charset="0"/>
                  </a:rPr>
                  <a:t>(</a:t>
                </a:r>
                <a:r>
                  <a:rPr lang="en-US" b="1" spc="-100" dirty="0" err="1">
                    <a:solidFill>
                      <a:schemeClr val="accent1">
                        <a:lumMod val="75000"/>
                      </a:schemeClr>
                    </a:solidFill>
                    <a:latin typeface="Courier New" panose="02070309020205020404" pitchFamily="49" charset="0"/>
                    <a:cs typeface="Courier New" panose="02070309020205020404" pitchFamily="49" charset="0"/>
                  </a:rPr>
                  <a:t>T</a:t>
                </a:r>
                <a:r>
                  <a:rPr lang="en-US" b="1" spc="-100" baseline="-25000" dirty="0" err="1">
                    <a:solidFill>
                      <a:schemeClr val="accent1">
                        <a:lumMod val="75000"/>
                      </a:schemeClr>
                    </a:solidFill>
                    <a:latin typeface="Courier New" panose="02070309020205020404" pitchFamily="49" charset="0"/>
                    <a:cs typeface="Courier New" panose="02070309020205020404" pitchFamily="49" charset="0"/>
                  </a:rPr>
                  <a:t>k</a:t>
                </a:r>
                <a:r>
                  <a:rPr lang="en-US" b="1" spc="-100" dirty="0" err="1">
                    <a:solidFill>
                      <a:schemeClr val="accent1">
                        <a:lumMod val="75000"/>
                      </a:schemeClr>
                    </a:solidFill>
                    <a:latin typeface="Courier New" panose="02070309020205020404" pitchFamily="49" charset="0"/>
                    <a:cs typeface="Courier New" panose="02070309020205020404" pitchFamily="49" charset="0"/>
                  </a:rPr>
                  <a:t>,H</a:t>
                </a:r>
                <a:r>
                  <a:rPr lang="en-US" b="1" spc="-100" baseline="-25000" dirty="0" err="1">
                    <a:solidFill>
                      <a:schemeClr val="accent1">
                        <a:lumMod val="75000"/>
                      </a:schemeClr>
                    </a:solidFill>
                    <a:latin typeface="Courier New" panose="02070309020205020404" pitchFamily="49" charset="0"/>
                    <a:cs typeface="Courier New" panose="02070309020205020404" pitchFamily="49" charset="0"/>
                  </a:rPr>
                  <a:t>k</a:t>
                </a:r>
                <a:r>
                  <a:rPr lang="en-US" b="1" spc="-100" dirty="0">
                    <a:solidFill>
                      <a:schemeClr val="accent1">
                        <a:lumMod val="75000"/>
                      </a:schemeClr>
                    </a:solidFill>
                    <a:latin typeface="Courier New" panose="02070309020205020404" pitchFamily="49" charset="0"/>
                    <a:cs typeface="Courier New" panose="02070309020205020404" pitchFamily="49" charset="0"/>
                  </a:rPr>
                  <a:t>)</a:t>
                </a:r>
                <a:endParaRPr lang="fr-FR" dirty="0">
                  <a:solidFill>
                    <a:schemeClr val="accent1">
                      <a:lumMod val="75000"/>
                    </a:schemeClr>
                  </a:solidFill>
                </a:endParaRPr>
              </a:p>
            </p:txBody>
          </p:sp>
        </mc:Choice>
        <mc:Fallback xmlns="">
          <p:sp>
            <p:nvSpPr>
              <p:cNvPr id="3" name="Rectangle 2">
                <a:extLst>
                  <a:ext uri="{FF2B5EF4-FFF2-40B4-BE49-F238E27FC236}">
                    <a16:creationId xmlns:a16="http://schemas.microsoft.com/office/drawing/2014/main" id="{E55CE4F4-7F14-954A-94B6-0CBBA0F90036}"/>
                  </a:ext>
                </a:extLst>
              </p:cNvPr>
              <p:cNvSpPr>
                <a:spLocks noRot="1" noChangeAspect="1" noMove="1" noResize="1" noEditPoints="1" noAdjustHandles="1" noChangeArrowheads="1" noChangeShapeType="1" noTextEdit="1"/>
              </p:cNvSpPr>
              <p:nvPr/>
            </p:nvSpPr>
            <p:spPr>
              <a:xfrm>
                <a:off x="273766" y="2567828"/>
                <a:ext cx="3435556" cy="923330"/>
              </a:xfrm>
              <a:prstGeom prst="rect">
                <a:avLst/>
              </a:prstGeom>
              <a:blipFill>
                <a:blip r:embed="rId4"/>
                <a:stretch>
                  <a:fillRect l="-1476" t="-2703" r="-738" b="-945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80CE49C-BB76-A14F-9B27-EA918218FA50}"/>
                  </a:ext>
                </a:extLst>
              </p:cNvPr>
              <p:cNvSpPr/>
              <p:nvPr/>
            </p:nvSpPr>
            <p:spPr>
              <a:xfrm>
                <a:off x="279444" y="3661957"/>
                <a:ext cx="3584308" cy="615553"/>
              </a:xfrm>
              <a:prstGeom prst="rect">
                <a:avLst/>
              </a:prstGeom>
            </p:spPr>
            <p:txBody>
              <a:bodyPr wrap="square">
                <a:spAutoFit/>
              </a:bodyPr>
              <a:lstStyle/>
              <a:p>
                <a:r>
                  <a:rPr lang="fr-FR" sz="1600" u="sng" dirty="0">
                    <a:solidFill>
                      <a:schemeClr val="accent1">
                        <a:lumMod val="75000"/>
                      </a:schemeClr>
                    </a:solidFill>
                    <a:latin typeface="Courier New" panose="02070309020205020404" pitchFamily="49" charset="0"/>
                    <a:cs typeface="Courier New" panose="02070309020205020404" pitchFamily="49" charset="0"/>
                  </a:rPr>
                  <a:t>Six paramètres spécifiques:</a:t>
                </a:r>
              </a:p>
              <a:p>
                <a14:m>
                  <m:oMath xmlns:m="http://schemas.openxmlformats.org/officeDocument/2006/math">
                    <m:r>
                      <a:rPr lang="en-US" i="1" smtClean="0">
                        <a:solidFill>
                          <a:schemeClr val="accent1">
                            <a:lumMod val="75000"/>
                          </a:schemeClr>
                        </a:solidFill>
                        <a:latin typeface="Cambria Math" panose="02040503050406030204" pitchFamily="18" charset="0"/>
                      </a:rPr>
                      <m:t>𝛯</m:t>
                    </m:r>
                    <m:r>
                      <a:rPr lang="en-US" i="1" smtClean="0">
                        <a:solidFill>
                          <a:schemeClr val="accent1">
                            <a:lumMod val="75000"/>
                          </a:schemeClr>
                        </a:solidFill>
                        <a:latin typeface="Cambria Math" panose="02040503050406030204" pitchFamily="18" charset="0"/>
                      </a:rPr>
                      <m:t>=(</m:t>
                    </m:r>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𝜉</m:t>
                        </m:r>
                      </m:e>
                      <m:sub>
                        <m:r>
                          <a:rPr lang="en-US" i="1">
                            <a:solidFill>
                              <a:srgbClr val="FF0000"/>
                            </a:solidFill>
                            <a:latin typeface="Cambria Math" panose="02040503050406030204" pitchFamily="18" charset="0"/>
                          </a:rPr>
                          <m:t>1</m:t>
                        </m:r>
                      </m:sub>
                    </m:sSub>
                    <m:r>
                      <a:rPr lang="en-US" i="1">
                        <a:latin typeface="Cambria Math" panose="02040503050406030204" pitchFamily="18" charset="0"/>
                      </a:rPr>
                      <m:t>,</m:t>
                    </m:r>
                    <m:sSub>
                      <m:sSubPr>
                        <m:ctrlPr>
                          <a:rPr lang="fr-FR" i="1">
                            <a:solidFill>
                              <a:srgbClr val="00B0F0"/>
                            </a:solidFill>
                            <a:latin typeface="Cambria Math" panose="02040503050406030204" pitchFamily="18" charset="0"/>
                          </a:rPr>
                        </m:ctrlPr>
                      </m:sSubPr>
                      <m:e>
                        <m:r>
                          <a:rPr lang="en-US" i="1">
                            <a:solidFill>
                              <a:srgbClr val="00B0F0"/>
                            </a:solidFill>
                            <a:latin typeface="Cambria Math" panose="02040503050406030204" pitchFamily="18" charset="0"/>
                          </a:rPr>
                          <m:t>𝜉</m:t>
                        </m:r>
                      </m:e>
                      <m:sub>
                        <m:r>
                          <a:rPr lang="en-US" i="1">
                            <a:solidFill>
                              <a:srgbClr val="00B0F0"/>
                            </a:solidFill>
                            <a:latin typeface="Cambria Math" panose="02040503050406030204" pitchFamily="18" charset="0"/>
                          </a:rPr>
                          <m:t>2</m:t>
                        </m:r>
                      </m:sub>
                    </m:sSub>
                    <m:r>
                      <a:rPr lang="en-US" i="1">
                        <a:latin typeface="Cambria Math" panose="02040503050406030204" pitchFamily="18" charset="0"/>
                      </a:rPr>
                      <m:t>,</m:t>
                    </m:r>
                    <m:sSub>
                      <m:sSubPr>
                        <m:ctrlPr>
                          <a:rPr lang="fr-FR"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𝜉</m:t>
                        </m:r>
                      </m:e>
                      <m:sub>
                        <m:r>
                          <a:rPr lang="fr-FR" i="1">
                            <a:solidFill>
                              <a:srgbClr val="00B050"/>
                            </a:solidFill>
                            <a:latin typeface="Cambria Math" panose="02040503050406030204" pitchFamily="18" charset="0"/>
                          </a:rPr>
                          <m:t>3</m:t>
                        </m:r>
                      </m:sub>
                    </m:sSub>
                    <m:r>
                      <a:rPr lang="en-US" i="1">
                        <a:latin typeface="Cambria Math" panose="02040503050406030204" pitchFamily="18" charset="0"/>
                      </a:rPr>
                      <m:t>,</m:t>
                    </m:r>
                    <m:sSub>
                      <m:sSubPr>
                        <m:ctrlPr>
                          <a:rPr lang="fr-FR" i="1">
                            <a:solidFill>
                              <a:srgbClr val="FF00FF"/>
                            </a:solidFill>
                            <a:latin typeface="Cambria Math" panose="02040503050406030204" pitchFamily="18" charset="0"/>
                          </a:rPr>
                        </m:ctrlPr>
                      </m:sSubPr>
                      <m:e>
                        <m:r>
                          <a:rPr lang="en-US" i="1">
                            <a:solidFill>
                              <a:srgbClr val="FF00FF"/>
                            </a:solidFill>
                            <a:latin typeface="Cambria Math" panose="02040503050406030204" pitchFamily="18" charset="0"/>
                          </a:rPr>
                          <m:t>𝜉</m:t>
                        </m:r>
                      </m:e>
                      <m:sub>
                        <m:r>
                          <a:rPr lang="fr-FR" i="1">
                            <a:solidFill>
                              <a:srgbClr val="FF00FF"/>
                            </a:solidFill>
                            <a:latin typeface="Cambria Math" panose="02040503050406030204" pitchFamily="18" charset="0"/>
                          </a:rPr>
                          <m:t>4</m:t>
                        </m:r>
                      </m:sub>
                    </m:sSub>
                    <m:r>
                      <a:rPr lang="fr-FR" i="1">
                        <a:latin typeface="Cambria Math" panose="02040503050406030204" pitchFamily="18" charset="0"/>
                      </a:rPr>
                      <m:t>,</m:t>
                    </m:r>
                    <m:sSub>
                      <m:sSubPr>
                        <m:ctrlPr>
                          <a:rPr lang="fr-FR" i="1">
                            <a:solidFill>
                              <a:srgbClr val="A248E8"/>
                            </a:solidFill>
                            <a:latin typeface="Cambria Math" panose="02040503050406030204" pitchFamily="18" charset="0"/>
                          </a:rPr>
                        </m:ctrlPr>
                      </m:sSubPr>
                      <m:e>
                        <m:r>
                          <a:rPr lang="en-US" i="1">
                            <a:solidFill>
                              <a:srgbClr val="A248E8"/>
                            </a:solidFill>
                            <a:latin typeface="Cambria Math" panose="02040503050406030204" pitchFamily="18" charset="0"/>
                          </a:rPr>
                          <m:t>𝜉</m:t>
                        </m:r>
                      </m:e>
                      <m:sub>
                        <m:r>
                          <a:rPr lang="fr-FR" i="1">
                            <a:solidFill>
                              <a:srgbClr val="A248E8"/>
                            </a:solidFill>
                            <a:latin typeface="Cambria Math" panose="02040503050406030204" pitchFamily="18" charset="0"/>
                          </a:rPr>
                          <m:t>5</m:t>
                        </m:r>
                      </m:sub>
                    </m:sSub>
                    <m:r>
                      <a:rPr lang="fr-FR" i="1">
                        <a:latin typeface="Cambria Math" panose="02040503050406030204" pitchFamily="18" charset="0"/>
                      </a:rPr>
                      <m:t>,</m:t>
                    </m:r>
                    <m:sSub>
                      <m:sSubPr>
                        <m:ctrlPr>
                          <a:rPr lang="fr-FR"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𝜉</m:t>
                        </m:r>
                      </m:e>
                      <m:sub>
                        <m:r>
                          <a:rPr lang="fr-FR" i="1">
                            <a:solidFill>
                              <a:srgbClr val="002060"/>
                            </a:solidFill>
                            <a:latin typeface="Cambria Math" panose="02040503050406030204" pitchFamily="18" charset="0"/>
                          </a:rPr>
                          <m:t>6</m:t>
                        </m:r>
                      </m:sub>
                    </m:sSub>
                    <m:r>
                      <a:rPr lang="en-US" i="1" smtClean="0">
                        <a:solidFill>
                          <a:schemeClr val="accent1">
                            <a:lumMod val="75000"/>
                          </a:schemeClr>
                        </a:solidFill>
                        <a:latin typeface="Cambria Math" panose="02040503050406030204" pitchFamily="18" charset="0"/>
                      </a:rPr>
                      <m:t>,</m:t>
                    </m:r>
                    <m:r>
                      <a:rPr lang="fr-FR" i="1">
                        <a:solidFill>
                          <a:schemeClr val="accent1">
                            <a:lumMod val="75000"/>
                          </a:schemeClr>
                        </a:solidFill>
                        <a:latin typeface="Cambria Math" panose="02040503050406030204" pitchFamily="18" charset="0"/>
                      </a:rPr>
                      <m:t>…</m:t>
                    </m:r>
                    <m:r>
                      <a:rPr lang="en-US" i="1">
                        <a:solidFill>
                          <a:schemeClr val="accent1">
                            <a:lumMod val="75000"/>
                          </a:schemeClr>
                        </a:solidFill>
                        <a:latin typeface="Cambria Math" panose="02040503050406030204" pitchFamily="18" charset="0"/>
                      </a:rPr>
                      <m:t>)</m:t>
                    </m:r>
                  </m:oMath>
                </a14:m>
                <a:r>
                  <a:rPr lang="fr-FR" i="1" dirty="0"/>
                  <a:t> </a:t>
                </a:r>
                <a:endParaRPr lang="fr-FR" i="1" dirty="0">
                  <a:solidFill>
                    <a:sysClr val="windowText" lastClr="000000"/>
                  </a:solidFill>
                  <a:latin typeface="Times New Roman" panose="02020603050405020304" pitchFamily="18"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580CE49C-BB76-A14F-9B27-EA918218FA50}"/>
                  </a:ext>
                </a:extLst>
              </p:cNvPr>
              <p:cNvSpPr>
                <a:spLocks noRot="1" noChangeAspect="1" noMove="1" noResize="1" noEditPoints="1" noAdjustHandles="1" noChangeArrowheads="1" noChangeShapeType="1" noTextEdit="1"/>
              </p:cNvSpPr>
              <p:nvPr/>
            </p:nvSpPr>
            <p:spPr>
              <a:xfrm>
                <a:off x="279444" y="3661957"/>
                <a:ext cx="3584308" cy="615553"/>
              </a:xfrm>
              <a:prstGeom prst="rect">
                <a:avLst/>
              </a:prstGeom>
              <a:blipFill>
                <a:blip r:embed="rId5"/>
                <a:stretch>
                  <a:fillRect l="-1060" t="-2041" b="-6122"/>
                </a:stretch>
              </a:blipFill>
            </p:spPr>
            <p:txBody>
              <a:bodyPr/>
              <a:lstStyle/>
              <a:p>
                <a:r>
                  <a:rPr lang="fr-FR">
                    <a:noFill/>
                  </a:rPr>
                  <a:t> </a:t>
                </a:r>
              </a:p>
            </p:txBody>
          </p:sp>
        </mc:Fallback>
      </mc:AlternateContent>
      <p:sp>
        <p:nvSpPr>
          <p:cNvPr id="24" name="Rectangle 23">
            <a:extLst>
              <a:ext uri="{FF2B5EF4-FFF2-40B4-BE49-F238E27FC236}">
                <a16:creationId xmlns:a16="http://schemas.microsoft.com/office/drawing/2014/main" id="{5DA0682F-7863-4949-8475-B3DE2B2F0572}"/>
              </a:ext>
            </a:extLst>
          </p:cNvPr>
          <p:cNvSpPr/>
          <p:nvPr/>
        </p:nvSpPr>
        <p:spPr>
          <a:xfrm>
            <a:off x="4248082" y="2564904"/>
            <a:ext cx="5482591" cy="369332"/>
          </a:xfrm>
          <a:prstGeom prst="rect">
            <a:avLst/>
          </a:prstGeom>
        </p:spPr>
        <p:txBody>
          <a:bodyPr wrap="none">
            <a:spAutoFit/>
          </a:bodyPr>
          <a:lstStyle/>
          <a:p>
            <a:r>
              <a:rPr lang="en-US" b="1" spc="-100" dirty="0" err="1">
                <a:solidFill>
                  <a:srgbClr val="FF0000"/>
                </a:solidFill>
                <a:latin typeface="Courier New" panose="02070309020205020404" pitchFamily="49" charset="0"/>
                <a:cs typeface="Courier New" panose="02070309020205020404" pitchFamily="49" charset="0"/>
              </a:rPr>
              <a:t>Processus</a:t>
            </a:r>
            <a:r>
              <a:rPr lang="en-US" b="1" spc="-100" dirty="0">
                <a:solidFill>
                  <a:srgbClr val="FF0000"/>
                </a:solidFill>
                <a:latin typeface="Courier New" panose="02070309020205020404" pitchFamily="49" charset="0"/>
                <a:cs typeface="Courier New" panose="02070309020205020404" pitchFamily="49" charset="0"/>
              </a:rPr>
              <a:t> TED </a:t>
            </a:r>
            <a:r>
              <a:rPr lang="en-US" b="1" spc="-100" dirty="0" err="1">
                <a:solidFill>
                  <a:srgbClr val="FF0000"/>
                </a:solidFill>
                <a:latin typeface="Courier New" panose="02070309020205020404" pitchFamily="49" charset="0"/>
                <a:cs typeface="Courier New" panose="02070309020205020404" pitchFamily="49" charset="0"/>
              </a:rPr>
              <a:t>approximé</a:t>
            </a:r>
            <a:r>
              <a:rPr lang="en-US" b="1" spc="-100" dirty="0">
                <a:solidFill>
                  <a:srgbClr val="FF0000"/>
                </a:solidFill>
                <a:latin typeface="Courier New" panose="02070309020205020404" pitchFamily="49" charset="0"/>
                <a:cs typeface="Courier New" panose="02070309020205020404" pitchFamily="49" charset="0"/>
              </a:rPr>
              <a:t> par </a:t>
            </a:r>
            <a:r>
              <a:rPr lang="en-US" sz="1400" b="1" spc="-100" dirty="0">
                <a:solidFill>
                  <a:srgbClr val="FF0000"/>
                </a:solidFill>
                <a:latin typeface="Courier New" panose="02070309020205020404" pitchFamily="49" charset="0"/>
                <a:cs typeface="Courier New" panose="02070309020205020404" pitchFamily="49" charset="0"/>
              </a:rPr>
              <a:t>(</a:t>
            </a:r>
            <a:r>
              <a:rPr lang="en-US" sz="1400" b="1" spc="-100" dirty="0" err="1">
                <a:solidFill>
                  <a:srgbClr val="FF0000"/>
                </a:solidFill>
                <a:latin typeface="Courier New" panose="02070309020205020404" pitchFamily="49" charset="0"/>
                <a:cs typeface="Courier New" panose="02070309020205020404" pitchFamily="49" charset="0"/>
              </a:rPr>
              <a:t>cf</a:t>
            </a:r>
            <a:r>
              <a:rPr lang="en-US" sz="1400" b="1" spc="-100" dirty="0">
                <a:solidFill>
                  <a:srgbClr val="FF0000"/>
                </a:solidFill>
                <a:latin typeface="Courier New" panose="02070309020205020404" pitchFamily="49" charset="0"/>
                <a:cs typeface="Courier New" panose="02070309020205020404" pitchFamily="49" charset="0"/>
              </a:rPr>
              <a:t> diapositive 17)</a:t>
            </a:r>
            <a:endParaRPr lang="fr-FR" dirty="0">
              <a:solidFill>
                <a:srgbClr val="FF0000"/>
              </a:solidFill>
            </a:endParaRPr>
          </a:p>
        </p:txBody>
      </p:sp>
      <mc:AlternateContent xmlns:mc="http://schemas.openxmlformats.org/markup-compatibility/2006" xmlns:a14="http://schemas.microsoft.com/office/drawing/2010/main">
        <mc:Choice Requires="a14">
          <p:sp>
            <p:nvSpPr>
              <p:cNvPr id="27" name="ZoneTexte 26">
                <a:extLst>
                  <a:ext uri="{FF2B5EF4-FFF2-40B4-BE49-F238E27FC236}">
                    <a16:creationId xmlns:a16="http://schemas.microsoft.com/office/drawing/2014/main" id="{D526F639-61F6-E24E-A97F-78B9F836352A}"/>
                  </a:ext>
                </a:extLst>
              </p:cNvPr>
              <p:cNvSpPr txBox="1"/>
              <p:nvPr/>
            </p:nvSpPr>
            <p:spPr>
              <a:xfrm>
                <a:off x="4280151" y="2843591"/>
                <a:ext cx="7242431"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𝑓</m:t>
                      </m:r>
                      <m:d>
                        <m:dPr>
                          <m:ctrlPr>
                            <a:rPr lang="fr-FR" i="1">
                              <a:solidFill>
                                <a:srgbClr val="FF0000"/>
                              </a:solidFill>
                              <a:latin typeface="Cambria Math" panose="02040503050406030204" pitchFamily="18" charset="0"/>
                            </a:rPr>
                          </m:ctrlPr>
                        </m:dPr>
                        <m:e>
                          <m:r>
                            <a:rPr lang="fr-FR" b="0" i="1" smtClean="0">
                              <a:solidFill>
                                <a:srgbClr val="FF0000"/>
                              </a:solidFill>
                              <a:latin typeface="Cambria Math" panose="02040503050406030204" pitchFamily="18" charset="0"/>
                            </a:rPr>
                            <m:t>𝑥</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𝑡</m:t>
                          </m:r>
                        </m:e>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𝜇</m:t>
                              </m:r>
                            </m:e>
                            <m:sub>
                              <m:r>
                                <a:rPr lang="fr-FR" i="1">
                                  <a:solidFill>
                                    <a:srgbClr val="FF0000"/>
                                  </a:solidFill>
                                  <a:latin typeface="Cambria Math" panose="02040503050406030204" pitchFamily="18" charset="0"/>
                                </a:rPr>
                                <m:t>𝑘</m:t>
                              </m:r>
                            </m:sub>
                          </m:sSub>
                          <m:r>
                            <a:rPr lang="en-US" i="1">
                              <a:solidFill>
                                <a:srgbClr val="FF0000"/>
                              </a:solidFill>
                              <a:latin typeface="Cambria Math" panose="02040503050406030204" pitchFamily="18" charset="0"/>
                            </a:rPr>
                            <m:t>,</m:t>
                          </m:r>
                          <m:r>
                            <a:rPr lang="fr-FR" b="0" i="1" smtClean="0">
                              <a:solidFill>
                                <a:srgbClr val="FF0000"/>
                              </a:solidFill>
                              <a:latin typeface="Cambria Math" panose="02040503050406030204" pitchFamily="18" charset="0"/>
                            </a:rPr>
                            <m:t>𝑏</m:t>
                          </m:r>
                          <m:r>
                            <a:rPr lang="fr-FR" b="0" i="1"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𝑞</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𝜆</m:t>
                          </m:r>
                        </m:e>
                      </m:d>
                      <m:r>
                        <a:rPr lang="en-US">
                          <a:solidFill>
                            <a:srgbClr val="FF0000"/>
                          </a:solidFill>
                          <a:latin typeface="Cambria Math" panose="02040503050406030204" pitchFamily="18" charset="0"/>
                        </a:rPr>
                        <m:t>≅</m:t>
                      </m:r>
                      <m:rad>
                        <m:radPr>
                          <m:degHide m:val="on"/>
                          <m:ctrlPr>
                            <a:rPr lang="fr-FR" i="1">
                              <a:solidFill>
                                <a:srgbClr val="FF0000"/>
                              </a:solidFill>
                              <a:latin typeface="Cambria Math" panose="02040503050406030204" pitchFamily="18" charset="0"/>
                            </a:rPr>
                          </m:ctrlPr>
                        </m:radPr>
                        <m:deg/>
                        <m:e>
                          <m:f>
                            <m:fPr>
                              <m:ctrlPr>
                                <a:rPr lang="fr-FR"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𝜆</m:t>
                              </m:r>
                            </m:num>
                            <m:den>
                              <m:r>
                                <a:rPr lang="en-US">
                                  <a:solidFill>
                                    <a:srgbClr val="FF0000"/>
                                  </a:solidFill>
                                  <a:latin typeface="Cambria Math" panose="02040503050406030204" pitchFamily="18" charset="0"/>
                                </a:rPr>
                                <m:t>2</m:t>
                              </m:r>
                              <m:r>
                                <a:rPr lang="en-US" i="1">
                                  <a:solidFill>
                                    <a:srgbClr val="FF0000"/>
                                  </a:solidFill>
                                  <a:latin typeface="Cambria Math" panose="02040503050406030204" pitchFamily="18" charset="0"/>
                                </a:rPr>
                                <m:t>𝜋</m:t>
                              </m:r>
                              <m:sSup>
                                <m:sSupPr>
                                  <m:ctrlPr>
                                    <a:rPr lang="fr-FR"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𝛬</m:t>
                                  </m:r>
                                </m:e>
                                <m:sup>
                                  <m:r>
                                    <a:rPr lang="en-US">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𝑝</m:t>
                                  </m:r>
                                </m:sup>
                              </m:sSup>
                              <m:d>
                                <m:dPr>
                                  <m:ctrlPr>
                                    <a:rPr lang="fr-FR"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𝑡</m:t>
                                  </m:r>
                                  <m:r>
                                    <a:rPr lang="fr-FR" b="0" i="1" smtClean="0">
                                      <a:solidFill>
                                        <a:srgbClr val="FF0000"/>
                                      </a:solidFill>
                                      <a:latin typeface="Cambria Math" panose="02040503050406030204" pitchFamily="18" charset="0"/>
                                    </a:rPr>
                                    <m:t>,</m:t>
                                  </m:r>
                                  <m:r>
                                    <a:rPr lang="fr-FR" b="0" i="1" smtClean="0">
                                      <a:solidFill>
                                        <a:srgbClr val="FF0000"/>
                                      </a:solidFill>
                                      <a:latin typeface="Cambria Math" panose="02040503050406030204" pitchFamily="18" charset="0"/>
                                    </a:rPr>
                                    <m:t>𝑏</m:t>
                                  </m:r>
                                  <m:r>
                                    <a:rPr lang="fr-FR" b="0" i="1"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𝑞</m:t>
                                  </m:r>
                                </m:e>
                              </m:d>
                              <m:sSup>
                                <m:sSupPr>
                                  <m:ctrlPr>
                                    <a:rPr lang="fr-FR"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𝑦</m:t>
                                  </m:r>
                                </m:e>
                                <m:sup>
                                  <m:r>
                                    <a:rPr lang="en-US" i="1">
                                      <a:solidFill>
                                        <a:srgbClr val="FF0000"/>
                                      </a:solidFill>
                                      <a:latin typeface="Cambria Math" panose="02040503050406030204" pitchFamily="18" charset="0"/>
                                    </a:rPr>
                                    <m:t>𝑝</m:t>
                                  </m:r>
                                </m:sup>
                              </m:sSup>
                            </m:den>
                          </m:f>
                        </m:e>
                      </m:rad>
                      <m:r>
                        <a:rPr lang="en-US">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𝑒𝑥𝑝</m:t>
                      </m:r>
                      <m:r>
                        <a:rPr lang="en-US">
                          <a:solidFill>
                            <a:srgbClr val="FF0000"/>
                          </a:solidFill>
                          <a:latin typeface="Cambria Math" panose="02040503050406030204" pitchFamily="18" charset="0"/>
                        </a:rPr>
                        <m:t>(</m:t>
                      </m:r>
                      <m:r>
                        <a:rPr lang="en-US" i="1">
                          <a:solidFill>
                            <a:srgbClr val="FF0000"/>
                          </a:solidFill>
                          <a:latin typeface="Cambria Math" panose="02040503050406030204" pitchFamily="18" charset="0"/>
                        </a:rPr>
                        <m:t>−</m:t>
                      </m:r>
                      <m:f>
                        <m:fPr>
                          <m:ctrlPr>
                            <a:rPr lang="fr-FR"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𝜆𝛬</m:t>
                          </m:r>
                          <m:d>
                            <m:dPr>
                              <m:ctrlPr>
                                <a:rPr lang="fr-FR"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𝑡</m:t>
                              </m:r>
                              <m:r>
                                <a:rPr lang="fr-FR" b="0" i="1" smtClean="0">
                                  <a:solidFill>
                                    <a:srgbClr val="FF0000"/>
                                  </a:solidFill>
                                  <a:latin typeface="Cambria Math" panose="02040503050406030204" pitchFamily="18" charset="0"/>
                                </a:rPr>
                                <m:t>,</m:t>
                              </m:r>
                              <m:r>
                                <a:rPr lang="fr-FR" b="0" i="1" smtClean="0">
                                  <a:solidFill>
                                    <a:srgbClr val="FF0000"/>
                                  </a:solidFill>
                                  <a:latin typeface="Cambria Math" panose="02040503050406030204" pitchFamily="18" charset="0"/>
                                </a:rPr>
                                <m:t>𝑏</m:t>
                              </m:r>
                              <m:r>
                                <a:rPr lang="fr-FR" b="0" i="1"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𝑞</m:t>
                              </m:r>
                            </m:e>
                          </m:d>
                        </m:num>
                        <m:den>
                          <m:r>
                            <a:rPr lang="en-US">
                              <a:solidFill>
                                <a:srgbClr val="FF0000"/>
                              </a:solidFill>
                              <a:latin typeface="Cambria Math" panose="02040503050406030204" pitchFamily="18" charset="0"/>
                            </a:rPr>
                            <m:t>2</m:t>
                          </m:r>
                        </m:den>
                      </m:f>
                      <m:r>
                        <a:rPr lang="en-US" i="1">
                          <a:solidFill>
                            <a:srgbClr val="FF0000"/>
                          </a:solidFill>
                          <a:latin typeface="Cambria Math" panose="02040503050406030204" pitchFamily="18" charset="0"/>
                        </a:rPr>
                        <m:t>𝑑</m:t>
                      </m:r>
                      <m:d>
                        <m:dPr>
                          <m:ctrlPr>
                            <a:rPr lang="fr-FR" i="1">
                              <a:solidFill>
                                <a:srgbClr val="FF0000"/>
                              </a:solidFill>
                              <a:latin typeface="Cambria Math" panose="02040503050406030204" pitchFamily="18" charset="0"/>
                            </a:rPr>
                          </m:ctrlPr>
                        </m:dPr>
                        <m:e>
                          <m:r>
                            <a:rPr lang="fr-FR" b="0" i="1" smtClean="0">
                              <a:solidFill>
                                <a:srgbClr val="FF0000"/>
                              </a:solidFill>
                              <a:latin typeface="Cambria Math" panose="02040503050406030204" pitchFamily="18" charset="0"/>
                            </a:rPr>
                            <m:t>𝑥</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𝑡</m:t>
                          </m:r>
                        </m:e>
                        <m:e>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𝜇</m:t>
                              </m:r>
                            </m:e>
                            <m:sub>
                              <m:r>
                                <a:rPr lang="fr-FR" b="0" i="1" smtClean="0">
                                  <a:solidFill>
                                    <a:srgbClr val="FF0000"/>
                                  </a:solidFill>
                                  <a:latin typeface="Cambria Math" panose="02040503050406030204" pitchFamily="18" charset="0"/>
                                </a:rPr>
                                <m:t>𝑘</m:t>
                              </m:r>
                            </m:sub>
                          </m:sSub>
                          <m:r>
                            <a:rPr lang="en-US" i="1">
                              <a:solidFill>
                                <a:srgbClr val="FF0000"/>
                              </a:solidFill>
                              <a:latin typeface="Cambria Math" panose="02040503050406030204" pitchFamily="18" charset="0"/>
                            </a:rPr>
                            <m:t>,</m:t>
                          </m:r>
                          <m:r>
                            <a:rPr lang="fr-FR" b="0" i="1" smtClean="0">
                              <a:solidFill>
                                <a:srgbClr val="FF0000"/>
                              </a:solidFill>
                              <a:latin typeface="Cambria Math" panose="02040503050406030204" pitchFamily="18" charset="0"/>
                            </a:rPr>
                            <m:t>𝑏</m:t>
                          </m:r>
                          <m:r>
                            <a:rPr lang="fr-FR" b="0" i="1"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𝑞</m:t>
                          </m:r>
                        </m:e>
                      </m:d>
                      <m:r>
                        <a:rPr lang="en-US">
                          <a:solidFill>
                            <a:srgbClr val="FF0000"/>
                          </a:solidFill>
                          <a:latin typeface="Cambria Math" panose="02040503050406030204" pitchFamily="18" charset="0"/>
                        </a:rPr>
                        <m:t>)</m:t>
                      </m:r>
                    </m:oMath>
                  </m:oMathPara>
                </a14:m>
                <a:endParaRPr lang="fr-FR" dirty="0">
                  <a:solidFill>
                    <a:srgbClr val="FF0000"/>
                  </a:solidFill>
                </a:endParaRPr>
              </a:p>
            </p:txBody>
          </p:sp>
        </mc:Choice>
        <mc:Fallback xmlns="">
          <p:sp>
            <p:nvSpPr>
              <p:cNvPr id="27" name="ZoneTexte 26">
                <a:extLst>
                  <a:ext uri="{FF2B5EF4-FFF2-40B4-BE49-F238E27FC236}">
                    <a16:creationId xmlns:a16="http://schemas.microsoft.com/office/drawing/2014/main" id="{D526F639-61F6-E24E-A97F-78B9F836352A}"/>
                  </a:ext>
                </a:extLst>
              </p:cNvPr>
              <p:cNvSpPr txBox="1">
                <a:spLocks noRot="1" noChangeAspect="1" noMove="1" noResize="1" noEditPoints="1" noAdjustHandles="1" noChangeArrowheads="1" noChangeShapeType="1" noTextEdit="1"/>
              </p:cNvSpPr>
              <p:nvPr/>
            </p:nvSpPr>
            <p:spPr>
              <a:xfrm>
                <a:off x="4280151" y="2843591"/>
                <a:ext cx="7242431" cy="818366"/>
              </a:xfrm>
              <a:prstGeom prst="rect">
                <a:avLst/>
              </a:prstGeom>
              <a:blipFill>
                <a:blip r:embed="rId6"/>
                <a:stretch>
                  <a:fillRect l="-524" r="-69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72DC3ABB-E2D6-AE4F-A663-08476177B5C3}"/>
                  </a:ext>
                </a:extLst>
              </p:cNvPr>
              <p:cNvSpPr/>
              <p:nvPr/>
            </p:nvSpPr>
            <p:spPr>
              <a:xfrm>
                <a:off x="4248082" y="3638184"/>
                <a:ext cx="3864142" cy="615553"/>
              </a:xfrm>
              <a:prstGeom prst="rect">
                <a:avLst/>
              </a:prstGeom>
            </p:spPr>
            <p:txBody>
              <a:bodyPr wrap="square">
                <a:spAutoFit/>
              </a:bodyPr>
              <a:lstStyle/>
              <a:p>
                <a:r>
                  <a:rPr lang="fr-FR" sz="1600" u="sng" dirty="0">
                    <a:solidFill>
                      <a:srgbClr val="FF0000"/>
                    </a:solidFill>
                    <a:latin typeface="Courier New" panose="02070309020205020404" pitchFamily="49" charset="0"/>
                    <a:cs typeface="Courier New" panose="02070309020205020404" pitchFamily="49" charset="0"/>
                  </a:rPr>
                  <a:t>Deux paramètres spécifiques:</a:t>
                </a:r>
              </a:p>
              <a:p>
                <a14:m>
                  <m:oMath xmlns:m="http://schemas.openxmlformats.org/officeDocument/2006/math">
                    <m:r>
                      <a:rPr lang="en-US" i="1" smtClean="0">
                        <a:solidFill>
                          <a:srgbClr val="FF0000"/>
                        </a:solidFill>
                        <a:latin typeface="Cambria Math" panose="02040503050406030204" pitchFamily="18" charset="0"/>
                      </a:rPr>
                      <m:t>𝛯</m:t>
                    </m:r>
                    <m:r>
                      <a:rPr lang="en-US"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𝒑</m:t>
                    </m:r>
                    <m:r>
                      <a:rPr lang="fr-FR" b="0"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ea typeface="Cambria Math" panose="02040503050406030204" pitchFamily="18" charset="0"/>
                      </a:rPr>
                      <m:t>𝝀</m:t>
                    </m:r>
                    <m:r>
                      <a:rPr lang="en-US" i="1">
                        <a:solidFill>
                          <a:srgbClr val="FF0000"/>
                        </a:solidFill>
                        <a:latin typeface="Cambria Math" panose="02040503050406030204" pitchFamily="18" charset="0"/>
                      </a:rPr>
                      <m:t>)</m:t>
                    </m:r>
                  </m:oMath>
                </a14:m>
                <a:r>
                  <a:rPr lang="fr-FR" i="1" dirty="0">
                    <a:solidFill>
                      <a:srgbClr val="FF0000"/>
                    </a:solidFill>
                  </a:rPr>
                  <a:t> </a:t>
                </a:r>
                <a:endParaRPr lang="fr-FR" i="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8" name="Rectangle 27">
                <a:extLst>
                  <a:ext uri="{FF2B5EF4-FFF2-40B4-BE49-F238E27FC236}">
                    <a16:creationId xmlns:a16="http://schemas.microsoft.com/office/drawing/2014/main" id="{72DC3ABB-E2D6-AE4F-A663-08476177B5C3}"/>
                  </a:ext>
                </a:extLst>
              </p:cNvPr>
              <p:cNvSpPr>
                <a:spLocks noRot="1" noChangeAspect="1" noMove="1" noResize="1" noEditPoints="1" noAdjustHandles="1" noChangeArrowheads="1" noChangeShapeType="1" noTextEdit="1"/>
              </p:cNvSpPr>
              <p:nvPr/>
            </p:nvSpPr>
            <p:spPr>
              <a:xfrm>
                <a:off x="4248082" y="3638184"/>
                <a:ext cx="3864142" cy="615553"/>
              </a:xfrm>
              <a:prstGeom prst="rect">
                <a:avLst/>
              </a:prstGeom>
              <a:blipFill>
                <a:blip r:embed="rId7"/>
                <a:stretch>
                  <a:fillRect l="-656" t="-2000" b="-4000"/>
                </a:stretch>
              </a:blipFill>
            </p:spPr>
            <p:txBody>
              <a:bodyPr/>
              <a:lstStyle/>
              <a:p>
                <a:r>
                  <a:rPr lang="fr-FR">
                    <a:noFill/>
                  </a:rPr>
                  <a:t> </a:t>
                </a:r>
              </a:p>
            </p:txBody>
          </p:sp>
        </mc:Fallback>
      </mc:AlternateContent>
      <p:sp>
        <p:nvSpPr>
          <p:cNvPr id="37" name="Rectangle : coins arrondis 36">
            <a:extLst>
              <a:ext uri="{FF2B5EF4-FFF2-40B4-BE49-F238E27FC236}">
                <a16:creationId xmlns:a16="http://schemas.microsoft.com/office/drawing/2014/main" id="{C267DC2C-18F0-A143-9028-439A1A6B18FC}"/>
              </a:ext>
            </a:extLst>
          </p:cNvPr>
          <p:cNvSpPr/>
          <p:nvPr/>
        </p:nvSpPr>
        <p:spPr>
          <a:xfrm>
            <a:off x="4241554" y="4293096"/>
            <a:ext cx="3600000" cy="2196000"/>
          </a:xfrm>
          <a:prstGeom prst="roundRect">
            <a:avLst>
              <a:gd name="adj" fmla="val 2664"/>
            </a:avLst>
          </a:prstGeom>
          <a:solidFill>
            <a:schemeClr val="bg1"/>
          </a:solid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 coins arrondis 37">
            <a:extLst>
              <a:ext uri="{FF2B5EF4-FFF2-40B4-BE49-F238E27FC236}">
                <a16:creationId xmlns:a16="http://schemas.microsoft.com/office/drawing/2014/main" id="{5AC7A8D9-4A31-1644-B5F2-02B9095A8C17}"/>
              </a:ext>
            </a:extLst>
          </p:cNvPr>
          <p:cNvSpPr/>
          <p:nvPr/>
        </p:nvSpPr>
        <p:spPr>
          <a:xfrm>
            <a:off x="7901366" y="4293096"/>
            <a:ext cx="3744000" cy="2196000"/>
          </a:xfrm>
          <a:prstGeom prst="roundRect">
            <a:avLst>
              <a:gd name="adj" fmla="val 2664"/>
            </a:avLst>
          </a:prstGeom>
          <a:solidFill>
            <a:schemeClr val="bg1"/>
          </a:solid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61E3729F-6EE4-6B44-89E4-C3860C0A1E8E}"/>
                  </a:ext>
                </a:extLst>
              </p:cNvPr>
              <p:cNvSpPr/>
              <p:nvPr/>
            </p:nvSpPr>
            <p:spPr>
              <a:xfrm>
                <a:off x="4218775" y="4268703"/>
                <a:ext cx="3764172" cy="2154436"/>
              </a:xfrm>
              <a:prstGeom prst="rect">
                <a:avLst/>
              </a:prstGeom>
            </p:spPr>
            <p:txBody>
              <a:bodyPr wrap="none">
                <a:spAutoFit/>
              </a:bodyPr>
              <a:lstStyle/>
              <a:p>
                <a:r>
                  <a:rPr lang="en-US" b="1" spc="-100" dirty="0">
                    <a:solidFill>
                      <a:srgbClr val="FF0000"/>
                    </a:solidFill>
                    <a:latin typeface="Courier New" panose="02070309020205020404" pitchFamily="49" charset="0"/>
                    <a:cs typeface="Courier New" panose="02070309020205020404" pitchFamily="49" charset="0"/>
                  </a:rPr>
                  <a:t>Tendance de la </a:t>
                </a:r>
                <a:r>
                  <a:rPr lang="en-US" b="1" spc="-100" dirty="0" err="1">
                    <a:solidFill>
                      <a:srgbClr val="FF0000"/>
                    </a:solidFill>
                    <a:latin typeface="Courier New" panose="02070309020205020404" pitchFamily="49" charset="0"/>
                    <a:cs typeface="Courier New" panose="02070309020205020404" pitchFamily="49" charset="0"/>
                  </a:rPr>
                  <a:t>dégradation</a:t>
                </a:r>
                <a:endParaRPr lang="en-US" b="1" spc="-100" dirty="0">
                  <a:solidFill>
                    <a:srgbClr val="FF0000"/>
                  </a:solidFill>
                  <a:latin typeface="Courier New" panose="02070309020205020404" pitchFamily="49" charset="0"/>
                  <a:cs typeface="Courier New" panose="02070309020205020404" pitchFamily="49" charset="0"/>
                </a:endParaRPr>
              </a:p>
              <a:p>
                <a:pPr/>
                <a14:m>
                  <m:oMathPara xmlns:m="http://schemas.openxmlformats.org/officeDocument/2006/math">
                    <m:oMathParaPr>
                      <m:jc m:val="left"/>
                    </m:oMathParaPr>
                    <m:oMath xmlns:m="http://schemas.openxmlformats.org/officeDocument/2006/math">
                      <m:r>
                        <m:rPr>
                          <m:sty m:val="p"/>
                        </m:rPr>
                        <a:rPr lang="en-US" smtClean="0">
                          <a:solidFill>
                            <a:srgbClr val="FF0000"/>
                          </a:solidFill>
                          <a:latin typeface="Cambria Math" panose="02040503050406030204" pitchFamily="18" charset="0"/>
                        </a:rPr>
                        <m:t>Λ</m:t>
                      </m:r>
                      <m:d>
                        <m:dPr>
                          <m:ctrlPr>
                            <a:rPr lang="fr-FR"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𝑡</m:t>
                          </m:r>
                          <m:r>
                            <a:rPr lang="fr-FR" b="0" i="1" smtClean="0">
                              <a:solidFill>
                                <a:srgbClr val="FF0000"/>
                              </a:solidFill>
                              <a:latin typeface="Cambria Math" panose="02040503050406030204" pitchFamily="18" charset="0"/>
                            </a:rPr>
                            <m:t>,</m:t>
                          </m:r>
                          <m:r>
                            <a:rPr lang="fr-FR" b="0" i="1" smtClean="0">
                              <a:solidFill>
                                <a:srgbClr val="FF0000"/>
                              </a:solidFill>
                              <a:latin typeface="Cambria Math" panose="02040503050406030204" pitchFamily="18" charset="0"/>
                            </a:rPr>
                            <m:t>𝑏</m:t>
                          </m:r>
                          <m:r>
                            <a:rPr lang="fr-FR" b="0" i="1" smtClean="0">
                              <a:solidFill>
                                <a:srgbClr val="FF0000"/>
                              </a:solidFill>
                              <a:latin typeface="Cambria Math" panose="02040503050406030204" pitchFamily="18" charset="0"/>
                            </a:rPr>
                            <m:t>,</m:t>
                          </m:r>
                          <m:r>
                            <a:rPr lang="fr-FR" b="0" i="1" smtClean="0">
                              <a:solidFill>
                                <a:srgbClr val="FF0000"/>
                              </a:solidFill>
                              <a:latin typeface="Cambria Math" panose="02040503050406030204" pitchFamily="18" charset="0"/>
                            </a:rPr>
                            <m:t>𝑞</m:t>
                          </m:r>
                        </m:e>
                      </m:d>
                      <m:r>
                        <a:rPr lang="en-US" i="1">
                          <a:solidFill>
                            <a:srgbClr val="FF0000"/>
                          </a:solidFill>
                          <a:latin typeface="Cambria Math" panose="02040503050406030204" pitchFamily="18" charset="0"/>
                        </a:rPr>
                        <m:t>=</m:t>
                      </m:r>
                      <m:sSup>
                        <m:sSupPr>
                          <m:ctrlPr>
                            <a:rPr lang="fr-FR" i="1">
                              <a:solidFill>
                                <a:srgbClr val="FF0000"/>
                              </a:solidFill>
                              <a:latin typeface="Cambria Math" panose="02040503050406030204" pitchFamily="18" charset="0"/>
                            </a:rPr>
                          </m:ctrlPr>
                        </m:sSupPr>
                        <m:e>
                          <m:d>
                            <m:dPr>
                              <m:ctrlPr>
                                <a:rPr lang="fr-FR"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𝑡</m:t>
                              </m:r>
                              <m:r>
                                <a:rPr lang="en-US" i="1">
                                  <a:solidFill>
                                    <a:srgbClr val="FF0000"/>
                                  </a:solidFill>
                                  <a:latin typeface="Cambria Math" panose="02040503050406030204" pitchFamily="18" charset="0"/>
                                </a:rPr>
                                <m:t>−</m:t>
                              </m:r>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en-US" i="1">
                                      <a:solidFill>
                                        <a:srgbClr val="FF0000"/>
                                      </a:solidFill>
                                      <a:latin typeface="Cambria Math" panose="02040503050406030204" pitchFamily="18" charset="0"/>
                                    </a:rPr>
                                    <m:t>𝑘</m:t>
                                  </m:r>
                                </m:sub>
                              </m:sSub>
                            </m:e>
                          </m:d>
                        </m:e>
                        <m:sup>
                          <m:r>
                            <a:rPr lang="en-US" i="1">
                              <a:solidFill>
                                <a:srgbClr val="FF0000"/>
                              </a:solidFill>
                              <a:latin typeface="Cambria Math" panose="02040503050406030204" pitchFamily="18" charset="0"/>
                            </a:rPr>
                            <m:t>𝑞</m:t>
                          </m:r>
                        </m:sup>
                      </m:sSup>
                    </m:oMath>
                  </m:oMathPara>
                </a14:m>
                <a:endParaRPr lang="fr-FR" sz="2000" dirty="0">
                  <a:solidFill>
                    <a:srgbClr val="FF0000"/>
                  </a:solidFill>
                  <a:latin typeface="Times New Roman" panose="02020603050405020304" pitchFamily="18" charset="0"/>
                  <a:cs typeface="Times New Roman" panose="02020603050405020304" pitchFamily="18" charset="0"/>
                </a:endParaRPr>
              </a:p>
              <a:p>
                <a14:m>
                  <m:oMath xmlns:m="http://schemas.openxmlformats.org/officeDocument/2006/math">
                    <m:sSub>
                      <m:sSubPr>
                        <m:ctrlPr>
                          <a:rPr lang="fr-FR" sz="1600" b="1" i="1" smtClean="0">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𝒃</m:t>
                        </m:r>
                      </m:e>
                      <m:sub>
                        <m:r>
                          <a:rPr lang="en-US" sz="1600" b="1" i="1">
                            <a:solidFill>
                              <a:srgbClr val="FF0000"/>
                            </a:solidFill>
                            <a:latin typeface="Cambria Math" panose="02040503050406030204" pitchFamily="18" charset="0"/>
                          </a:rPr>
                          <m:t>𝒌</m:t>
                        </m:r>
                      </m:sub>
                    </m:sSub>
                  </m:oMath>
                </a14:m>
                <a:r>
                  <a:rPr lang="fr-FR" sz="1600" b="1" dirty="0">
                    <a:solidFill>
                      <a:srgbClr val="FF0000"/>
                    </a:solidFill>
                    <a:latin typeface="Courier New" panose="02070309020205020404" pitchFamily="49" charset="0"/>
                    <a:cs typeface="Courier New" panose="02070309020205020404" pitchFamily="49" charset="0"/>
                  </a:rPr>
                  <a:t> </a:t>
                </a:r>
                <a:r>
                  <a:rPr lang="fr-FR" sz="1600" dirty="0">
                    <a:solidFill>
                      <a:srgbClr val="FF0000"/>
                    </a:solidFill>
                    <a:latin typeface="Courier New" panose="02070309020205020404" pitchFamily="49" charset="0"/>
                    <a:cs typeface="Courier New" panose="02070309020205020404" pitchFamily="49" charset="0"/>
                  </a:rPr>
                  <a:t>= "censure" induite par</a:t>
                </a:r>
                <a:br>
                  <a:rPr lang="fr-FR" sz="1600" dirty="0">
                    <a:solidFill>
                      <a:srgbClr val="FF0000"/>
                    </a:solidFill>
                    <a:latin typeface="Courier New" panose="02070309020205020404" pitchFamily="49" charset="0"/>
                    <a:cs typeface="Courier New" panose="02070309020205020404" pitchFamily="49" charset="0"/>
                  </a:rPr>
                </a:br>
                <a:r>
                  <a:rPr lang="fr-FR" sz="1600" dirty="0">
                    <a:solidFill>
                      <a:srgbClr val="FF0000"/>
                    </a:solidFill>
                    <a:latin typeface="Courier New" panose="02070309020205020404" pitchFamily="49" charset="0"/>
                    <a:cs typeface="Courier New" panose="02070309020205020404" pitchFamily="49" charset="0"/>
                  </a:rPr>
                  <a:t>les effets </a:t>
                </a:r>
                <a:r>
                  <a:rPr lang="fr-FR" sz="1600" dirty="0" err="1">
                    <a:solidFill>
                      <a:srgbClr val="FF0000"/>
                    </a:solidFill>
                    <a:latin typeface="Courier New" panose="02070309020205020404" pitchFamily="49" charset="0"/>
                    <a:cs typeface="Courier New" panose="02070309020205020404" pitchFamily="49" charset="0"/>
                  </a:rPr>
                  <a:t>post-cure</a:t>
                </a:r>
                <a:endParaRPr lang="fr-FR" sz="1600" dirty="0">
                  <a:solidFill>
                    <a:srgbClr val="FF0000"/>
                  </a:solidFill>
                  <a:latin typeface="Courier New" panose="02070309020205020404" pitchFamily="49" charset="0"/>
                  <a:cs typeface="Courier New" panose="02070309020205020404" pitchFamily="49" charset="0"/>
                </a:endParaRPr>
              </a:p>
              <a:p>
                <a:r>
                  <a:rPr lang="fr-FR" sz="1600" b="1" i="1" dirty="0">
                    <a:solidFill>
                      <a:srgbClr val="FF0000"/>
                    </a:solidFill>
                    <a:latin typeface="Courier New" panose="02070309020205020404" pitchFamily="49" charset="0"/>
                    <a:cs typeface="Courier New" panose="02070309020205020404" pitchFamily="49" charset="0"/>
                  </a:rPr>
                  <a:t>q</a:t>
                </a:r>
                <a:r>
                  <a:rPr lang="fr-FR" sz="1600" dirty="0">
                    <a:solidFill>
                      <a:srgbClr val="FF0000"/>
                    </a:solidFill>
                    <a:latin typeface="Courier New" panose="02070309020205020404" pitchFamily="49" charset="0"/>
                    <a:cs typeface="Courier New" panose="02070309020205020404" pitchFamily="49" charset="0"/>
                  </a:rPr>
                  <a:t> = exposant définissant la</a:t>
                </a:r>
                <a:br>
                  <a:rPr lang="fr-FR" sz="1600" dirty="0">
                    <a:solidFill>
                      <a:srgbClr val="FF0000"/>
                    </a:solidFill>
                    <a:latin typeface="Courier New" panose="02070309020205020404" pitchFamily="49" charset="0"/>
                    <a:cs typeface="Courier New" panose="02070309020205020404" pitchFamily="49" charset="0"/>
                  </a:rPr>
                </a:br>
                <a:r>
                  <a:rPr lang="fr-FR" sz="1600" dirty="0">
                    <a:solidFill>
                      <a:srgbClr val="FF0000"/>
                    </a:solidFill>
                    <a:latin typeface="Courier New" panose="02070309020205020404" pitchFamily="49" charset="0"/>
                    <a:cs typeface="Courier New" panose="02070309020205020404" pitchFamily="49" charset="0"/>
                  </a:rPr>
                  <a:t>non-linéarité du processus.</a:t>
                </a:r>
              </a:p>
              <a:p>
                <a:r>
                  <a:rPr lang="fr-FR" sz="1600" u="sng" dirty="0">
                    <a:solidFill>
                      <a:srgbClr val="FF0000"/>
                    </a:solidFill>
                    <a:latin typeface="Courier New" panose="02070309020205020404" pitchFamily="49" charset="0"/>
                    <a:cs typeface="Courier New" panose="02070309020205020404" pitchFamily="49" charset="0"/>
                  </a:rPr>
                  <a:t>Sept paramètres spécifiques:</a:t>
                </a:r>
              </a:p>
              <a:p>
                <a:pPr/>
                <a14:m>
                  <m:oMathPara xmlns:m="http://schemas.openxmlformats.org/officeDocument/2006/math">
                    <m:oMathParaPr>
                      <m:jc m:val="left"/>
                    </m:oMathParaPr>
                    <m:oMath xmlns:m="http://schemas.openxmlformats.org/officeDocument/2006/math">
                      <m:r>
                        <a:rPr lang="en-US" i="1" smtClean="0">
                          <a:solidFill>
                            <a:srgbClr val="FF0000"/>
                          </a:solidFill>
                          <a:latin typeface="Cambria Math" panose="02040503050406030204" pitchFamily="18" charset="0"/>
                        </a:rPr>
                        <m:t>𝛯</m:t>
                      </m:r>
                      <m:r>
                        <a:rPr lang="en-US" i="1" smtClean="0">
                          <a:solidFill>
                            <a:srgbClr val="FF0000"/>
                          </a:solidFill>
                          <a:latin typeface="Cambria Math" panose="02040503050406030204" pitchFamily="18" charset="0"/>
                        </a:rPr>
                        <m:t>=(…,</m:t>
                      </m:r>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𝑏</m:t>
                          </m:r>
                        </m:e>
                        <m:sub>
                          <m:r>
                            <a:rPr lang="fr-FR" i="1">
                              <a:solidFill>
                                <a:srgbClr val="FF0000"/>
                              </a:solidFill>
                              <a:latin typeface="Cambria Math" panose="02040503050406030204" pitchFamily="18" charset="0"/>
                            </a:rPr>
                            <m:t>1</m:t>
                          </m:r>
                        </m:sub>
                      </m:sSub>
                      <m:r>
                        <a:rPr lang="fr-FR" b="1" i="1">
                          <a:latin typeface="Cambria Math" panose="02040503050406030204" pitchFamily="18" charset="0"/>
                        </a:rPr>
                        <m:t>,</m:t>
                      </m:r>
                      <m:sSub>
                        <m:sSubPr>
                          <m:ctrlPr>
                            <a:rPr lang="fr-FR" i="1">
                              <a:solidFill>
                                <a:srgbClr val="00B0F0"/>
                              </a:solidFill>
                              <a:latin typeface="Cambria Math" panose="02040503050406030204" pitchFamily="18" charset="0"/>
                            </a:rPr>
                          </m:ctrlPr>
                        </m:sSubPr>
                        <m:e>
                          <m:r>
                            <a:rPr lang="en-US" i="1">
                              <a:solidFill>
                                <a:srgbClr val="00B0F0"/>
                              </a:solidFill>
                              <a:latin typeface="Cambria Math" panose="02040503050406030204" pitchFamily="18" charset="0"/>
                            </a:rPr>
                            <m:t>𝑏</m:t>
                          </m:r>
                        </m:e>
                        <m:sub>
                          <m:r>
                            <a:rPr lang="fr-FR" i="1">
                              <a:solidFill>
                                <a:srgbClr val="00B0F0"/>
                              </a:solidFill>
                              <a:latin typeface="Cambria Math" panose="02040503050406030204" pitchFamily="18" charset="0"/>
                            </a:rPr>
                            <m:t>2</m:t>
                          </m:r>
                        </m:sub>
                      </m:sSub>
                      <m:r>
                        <a:rPr lang="fr-FR" b="1" i="1">
                          <a:latin typeface="Cambria Math" panose="02040503050406030204" pitchFamily="18" charset="0"/>
                        </a:rPr>
                        <m:t>,</m:t>
                      </m:r>
                      <m:sSub>
                        <m:sSubPr>
                          <m:ctrlPr>
                            <a:rPr lang="fr-FR"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𝑏</m:t>
                          </m:r>
                        </m:e>
                        <m:sub>
                          <m:r>
                            <a:rPr lang="fr-FR" i="1">
                              <a:solidFill>
                                <a:srgbClr val="00B050"/>
                              </a:solidFill>
                              <a:latin typeface="Cambria Math" panose="02040503050406030204" pitchFamily="18" charset="0"/>
                            </a:rPr>
                            <m:t>3</m:t>
                          </m:r>
                        </m:sub>
                      </m:sSub>
                      <m:r>
                        <a:rPr lang="fr-FR" b="1" i="1">
                          <a:latin typeface="Cambria Math" panose="02040503050406030204" pitchFamily="18" charset="0"/>
                        </a:rPr>
                        <m:t>,</m:t>
                      </m:r>
                      <m:sSub>
                        <m:sSubPr>
                          <m:ctrlPr>
                            <a:rPr lang="fr-FR" i="1">
                              <a:solidFill>
                                <a:srgbClr val="FF00FF"/>
                              </a:solidFill>
                              <a:latin typeface="Cambria Math" panose="02040503050406030204" pitchFamily="18" charset="0"/>
                            </a:rPr>
                          </m:ctrlPr>
                        </m:sSubPr>
                        <m:e>
                          <m:r>
                            <a:rPr lang="en-US" i="1">
                              <a:solidFill>
                                <a:srgbClr val="FF00FF"/>
                              </a:solidFill>
                              <a:latin typeface="Cambria Math" panose="02040503050406030204" pitchFamily="18" charset="0"/>
                            </a:rPr>
                            <m:t>𝑏</m:t>
                          </m:r>
                        </m:e>
                        <m:sub>
                          <m:r>
                            <a:rPr lang="fr-FR" i="1">
                              <a:solidFill>
                                <a:srgbClr val="FF00FF"/>
                              </a:solidFill>
                              <a:latin typeface="Cambria Math" panose="02040503050406030204" pitchFamily="18" charset="0"/>
                            </a:rPr>
                            <m:t>4</m:t>
                          </m:r>
                        </m:sub>
                      </m:sSub>
                      <m:r>
                        <a:rPr lang="fr-FR" b="1" i="1">
                          <a:latin typeface="Cambria Math" panose="02040503050406030204" pitchFamily="18" charset="0"/>
                        </a:rPr>
                        <m:t>,</m:t>
                      </m:r>
                      <m:sSub>
                        <m:sSubPr>
                          <m:ctrlPr>
                            <a:rPr lang="fr-FR" i="1">
                              <a:solidFill>
                                <a:srgbClr val="A248E8"/>
                              </a:solidFill>
                              <a:latin typeface="Cambria Math" panose="02040503050406030204" pitchFamily="18" charset="0"/>
                            </a:rPr>
                          </m:ctrlPr>
                        </m:sSubPr>
                        <m:e>
                          <m:r>
                            <a:rPr lang="en-US" i="1">
                              <a:solidFill>
                                <a:srgbClr val="A248E8"/>
                              </a:solidFill>
                              <a:latin typeface="Cambria Math" panose="02040503050406030204" pitchFamily="18" charset="0"/>
                            </a:rPr>
                            <m:t>𝑏</m:t>
                          </m:r>
                        </m:e>
                        <m:sub>
                          <m:r>
                            <a:rPr lang="fr-FR" i="1">
                              <a:solidFill>
                                <a:srgbClr val="A248E8"/>
                              </a:solidFill>
                              <a:latin typeface="Cambria Math" panose="02040503050406030204" pitchFamily="18" charset="0"/>
                            </a:rPr>
                            <m:t>5</m:t>
                          </m:r>
                        </m:sub>
                      </m:sSub>
                      <m:r>
                        <a:rPr lang="fr-FR" b="1" i="1">
                          <a:latin typeface="Cambria Math" panose="02040503050406030204" pitchFamily="18" charset="0"/>
                        </a:rPr>
                        <m:t>,</m:t>
                      </m:r>
                      <m:sSub>
                        <m:sSubPr>
                          <m:ctrlPr>
                            <a:rPr lang="fr-FR"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𝑏</m:t>
                          </m:r>
                        </m:e>
                        <m:sub>
                          <m:r>
                            <a:rPr lang="fr-FR" i="1">
                              <a:solidFill>
                                <a:srgbClr val="002060"/>
                              </a:solidFill>
                              <a:latin typeface="Cambria Math" panose="02040503050406030204" pitchFamily="18" charset="0"/>
                            </a:rPr>
                            <m:t>6</m:t>
                          </m:r>
                        </m:sub>
                      </m:sSub>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𝒒</m:t>
                      </m:r>
                      <m:r>
                        <a:rPr lang="en-US" i="1">
                          <a:solidFill>
                            <a:srgbClr val="FF0000"/>
                          </a:solidFill>
                          <a:latin typeface="Cambria Math" panose="02040503050406030204" pitchFamily="18" charset="0"/>
                        </a:rPr>
                        <m:t>)</m:t>
                      </m:r>
                    </m:oMath>
                  </m:oMathPara>
                </a14:m>
                <a:endParaRPr lang="fr-FR" dirty="0">
                  <a:solidFill>
                    <a:srgbClr val="FF0000"/>
                  </a:solidFill>
                </a:endParaRPr>
              </a:p>
            </p:txBody>
          </p:sp>
        </mc:Choice>
        <mc:Fallback xmlns="">
          <p:sp>
            <p:nvSpPr>
              <p:cNvPr id="41" name="Rectangle 40">
                <a:extLst>
                  <a:ext uri="{FF2B5EF4-FFF2-40B4-BE49-F238E27FC236}">
                    <a16:creationId xmlns:a16="http://schemas.microsoft.com/office/drawing/2014/main" id="{61E3729F-6EE4-6B44-89E4-C3860C0A1E8E}"/>
                  </a:ext>
                </a:extLst>
              </p:cNvPr>
              <p:cNvSpPr>
                <a:spLocks noRot="1" noChangeAspect="1" noMove="1" noResize="1" noEditPoints="1" noAdjustHandles="1" noChangeArrowheads="1" noChangeShapeType="1" noTextEdit="1"/>
              </p:cNvSpPr>
              <p:nvPr/>
            </p:nvSpPr>
            <p:spPr>
              <a:xfrm>
                <a:off x="4218775" y="4268703"/>
                <a:ext cx="3764172" cy="2154436"/>
              </a:xfrm>
              <a:prstGeom prst="rect">
                <a:avLst/>
              </a:prstGeom>
              <a:blipFill>
                <a:blip r:embed="rId8"/>
                <a:stretch>
                  <a:fillRect l="-1347" t="-1176" b="-117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3" name="ZoneTexte 42">
                <a:extLst>
                  <a:ext uri="{FF2B5EF4-FFF2-40B4-BE49-F238E27FC236}">
                    <a16:creationId xmlns:a16="http://schemas.microsoft.com/office/drawing/2014/main" id="{9C0AACDC-3243-4745-ADA6-07E02EC6A8C7}"/>
                  </a:ext>
                </a:extLst>
              </p:cNvPr>
              <p:cNvSpPr txBox="1"/>
              <p:nvPr/>
            </p:nvSpPr>
            <p:spPr>
              <a:xfrm>
                <a:off x="7896200" y="4261094"/>
                <a:ext cx="3864142" cy="2195345"/>
              </a:xfrm>
              <a:prstGeom prst="rect">
                <a:avLst/>
              </a:prstGeom>
              <a:noFill/>
            </p:spPr>
            <p:txBody>
              <a:bodyPr wrap="square" rtlCol="0">
                <a:spAutoFit/>
              </a:bodyPr>
              <a:lstStyle/>
              <a:p>
                <a:r>
                  <a:rPr lang="en-US" b="1" dirty="0">
                    <a:solidFill>
                      <a:srgbClr val="FF0000"/>
                    </a:solidFill>
                    <a:latin typeface="Courier New" panose="02070309020205020404" pitchFamily="49" charset="0"/>
                    <a:cs typeface="Courier New" panose="02070309020205020404" pitchFamily="49" charset="0"/>
                  </a:rPr>
                  <a:t>Loi </a:t>
                </a:r>
                <a:r>
                  <a:rPr lang="en-US" b="1" dirty="0" err="1">
                    <a:solidFill>
                      <a:srgbClr val="FF0000"/>
                    </a:solidFill>
                    <a:latin typeface="Courier New" panose="02070309020205020404" pitchFamily="49" charset="0"/>
                    <a:cs typeface="Courier New" panose="02070309020205020404" pitchFamily="49" charset="0"/>
                  </a:rPr>
                  <a:t>d'accélération</a:t>
                </a:r>
                <a:r>
                  <a:rPr lang="en-US" b="1" dirty="0">
                    <a:solidFill>
                      <a:srgbClr val="FF0000"/>
                    </a:solidFill>
                    <a:latin typeface="Courier New" panose="02070309020205020404" pitchFamily="49" charset="0"/>
                    <a:cs typeface="Courier New" panose="02070309020205020404" pitchFamily="49" charset="0"/>
                  </a:rPr>
                  <a:t> de la </a:t>
                </a:r>
                <a:r>
                  <a:rPr lang="en-US" b="1" dirty="0" err="1">
                    <a:solidFill>
                      <a:srgbClr val="FF0000"/>
                    </a:solidFill>
                    <a:latin typeface="Courier New" panose="02070309020205020404" pitchFamily="49" charset="0"/>
                    <a:cs typeface="Courier New" panose="02070309020205020404" pitchFamily="49" charset="0"/>
                  </a:rPr>
                  <a:t>dégradation</a:t>
                </a:r>
                <a:r>
                  <a:rPr lang="en-US" b="1" dirty="0">
                    <a:solidFill>
                      <a:srgbClr val="FF0000"/>
                    </a:solidFill>
                    <a:latin typeface="Courier New" panose="02070309020205020404" pitchFamily="49" charset="0"/>
                    <a:cs typeface="Courier New" panose="02070309020205020404" pitchFamily="49" charset="0"/>
                  </a:rPr>
                  <a:t> </a:t>
                </a:r>
                <a:r>
                  <a:rPr lang="en-US" b="1" dirty="0" err="1">
                    <a:solidFill>
                      <a:srgbClr val="FF0000"/>
                    </a:solidFill>
                    <a:latin typeface="Courier New" panose="02070309020205020404" pitchFamily="49" charset="0"/>
                    <a:cs typeface="Courier New" panose="02070309020205020404" pitchFamily="49" charset="0"/>
                  </a:rPr>
                  <a:t>moyenne</a:t>
                </a:r>
                <a:r>
                  <a:rPr lang="en-US" b="1" dirty="0">
                    <a:solidFill>
                      <a:srgbClr val="FF0000"/>
                    </a:solidFill>
                    <a:latin typeface="Courier New" panose="02070309020205020404" pitchFamily="49" charset="0"/>
                    <a:cs typeface="Courier New" panose="02070309020205020404" pitchFamily="49" charset="0"/>
                  </a:rPr>
                  <a:t> </a:t>
                </a:r>
                <a:r>
                  <a:rPr lang="en-US" b="1" dirty="0" err="1">
                    <a:solidFill>
                      <a:srgbClr val="FF0000"/>
                    </a:solidFill>
                    <a:latin typeface="Courier New" panose="02070309020205020404" pitchFamily="49" charset="0"/>
                    <a:cs typeface="Courier New" panose="02070309020205020404" pitchFamily="49" charset="0"/>
                  </a:rPr>
                  <a:t>selon</a:t>
                </a:r>
                <a:r>
                  <a:rPr lang="en-US" b="1" dirty="0">
                    <a:solidFill>
                      <a:srgbClr val="FF0000"/>
                    </a:solidFill>
                    <a:latin typeface="Courier New" panose="02070309020205020404" pitchFamily="49" charset="0"/>
                    <a:cs typeface="Courier New" panose="02070309020205020404" pitchFamily="49" charset="0"/>
                  </a:rPr>
                  <a:t> </a:t>
                </a:r>
                <a:r>
                  <a:rPr lang="en-US" b="1" dirty="0" err="1">
                    <a:solidFill>
                      <a:srgbClr val="FF0000"/>
                    </a:solidFill>
                    <a:latin typeface="Courier New" panose="02070309020205020404" pitchFamily="49" charset="0"/>
                    <a:cs typeface="Courier New" panose="02070309020205020404" pitchFamily="49" charset="0"/>
                  </a:rPr>
                  <a:t>modèle</a:t>
                </a:r>
                <a:r>
                  <a:rPr lang="en-US" b="1" dirty="0">
                    <a:solidFill>
                      <a:srgbClr val="FF0000"/>
                    </a:solidFill>
                    <a:latin typeface="Courier New" panose="02070309020205020404" pitchFamily="49" charset="0"/>
                    <a:cs typeface="Courier New" panose="02070309020205020404" pitchFamily="49" charset="0"/>
                  </a:rPr>
                  <a:t> </a:t>
                </a:r>
                <a:r>
                  <a:rPr lang="en-US" b="1" dirty="0" err="1">
                    <a:solidFill>
                      <a:srgbClr val="FF0000"/>
                    </a:solidFill>
                    <a:latin typeface="Courier New" panose="02070309020205020404" pitchFamily="49" charset="0"/>
                    <a:cs typeface="Courier New" panose="02070309020205020404" pitchFamily="49" charset="0"/>
                  </a:rPr>
                  <a:t>d'Eyring</a:t>
                </a:r>
                <a:r>
                  <a:rPr lang="en-US" b="1" dirty="0">
                    <a:solidFill>
                      <a:srgbClr val="FF0000"/>
                    </a:solidFill>
                    <a:latin typeface="Courier New" panose="02070309020205020404" pitchFamily="49" charset="0"/>
                    <a:cs typeface="Courier New" panose="02070309020205020404" pitchFamily="49" charset="0"/>
                  </a:rPr>
                  <a:t> </a:t>
                </a:r>
                <a:r>
                  <a:rPr lang="en-US" b="1" dirty="0" err="1">
                    <a:solidFill>
                      <a:srgbClr val="FF0000"/>
                    </a:solidFill>
                    <a:latin typeface="Courier New" panose="02070309020205020404" pitchFamily="49" charset="0"/>
                    <a:cs typeface="Courier New" panose="02070309020205020404" pitchFamily="49" charset="0"/>
                  </a:rPr>
                  <a:t>généralisé</a:t>
                </a:r>
                <a:endParaRPr lang="fr-FR" b="1" dirty="0">
                  <a:solidFill>
                    <a:srgbClr val="FF0000"/>
                  </a:solidFill>
                  <a:latin typeface="Courier New" panose="02070309020205020404" pitchFamily="49" charset="0"/>
                  <a:cs typeface="Courier New" panose="02070309020205020404" pitchFamily="49" charset="0"/>
                </a:endParaRPr>
              </a:p>
              <a:p>
                <a:pPr/>
                <a14:m>
                  <m:oMathPara xmlns:m="http://schemas.openxmlformats.org/officeDocument/2006/math">
                    <m:oMathParaPr>
                      <m:jc m:val="left"/>
                    </m:oMathParaPr>
                    <m:oMath xmlns:m="http://schemas.openxmlformats.org/officeDocument/2006/math">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rPr>
                            <m:t>𝝁</m:t>
                          </m:r>
                        </m:e>
                        <m:sub>
                          <m:r>
                            <a:rPr lang="fr-FR" sz="1600" b="1" i="1">
                              <a:solidFill>
                                <a:srgbClr val="FF0000"/>
                              </a:solidFill>
                              <a:latin typeface="Cambria Math" panose="02040503050406030204" pitchFamily="18" charset="0"/>
                            </a:rPr>
                            <m:t>𝒌</m:t>
                          </m:r>
                        </m:sub>
                      </m:sSub>
                      <m:r>
                        <a:rPr lang="en-US" sz="160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en-US" sz="1600" i="1">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𝑇</m:t>
                          </m:r>
                        </m:e>
                        <m:sub>
                          <m:r>
                            <a:rPr lang="fr-FR" sz="1600" i="1">
                              <a:solidFill>
                                <a:srgbClr val="FF0000"/>
                              </a:solidFill>
                              <a:latin typeface="Cambria Math" panose="02040503050406030204" pitchFamily="18" charset="0"/>
                            </a:rPr>
                            <m:t>𝑘</m:t>
                          </m:r>
                        </m:sub>
                      </m:sSub>
                      <m:r>
                        <a:rPr lang="en-US" sz="160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en-US" sz="1600" i="1">
                              <a:solidFill>
                                <a:srgbClr val="FF0000"/>
                              </a:solidFill>
                              <a:latin typeface="Cambria Math" panose="02040503050406030204" pitchFamily="18" charset="0"/>
                            </a:rPr>
                          </m:ctrlPr>
                        </m:sSubPr>
                        <m:e>
                          <m:r>
                            <a:rPr lang="fr-FR" sz="1600" b="0" i="1" smtClean="0">
                              <a:solidFill>
                                <a:srgbClr val="FF0000"/>
                              </a:solidFill>
                              <a:latin typeface="Cambria Math" panose="02040503050406030204" pitchFamily="18" charset="0"/>
                            </a:rPr>
                            <m:t>𝐻</m:t>
                          </m:r>
                        </m:e>
                        <m:sub>
                          <m:r>
                            <a:rPr lang="fr-FR" sz="1600" i="1">
                              <a:solidFill>
                                <a:srgbClr val="FF0000"/>
                              </a:solidFill>
                              <a:latin typeface="Cambria Math" panose="02040503050406030204" pitchFamily="18" charset="0"/>
                            </a:rPr>
                            <m:t>𝑘</m:t>
                          </m:r>
                        </m:sub>
                      </m:sSub>
                      <m:r>
                        <a:rPr lang="en-US" sz="160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US" sz="16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𝑎𝑒𝑥𝑝</m:t>
                      </m:r>
                      <m:r>
                        <a:rPr lang="en-US" sz="160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en-US" sz="1600" i="1">
                          <a:solidFill>
                            <a:srgbClr val="FF0000"/>
                          </a:solidFill>
                          <a:latin typeface="Cambria Math" panose="02040503050406030204" pitchFamily="18" charset="0"/>
                          <a:ea typeface="Microsoft YaHei" panose="020B0503020204020204" pitchFamily="34" charset="-122"/>
                          <a:cs typeface="Microsoft YaHei" panose="020B0503020204020204" pitchFamily="34" charset="-122"/>
                        </a:rPr>
                        <m:t>−</m:t>
                      </m:r>
                      <m:f>
                        <m:fPr>
                          <m:ctrlPr>
                            <a:rPr lang="fr-FR" sz="1600" i="1">
                              <a:solidFill>
                                <a:srgbClr val="FF0000"/>
                              </a:solidFill>
                              <a:latin typeface="Cambria Math" panose="02040503050406030204" pitchFamily="18" charset="0"/>
                            </a:rPr>
                          </m:ctrlPr>
                        </m:fPr>
                        <m:num>
                          <m:sSub>
                            <m:sSubPr>
                              <m:ctrlPr>
                                <a:rPr lang="fr-FR"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𝑐</m:t>
                              </m:r>
                            </m:e>
                            <m:sub>
                              <m:r>
                                <a:rPr lang="en-US" sz="1600">
                                  <a:solidFill>
                                    <a:srgbClr val="FF0000"/>
                                  </a:solidFill>
                                  <a:latin typeface="Cambria Math" panose="02040503050406030204" pitchFamily="18" charset="0"/>
                                  <a:ea typeface="SimSun" panose="02010600030101010101" pitchFamily="2" charset="-122"/>
                                  <a:cs typeface="Times New Roman" panose="02020603050405020304" pitchFamily="18" charset="0"/>
                                </a:rPr>
                                <m:t>1</m:t>
                              </m:r>
                            </m:sub>
                          </m:sSub>
                        </m:num>
                        <m:den>
                          <m:sSub>
                            <m:sSubPr>
                              <m:ctrlPr>
                                <a:rPr lang="en-US" sz="1600" i="1">
                                  <a:solidFill>
                                    <a:srgbClr val="FF0000"/>
                                  </a:solidFill>
                                  <a:latin typeface="Cambria Math" panose="02040503050406030204" pitchFamily="18" charset="0"/>
                                </a:rPr>
                              </m:ctrlPr>
                            </m:sSubPr>
                            <m:e>
                              <m:r>
                                <a:rPr lang="fr-FR" sz="1600" i="1">
                                  <a:solidFill>
                                    <a:srgbClr val="FF0000"/>
                                  </a:solidFill>
                                  <a:latin typeface="Cambria Math" panose="02040503050406030204" pitchFamily="18" charset="0"/>
                                </a:rPr>
                                <m:t>𝑇</m:t>
                              </m:r>
                            </m:e>
                            <m:sub>
                              <m:r>
                                <a:rPr lang="fr-FR" sz="1600" i="1">
                                  <a:solidFill>
                                    <a:srgbClr val="FF0000"/>
                                  </a:solidFill>
                                  <a:latin typeface="Cambria Math" panose="02040503050406030204" pitchFamily="18" charset="0"/>
                                </a:rPr>
                                <m:t>𝑘</m:t>
                              </m:r>
                            </m:sub>
                          </m:sSub>
                        </m:den>
                      </m:f>
                      <m:r>
                        <a:rPr lang="en-US" sz="160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r-FR"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𝑐</m:t>
                          </m:r>
                        </m:e>
                        <m:sub>
                          <m:r>
                            <a:rPr lang="en-US" sz="1600">
                              <a:solidFill>
                                <a:srgbClr val="FF0000"/>
                              </a:solidFill>
                              <a:latin typeface="Cambria Math" panose="02040503050406030204" pitchFamily="18" charset="0"/>
                              <a:ea typeface="SimSun" panose="02010600030101010101" pitchFamily="2" charset="-122"/>
                              <a:cs typeface="Times New Roman" panose="02020603050405020304" pitchFamily="18" charset="0"/>
                            </a:rPr>
                            <m:t>2</m:t>
                          </m:r>
                        </m:sub>
                      </m:sSub>
                      <m:sSub>
                        <m:sSubPr>
                          <m:ctrlPr>
                            <a:rPr lang="en-US" sz="1600" i="1">
                              <a:solidFill>
                                <a:srgbClr val="FF0000"/>
                              </a:solidFill>
                              <a:latin typeface="Cambria Math" panose="02040503050406030204" pitchFamily="18" charset="0"/>
                            </a:rPr>
                          </m:ctrlPr>
                        </m:sSubPr>
                        <m:e>
                          <m:r>
                            <a:rPr lang="fr-FR" sz="1600" i="1">
                              <a:solidFill>
                                <a:srgbClr val="FF0000"/>
                              </a:solidFill>
                              <a:latin typeface="Cambria Math" panose="02040503050406030204" pitchFamily="18" charset="0"/>
                            </a:rPr>
                            <m:t>𝐻</m:t>
                          </m:r>
                        </m:e>
                        <m:sub>
                          <m:r>
                            <a:rPr lang="fr-FR" sz="1600" i="1">
                              <a:solidFill>
                                <a:srgbClr val="FF0000"/>
                              </a:solidFill>
                              <a:latin typeface="Cambria Math" panose="02040503050406030204" pitchFamily="18" charset="0"/>
                            </a:rPr>
                            <m:t>𝑘</m:t>
                          </m:r>
                        </m:sub>
                      </m:sSub>
                      <m:r>
                        <a:rPr lang="en-US" sz="160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f>
                        <m:fPr>
                          <m:ctrlPr>
                            <a:rPr lang="fr-FR" sz="1600" i="1">
                              <a:solidFill>
                                <a:srgbClr val="FF0000"/>
                              </a:solidFill>
                              <a:latin typeface="Cambria Math" panose="02040503050406030204" pitchFamily="18" charset="0"/>
                            </a:rPr>
                          </m:ctrlPr>
                        </m:fPr>
                        <m:num>
                          <m:sSub>
                            <m:sSubPr>
                              <m:ctrlPr>
                                <a:rPr lang="fr-FR"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𝑐</m:t>
                              </m:r>
                            </m:e>
                            <m:sub>
                              <m:r>
                                <a:rPr lang="en-US" sz="1600">
                                  <a:solidFill>
                                    <a:srgbClr val="FF0000"/>
                                  </a:solidFill>
                                  <a:latin typeface="Cambria Math" panose="02040503050406030204" pitchFamily="18" charset="0"/>
                                  <a:ea typeface="SimSun" panose="02010600030101010101" pitchFamily="2" charset="-122"/>
                                  <a:cs typeface="Times New Roman" panose="02020603050405020304" pitchFamily="18" charset="0"/>
                                </a:rPr>
                                <m:t>3</m:t>
                              </m:r>
                            </m:sub>
                          </m:sSub>
                          <m:sSub>
                            <m:sSubPr>
                              <m:ctrlPr>
                                <a:rPr lang="en-US" sz="1600" i="1">
                                  <a:solidFill>
                                    <a:srgbClr val="FF0000"/>
                                  </a:solidFill>
                                  <a:latin typeface="Cambria Math" panose="02040503050406030204" pitchFamily="18" charset="0"/>
                                </a:rPr>
                              </m:ctrlPr>
                            </m:sSubPr>
                            <m:e>
                              <m:r>
                                <a:rPr lang="fr-FR" sz="1600" i="1">
                                  <a:solidFill>
                                    <a:srgbClr val="FF0000"/>
                                  </a:solidFill>
                                  <a:latin typeface="Cambria Math" panose="02040503050406030204" pitchFamily="18" charset="0"/>
                                </a:rPr>
                                <m:t>𝐻</m:t>
                              </m:r>
                            </m:e>
                            <m:sub>
                              <m:r>
                                <a:rPr lang="fr-FR" sz="1600" i="1">
                                  <a:solidFill>
                                    <a:srgbClr val="FF0000"/>
                                  </a:solidFill>
                                  <a:latin typeface="Cambria Math" panose="02040503050406030204" pitchFamily="18" charset="0"/>
                                </a:rPr>
                                <m:t>𝑘</m:t>
                              </m:r>
                            </m:sub>
                          </m:sSub>
                        </m:num>
                        <m:den>
                          <m:sSub>
                            <m:sSubPr>
                              <m:ctrlPr>
                                <a:rPr lang="en-US" sz="1600" i="1">
                                  <a:solidFill>
                                    <a:srgbClr val="FF0000"/>
                                  </a:solidFill>
                                  <a:latin typeface="Cambria Math" panose="02040503050406030204" pitchFamily="18" charset="0"/>
                                </a:rPr>
                              </m:ctrlPr>
                            </m:sSubPr>
                            <m:e>
                              <m:r>
                                <a:rPr lang="fr-FR" sz="1600" i="1">
                                  <a:solidFill>
                                    <a:srgbClr val="FF0000"/>
                                  </a:solidFill>
                                  <a:latin typeface="Cambria Math" panose="02040503050406030204" pitchFamily="18" charset="0"/>
                                </a:rPr>
                                <m:t>𝑇</m:t>
                              </m:r>
                            </m:e>
                            <m:sub>
                              <m:r>
                                <a:rPr lang="fr-FR" sz="1600" i="1">
                                  <a:solidFill>
                                    <a:srgbClr val="FF0000"/>
                                  </a:solidFill>
                                  <a:latin typeface="Cambria Math" panose="02040503050406030204" pitchFamily="18" charset="0"/>
                                </a:rPr>
                                <m:t>𝑘</m:t>
                              </m:r>
                            </m:sub>
                          </m:sSub>
                        </m:den>
                      </m:f>
                      <m:r>
                        <a:rPr lang="en-US" sz="160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oMath>
                  </m:oMathPara>
                </a14:m>
                <a:endParaRPr lang="fr-FR" sz="1600" dirty="0">
                  <a:solidFill>
                    <a:srgbClr val="FF0000"/>
                  </a:solidFill>
                  <a:latin typeface="Times New Roman" panose="02020603050405020304" pitchFamily="18" charset="0"/>
                  <a:cs typeface="Times New Roman" panose="02020603050405020304" pitchFamily="18" charset="0"/>
                </a:endParaRPr>
              </a:p>
              <a:p>
                <a:endParaRPr lang="fr-FR" sz="1200" dirty="0">
                  <a:solidFill>
                    <a:srgbClr val="FF0000"/>
                  </a:solidFill>
                  <a:latin typeface="Courier New" panose="02070309020205020404" pitchFamily="49" charset="0"/>
                  <a:cs typeface="Courier New" panose="02070309020205020404" pitchFamily="49" charset="0"/>
                </a:endParaRPr>
              </a:p>
              <a:p>
                <a:r>
                  <a:rPr lang="fr-FR" sz="1600" u="sng" dirty="0">
                    <a:solidFill>
                      <a:srgbClr val="FF0000"/>
                    </a:solidFill>
                    <a:latin typeface="Courier New" panose="02070309020205020404" pitchFamily="49" charset="0"/>
                    <a:cs typeface="Courier New" panose="02070309020205020404" pitchFamily="49" charset="0"/>
                  </a:rPr>
                  <a:t>Quatre paramètres spécifiques:</a:t>
                </a:r>
                <a:endParaRPr lang="fr-FR" u="sng" dirty="0">
                  <a:solidFill>
                    <a:srgbClr val="FF0000"/>
                  </a:solidFill>
                  <a:latin typeface="Courier New" panose="02070309020205020404" pitchFamily="49" charset="0"/>
                  <a:cs typeface="Courier New" panose="02070309020205020404" pitchFamily="49" charset="0"/>
                </a:endParaRPr>
              </a:p>
              <a:p>
                <a:pPr/>
                <a14:m>
                  <m:oMathPara xmlns:m="http://schemas.openxmlformats.org/officeDocument/2006/math">
                    <m:oMathParaPr>
                      <m:jc m:val="left"/>
                    </m:oMathParaPr>
                    <m:oMath xmlns:m="http://schemas.openxmlformats.org/officeDocument/2006/math">
                      <m:r>
                        <a:rPr lang="en-US" i="1">
                          <a:solidFill>
                            <a:srgbClr val="FF0000"/>
                          </a:solidFill>
                          <a:latin typeface="Cambria Math" panose="02040503050406030204" pitchFamily="18" charset="0"/>
                        </a:rPr>
                        <m:t>𝛯</m:t>
                      </m:r>
                      <m:r>
                        <a:rPr lang="en-US" i="1">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𝒂</m:t>
                      </m:r>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r-FR" b="1"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𝒄</m:t>
                          </m:r>
                        </m:e>
                        <m:sub>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𝟏</m:t>
                          </m:r>
                        </m:sub>
                      </m:sSub>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r-FR" b="1"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𝒄</m:t>
                          </m:r>
                        </m:e>
                        <m:sub>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𝟐</m:t>
                          </m:r>
                        </m:sub>
                      </m:sSub>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r-FR" b="1"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𝒄</m:t>
                          </m:r>
                        </m:e>
                        <m:sub>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𝟑</m:t>
                          </m:r>
                        </m:sub>
                      </m:sSub>
                      <m:r>
                        <a:rPr lang="fr-FR" b="1"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r>
                        <a:rPr lang="fr-FR" b="1" i="1"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m:t>
                      </m:r>
                    </m:oMath>
                  </m:oMathPara>
                </a14:m>
                <a:endParaRPr lang="fr-FR"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43" name="ZoneTexte 42">
                <a:extLst>
                  <a:ext uri="{FF2B5EF4-FFF2-40B4-BE49-F238E27FC236}">
                    <a16:creationId xmlns:a16="http://schemas.microsoft.com/office/drawing/2014/main" id="{9C0AACDC-3243-4745-ADA6-07E02EC6A8C7}"/>
                  </a:ext>
                </a:extLst>
              </p:cNvPr>
              <p:cNvSpPr txBox="1">
                <a:spLocks noRot="1" noChangeAspect="1" noMove="1" noResize="1" noEditPoints="1" noAdjustHandles="1" noChangeArrowheads="1" noChangeShapeType="1" noTextEdit="1"/>
              </p:cNvSpPr>
              <p:nvPr/>
            </p:nvSpPr>
            <p:spPr>
              <a:xfrm>
                <a:off x="7896200" y="4261094"/>
                <a:ext cx="3864142" cy="2195345"/>
              </a:xfrm>
              <a:prstGeom prst="rect">
                <a:avLst/>
              </a:prstGeom>
              <a:blipFill>
                <a:blip r:embed="rId9"/>
                <a:stretch>
                  <a:fillRect l="-1311" t="-1149" r="-656"/>
                </a:stretch>
              </a:blipFill>
            </p:spPr>
            <p:txBody>
              <a:bodyPr/>
              <a:lstStyle/>
              <a:p>
                <a:r>
                  <a:rPr lang="fr-FR">
                    <a:noFill/>
                  </a:rPr>
                  <a:t> </a:t>
                </a:r>
              </a:p>
            </p:txBody>
          </p:sp>
        </mc:Fallback>
      </mc:AlternateContent>
    </p:spTree>
    <p:extLst>
      <p:ext uri="{BB962C8B-B14F-4D97-AF65-F5344CB8AC3E}">
        <p14:creationId xmlns:p14="http://schemas.microsoft.com/office/powerpoint/2010/main" val="3932069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23</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Développement du modèle</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2868093" cy="338554"/>
          </a:xfrm>
          <a:prstGeom prst="rect">
            <a:avLst/>
          </a:prstGeom>
          <a:ln w="28575">
            <a:noFill/>
          </a:ln>
        </p:spPr>
        <p:txBody>
          <a:bodyPr wrap="none">
            <a:spAutoFit/>
          </a:bodyPr>
          <a:lstStyle/>
          <a:p>
            <a:r>
              <a:rPr lang="fr-FR" sz="1600" b="1" i="1" dirty="0">
                <a:solidFill>
                  <a:schemeClr val="bg1"/>
                </a:solidFill>
              </a:rPr>
              <a:t>Développement du modèle</a:t>
            </a: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7D9332E4-3504-6549-AB6B-8FA80ACE7631}"/>
                  </a:ext>
                </a:extLst>
              </p:cNvPr>
              <p:cNvSpPr/>
              <p:nvPr/>
            </p:nvSpPr>
            <p:spPr>
              <a:xfrm>
                <a:off x="1991544" y="1556792"/>
                <a:ext cx="4577214"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3600" i="1" smtClean="0">
                              <a:solidFill>
                                <a:srgbClr val="FF0000"/>
                              </a:solidFill>
                              <a:latin typeface="Cambria Math" panose="02040503050406030204" pitchFamily="18" charset="0"/>
                            </a:rPr>
                          </m:ctrlPr>
                        </m:sSubPr>
                        <m:e>
                          <m:r>
                            <a:rPr lang="fr-FR" sz="3600" i="1">
                              <a:solidFill>
                                <a:srgbClr val="FF0000"/>
                              </a:solidFill>
                              <a:latin typeface="Cambria Math" panose="02040503050406030204" pitchFamily="18" charset="0"/>
                            </a:rPr>
                            <m:t>𝑦</m:t>
                          </m:r>
                        </m:e>
                        <m:sub>
                          <m:r>
                            <a:rPr lang="fr-FR" sz="3600" i="1">
                              <a:solidFill>
                                <a:srgbClr val="FF0000"/>
                              </a:solidFill>
                              <a:latin typeface="Cambria Math" panose="02040503050406030204" pitchFamily="18" charset="0"/>
                            </a:rPr>
                            <m:t>𝑘</m:t>
                          </m:r>
                        </m:sub>
                      </m:sSub>
                      <m:r>
                        <a:rPr lang="fr-FR" sz="3600" i="0">
                          <a:solidFill>
                            <a:srgbClr val="FF0000"/>
                          </a:solidFill>
                          <a:latin typeface="Cambria Math" panose="02040503050406030204" pitchFamily="18" charset="0"/>
                        </a:rPr>
                        <m:t>=</m:t>
                      </m:r>
                      <m:sSub>
                        <m:sSubPr>
                          <m:ctrlPr>
                            <a:rPr lang="fr-FR" sz="3600" i="1" smtClean="0">
                              <a:solidFill>
                                <a:schemeClr val="accent1">
                                  <a:lumMod val="75000"/>
                                </a:schemeClr>
                              </a:solidFill>
                              <a:latin typeface="Cambria Math" panose="02040503050406030204" pitchFamily="18" charset="0"/>
                            </a:rPr>
                          </m:ctrlPr>
                        </m:sSubPr>
                        <m:e>
                          <m:r>
                            <a:rPr lang="fr-FR" sz="3600" i="1">
                              <a:solidFill>
                                <a:schemeClr val="accent1">
                                  <a:lumMod val="75000"/>
                                </a:schemeClr>
                              </a:solidFill>
                              <a:latin typeface="Cambria Math" panose="02040503050406030204" pitchFamily="18" charset="0"/>
                            </a:rPr>
                            <m:t>𝜉</m:t>
                          </m:r>
                        </m:e>
                        <m:sub>
                          <m:r>
                            <a:rPr lang="fr-FR" sz="3600" i="1">
                              <a:solidFill>
                                <a:schemeClr val="accent1">
                                  <a:lumMod val="75000"/>
                                </a:schemeClr>
                              </a:solidFill>
                              <a:latin typeface="Cambria Math" panose="02040503050406030204" pitchFamily="18" charset="0"/>
                            </a:rPr>
                            <m:t>𝑘</m:t>
                          </m:r>
                        </m:sub>
                      </m:sSub>
                      <m:r>
                        <a:rPr lang="fr-FR" sz="3600" i="0">
                          <a:solidFill>
                            <a:srgbClr val="FF0000"/>
                          </a:solidFill>
                          <a:latin typeface="Cambria Math" panose="02040503050406030204" pitchFamily="18" charset="0"/>
                        </a:rPr>
                        <m:t>−</m:t>
                      </m:r>
                      <m:r>
                        <a:rPr lang="fr-FR" sz="3600" i="1" smtClean="0">
                          <a:solidFill>
                            <a:srgbClr val="FF0000"/>
                          </a:solidFill>
                          <a:latin typeface="Cambria Math" panose="02040503050406030204" pitchFamily="18" charset="0"/>
                        </a:rPr>
                        <m:t>𝑥</m:t>
                      </m:r>
                      <m:d>
                        <m:dPr>
                          <m:ctrlPr>
                            <a:rPr lang="fr-FR" sz="3600" i="1" smtClean="0">
                              <a:solidFill>
                                <a:srgbClr val="FF0000"/>
                              </a:solidFill>
                              <a:latin typeface="Cambria Math" panose="02040503050406030204" pitchFamily="18" charset="0"/>
                            </a:rPr>
                          </m:ctrlPr>
                        </m:dPr>
                        <m:e>
                          <m:r>
                            <a:rPr lang="fr-FR" sz="3600" b="0" i="1" smtClean="0">
                              <a:solidFill>
                                <a:srgbClr val="FF0000"/>
                              </a:solidFill>
                              <a:latin typeface="Cambria Math" panose="02040503050406030204" pitchFamily="18" charset="0"/>
                            </a:rPr>
                            <m:t>𝑡</m:t>
                          </m:r>
                          <m:r>
                            <a:rPr lang="fr-FR" sz="3600" b="0" i="1" smtClean="0">
                              <a:solidFill>
                                <a:srgbClr val="FF0000"/>
                              </a:solidFill>
                              <a:latin typeface="Cambria Math" panose="02040503050406030204" pitchFamily="18" charset="0"/>
                            </a:rPr>
                            <m:t>,</m:t>
                          </m:r>
                          <m:sSub>
                            <m:sSubPr>
                              <m:ctrlPr>
                                <a:rPr lang="fr-FR" sz="3600" b="0" i="1" smtClean="0">
                                  <a:solidFill>
                                    <a:srgbClr val="FF0000"/>
                                  </a:solidFill>
                                  <a:latin typeface="Cambria Math" panose="02040503050406030204" pitchFamily="18" charset="0"/>
                                </a:rPr>
                              </m:ctrlPr>
                            </m:sSubPr>
                            <m:e>
                              <m:r>
                                <a:rPr lang="fr-FR" sz="3600" b="0" i="1" smtClean="0">
                                  <a:solidFill>
                                    <a:srgbClr val="FF0000"/>
                                  </a:solidFill>
                                  <a:latin typeface="Cambria Math" panose="02040503050406030204" pitchFamily="18" charset="0"/>
                                </a:rPr>
                                <m:t>𝑇</m:t>
                              </m:r>
                            </m:e>
                            <m:sub>
                              <m:r>
                                <a:rPr lang="fr-FR" sz="3600" b="0" i="1" smtClean="0">
                                  <a:solidFill>
                                    <a:srgbClr val="FF0000"/>
                                  </a:solidFill>
                                  <a:latin typeface="Cambria Math" panose="02040503050406030204" pitchFamily="18" charset="0"/>
                                </a:rPr>
                                <m:t>𝑘</m:t>
                              </m:r>
                            </m:sub>
                          </m:sSub>
                          <m:r>
                            <a:rPr lang="fr-FR" sz="3600" b="0" i="1" smtClean="0">
                              <a:solidFill>
                                <a:srgbClr val="FF0000"/>
                              </a:solidFill>
                              <a:latin typeface="Cambria Math" panose="02040503050406030204" pitchFamily="18" charset="0"/>
                            </a:rPr>
                            <m:t>,</m:t>
                          </m:r>
                          <m:sSub>
                            <m:sSubPr>
                              <m:ctrlPr>
                                <a:rPr lang="fr-FR" sz="3600" b="0" i="1" smtClean="0">
                                  <a:solidFill>
                                    <a:srgbClr val="FF0000"/>
                                  </a:solidFill>
                                  <a:latin typeface="Cambria Math" panose="02040503050406030204" pitchFamily="18" charset="0"/>
                                </a:rPr>
                              </m:ctrlPr>
                            </m:sSubPr>
                            <m:e>
                              <m:r>
                                <a:rPr lang="fr-FR" sz="3600" b="0" i="1" smtClean="0">
                                  <a:solidFill>
                                    <a:srgbClr val="FF0000"/>
                                  </a:solidFill>
                                  <a:latin typeface="Cambria Math" panose="02040503050406030204" pitchFamily="18" charset="0"/>
                                </a:rPr>
                                <m:t>𝐻</m:t>
                              </m:r>
                            </m:e>
                            <m:sub>
                              <m:r>
                                <a:rPr lang="fr-FR" sz="3600" b="0" i="1" smtClean="0">
                                  <a:solidFill>
                                    <a:srgbClr val="FF0000"/>
                                  </a:solidFill>
                                  <a:latin typeface="Cambria Math" panose="02040503050406030204" pitchFamily="18" charset="0"/>
                                </a:rPr>
                                <m:t>𝑘</m:t>
                              </m:r>
                            </m:sub>
                          </m:sSub>
                        </m:e>
                      </m:d>
                    </m:oMath>
                  </m:oMathPara>
                </a14:m>
                <a:endParaRPr lang="fr-FR" sz="3600" dirty="0">
                  <a:solidFill>
                    <a:srgbClr val="FF0000"/>
                  </a:solidFill>
                </a:endParaRPr>
              </a:p>
            </p:txBody>
          </p:sp>
        </mc:Choice>
        <mc:Fallback xmlns="">
          <p:sp>
            <p:nvSpPr>
              <p:cNvPr id="31" name="Rectangle 30">
                <a:extLst>
                  <a:ext uri="{FF2B5EF4-FFF2-40B4-BE49-F238E27FC236}">
                    <a16:creationId xmlns:a16="http://schemas.microsoft.com/office/drawing/2014/main" id="{7D9332E4-3504-6549-AB6B-8FA80ACE7631}"/>
                  </a:ext>
                </a:extLst>
              </p:cNvPr>
              <p:cNvSpPr>
                <a:spLocks noRot="1" noChangeAspect="1" noMove="1" noResize="1" noEditPoints="1" noAdjustHandles="1" noChangeArrowheads="1" noChangeShapeType="1" noTextEdit="1"/>
              </p:cNvSpPr>
              <p:nvPr/>
            </p:nvSpPr>
            <p:spPr>
              <a:xfrm>
                <a:off x="1991544" y="1556792"/>
                <a:ext cx="4577214" cy="646331"/>
              </a:xfrm>
              <a:prstGeom prst="rect">
                <a:avLst/>
              </a:prstGeom>
              <a:blipFill>
                <a:blip r:embed="rId3"/>
                <a:stretch>
                  <a:fillRect b="-15385"/>
                </a:stretch>
              </a:blipFill>
            </p:spPr>
            <p:txBody>
              <a:bodyPr/>
              <a:lstStyle/>
              <a:p>
                <a:r>
                  <a:rPr lang="fr-FR">
                    <a:noFill/>
                  </a:rPr>
                  <a:t> </a:t>
                </a:r>
              </a:p>
            </p:txBody>
          </p:sp>
        </mc:Fallback>
      </mc:AlternateContent>
      <p:pic>
        <p:nvPicPr>
          <p:cNvPr id="2" name="Image 1">
            <a:extLst>
              <a:ext uri="{FF2B5EF4-FFF2-40B4-BE49-F238E27FC236}">
                <a16:creationId xmlns:a16="http://schemas.microsoft.com/office/drawing/2014/main" id="{C3823725-1ADB-1947-AA16-17F786CB82B1}"/>
              </a:ext>
            </a:extLst>
          </p:cNvPr>
          <p:cNvPicPr>
            <a:picLocks noChangeAspect="1"/>
          </p:cNvPicPr>
          <p:nvPr/>
        </p:nvPicPr>
        <p:blipFill>
          <a:blip r:embed="rId4"/>
          <a:stretch>
            <a:fillRect/>
          </a:stretch>
        </p:blipFill>
        <p:spPr>
          <a:xfrm>
            <a:off x="1343472" y="2145923"/>
            <a:ext cx="2405634" cy="1441704"/>
          </a:xfrm>
          <a:prstGeom prst="rect">
            <a:avLst/>
          </a:prstGeom>
        </p:spPr>
      </p:pic>
      <p:pic>
        <p:nvPicPr>
          <p:cNvPr id="5" name="Image 4">
            <a:extLst>
              <a:ext uri="{FF2B5EF4-FFF2-40B4-BE49-F238E27FC236}">
                <a16:creationId xmlns:a16="http://schemas.microsoft.com/office/drawing/2014/main" id="{F3621B4E-E761-3F4C-91A5-265EF8CB3332}"/>
              </a:ext>
            </a:extLst>
          </p:cNvPr>
          <p:cNvPicPr>
            <a:picLocks noChangeAspect="1"/>
          </p:cNvPicPr>
          <p:nvPr/>
        </p:nvPicPr>
        <p:blipFill>
          <a:blip r:embed="rId5"/>
          <a:stretch>
            <a:fillRect/>
          </a:stretch>
        </p:blipFill>
        <p:spPr>
          <a:xfrm>
            <a:off x="4523184" y="2137541"/>
            <a:ext cx="5029200" cy="2900172"/>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47B68BB-3EC7-1B40-A8D3-B99696755B81}"/>
                  </a:ext>
                </a:extLst>
              </p:cNvPr>
              <p:cNvSpPr/>
              <p:nvPr/>
            </p:nvSpPr>
            <p:spPr>
              <a:xfrm>
                <a:off x="288032" y="5393351"/>
                <a:ext cx="11856640" cy="461665"/>
              </a:xfrm>
              <a:prstGeom prst="rect">
                <a:avLst/>
              </a:prstGeom>
            </p:spPr>
            <p:txBody>
              <a:bodyPr wrap="square">
                <a:spAutoFit/>
              </a:bodyPr>
              <a:lstStyle/>
              <a:p>
                <a:r>
                  <a:rPr lang="fr-FR" sz="2000" i="1" dirty="0">
                    <a:solidFill>
                      <a:sysClr val="windowText" lastClr="000000"/>
                    </a:solidFill>
                    <a:latin typeface="Courier New" panose="02070309020205020404" pitchFamily="49" charset="0"/>
                    <a:cs typeface="Courier New" panose="02070309020205020404" pitchFamily="49" charset="0"/>
                  </a:rPr>
                  <a:t>19 paramètres à estimer: </a:t>
                </a:r>
                <a14:m>
                  <m:oMath xmlns:m="http://schemas.openxmlformats.org/officeDocument/2006/math">
                    <m:r>
                      <a:rPr lang="fr-FR" sz="2400" b="0" i="1" smtClean="0">
                        <a:latin typeface="Cambria Math" panose="02040503050406030204" pitchFamily="18" charset="0"/>
                      </a:rPr>
                      <m:t> </m:t>
                    </m:r>
                    <m:r>
                      <a:rPr lang="en-US" sz="2400" i="1">
                        <a:latin typeface="Cambria Math" panose="02040503050406030204" pitchFamily="18" charset="0"/>
                      </a:rPr>
                      <m:t>𝛯</m:t>
                    </m:r>
                    <m:d>
                      <m:dPr>
                        <m:ctrlPr>
                          <a:rPr lang="en-US" sz="2400" i="1">
                            <a:latin typeface="Cambria Math" panose="02040503050406030204" pitchFamily="18" charset="0"/>
                          </a:rPr>
                        </m:ctrlPr>
                      </m:dPr>
                      <m:e>
                        <m:sSub>
                          <m:sSubPr>
                            <m:ctrlPr>
                              <a:rPr lang="fr-FR"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𝜉</m:t>
                            </m:r>
                          </m:e>
                          <m:sub>
                            <m:r>
                              <a:rPr lang="en-US" sz="2400" i="1">
                                <a:solidFill>
                                  <a:srgbClr val="FF0000"/>
                                </a:solidFill>
                                <a:latin typeface="Cambria Math" panose="02040503050406030204" pitchFamily="18" charset="0"/>
                              </a:rPr>
                              <m:t>1</m:t>
                            </m:r>
                          </m:sub>
                        </m:sSub>
                        <m:r>
                          <a:rPr lang="en-US" sz="2400" i="1">
                            <a:latin typeface="Cambria Math" panose="02040503050406030204" pitchFamily="18" charset="0"/>
                          </a:rPr>
                          <m:t>,</m:t>
                        </m:r>
                        <m:sSub>
                          <m:sSubPr>
                            <m:ctrlPr>
                              <a:rPr lang="fr-FR" sz="2400" i="1">
                                <a:solidFill>
                                  <a:srgbClr val="00B0F0"/>
                                </a:solidFill>
                                <a:latin typeface="Cambria Math" panose="02040503050406030204" pitchFamily="18" charset="0"/>
                              </a:rPr>
                            </m:ctrlPr>
                          </m:sSubPr>
                          <m:e>
                            <m:r>
                              <a:rPr lang="en-US" sz="2400" i="1">
                                <a:solidFill>
                                  <a:srgbClr val="00B0F0"/>
                                </a:solidFill>
                                <a:latin typeface="Cambria Math" panose="02040503050406030204" pitchFamily="18" charset="0"/>
                              </a:rPr>
                              <m:t>𝜉</m:t>
                            </m:r>
                          </m:e>
                          <m:sub>
                            <m:r>
                              <a:rPr lang="en-US" sz="2400" i="1">
                                <a:solidFill>
                                  <a:srgbClr val="00B0F0"/>
                                </a:solidFill>
                                <a:latin typeface="Cambria Math" panose="02040503050406030204" pitchFamily="18" charset="0"/>
                              </a:rPr>
                              <m:t>2</m:t>
                            </m:r>
                          </m:sub>
                        </m:sSub>
                        <m:r>
                          <a:rPr lang="en-US" sz="2400" i="1">
                            <a:latin typeface="Cambria Math" panose="02040503050406030204" pitchFamily="18" charset="0"/>
                          </a:rPr>
                          <m:t>,</m:t>
                        </m:r>
                        <m:sSub>
                          <m:sSubPr>
                            <m:ctrlPr>
                              <a:rPr lang="fr-F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𝜉</m:t>
                            </m:r>
                          </m:e>
                          <m:sub>
                            <m:r>
                              <a:rPr lang="fr-FR" sz="2400" i="1">
                                <a:solidFill>
                                  <a:srgbClr val="00B050"/>
                                </a:solidFill>
                                <a:latin typeface="Cambria Math" panose="02040503050406030204" pitchFamily="18" charset="0"/>
                              </a:rPr>
                              <m:t>3</m:t>
                            </m:r>
                          </m:sub>
                        </m:sSub>
                        <m:r>
                          <a:rPr lang="en-US" sz="2400" i="1">
                            <a:latin typeface="Cambria Math" panose="02040503050406030204" pitchFamily="18" charset="0"/>
                          </a:rPr>
                          <m:t>,</m:t>
                        </m:r>
                        <m:sSub>
                          <m:sSubPr>
                            <m:ctrlPr>
                              <a:rPr lang="fr-FR" sz="2400" i="1">
                                <a:solidFill>
                                  <a:srgbClr val="FF00FF"/>
                                </a:solidFill>
                                <a:latin typeface="Cambria Math" panose="02040503050406030204" pitchFamily="18" charset="0"/>
                              </a:rPr>
                            </m:ctrlPr>
                          </m:sSubPr>
                          <m:e>
                            <m:r>
                              <a:rPr lang="en-US" sz="2400" i="1">
                                <a:solidFill>
                                  <a:srgbClr val="FF00FF"/>
                                </a:solidFill>
                                <a:latin typeface="Cambria Math" panose="02040503050406030204" pitchFamily="18" charset="0"/>
                              </a:rPr>
                              <m:t>𝜉</m:t>
                            </m:r>
                          </m:e>
                          <m:sub>
                            <m:r>
                              <a:rPr lang="fr-FR" sz="2400" i="1">
                                <a:solidFill>
                                  <a:srgbClr val="FF00FF"/>
                                </a:solidFill>
                                <a:latin typeface="Cambria Math" panose="02040503050406030204" pitchFamily="18" charset="0"/>
                              </a:rPr>
                              <m:t>4</m:t>
                            </m:r>
                          </m:sub>
                        </m:sSub>
                        <m:r>
                          <a:rPr lang="fr-FR" sz="2400" i="1">
                            <a:latin typeface="Cambria Math" panose="02040503050406030204" pitchFamily="18" charset="0"/>
                          </a:rPr>
                          <m:t>,</m:t>
                        </m:r>
                        <m:sSub>
                          <m:sSubPr>
                            <m:ctrlPr>
                              <a:rPr lang="fr-FR" sz="2400" i="1">
                                <a:solidFill>
                                  <a:srgbClr val="A248E8"/>
                                </a:solidFill>
                                <a:latin typeface="Cambria Math" panose="02040503050406030204" pitchFamily="18" charset="0"/>
                              </a:rPr>
                            </m:ctrlPr>
                          </m:sSubPr>
                          <m:e>
                            <m:r>
                              <a:rPr lang="en-US" sz="2400" i="1">
                                <a:solidFill>
                                  <a:srgbClr val="A248E8"/>
                                </a:solidFill>
                                <a:latin typeface="Cambria Math" panose="02040503050406030204" pitchFamily="18" charset="0"/>
                              </a:rPr>
                              <m:t>𝜉</m:t>
                            </m:r>
                          </m:e>
                          <m:sub>
                            <m:r>
                              <a:rPr lang="fr-FR" sz="2400" i="1">
                                <a:solidFill>
                                  <a:srgbClr val="A248E8"/>
                                </a:solidFill>
                                <a:latin typeface="Cambria Math" panose="02040503050406030204" pitchFamily="18" charset="0"/>
                              </a:rPr>
                              <m:t>5</m:t>
                            </m:r>
                          </m:sub>
                        </m:sSub>
                        <m:r>
                          <a:rPr lang="fr-FR" sz="2400" i="1">
                            <a:latin typeface="Cambria Math" panose="02040503050406030204" pitchFamily="18" charset="0"/>
                          </a:rPr>
                          <m:t>,</m:t>
                        </m:r>
                        <m:sSub>
                          <m:sSubPr>
                            <m:ctrlPr>
                              <a:rPr lang="fr-F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𝜉</m:t>
                            </m:r>
                          </m:e>
                          <m:sub>
                            <m:r>
                              <a:rPr lang="fr-FR" sz="2400" i="1">
                                <a:solidFill>
                                  <a:srgbClr val="002060"/>
                                </a:solidFill>
                                <a:latin typeface="Cambria Math" panose="02040503050406030204" pitchFamily="18" charset="0"/>
                              </a:rPr>
                              <m:t>6</m:t>
                            </m:r>
                          </m:sub>
                        </m:sSub>
                        <m:r>
                          <a:rPr lang="fr-FR" sz="2400" i="1">
                            <a:solidFill>
                              <a:srgbClr val="002060"/>
                            </a:solidFill>
                            <a:latin typeface="Cambria Math" panose="02040503050406030204" pitchFamily="18" charset="0"/>
                          </a:rPr>
                          <m:t>,</m:t>
                        </m:r>
                        <m:sSub>
                          <m:sSubPr>
                            <m:ctrlPr>
                              <a:rPr lang="fr-FR"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𝑏</m:t>
                            </m:r>
                          </m:e>
                          <m:sub>
                            <m:r>
                              <a:rPr lang="fr-FR" sz="2400" i="1">
                                <a:solidFill>
                                  <a:srgbClr val="FF0000"/>
                                </a:solidFill>
                                <a:latin typeface="Cambria Math" panose="02040503050406030204" pitchFamily="18" charset="0"/>
                              </a:rPr>
                              <m:t>1</m:t>
                            </m:r>
                          </m:sub>
                        </m:sSub>
                        <m:r>
                          <a:rPr lang="fr-FR" sz="2400" b="1" i="1">
                            <a:latin typeface="Cambria Math" panose="02040503050406030204" pitchFamily="18" charset="0"/>
                          </a:rPr>
                          <m:t>,</m:t>
                        </m:r>
                        <m:sSub>
                          <m:sSubPr>
                            <m:ctrlPr>
                              <a:rPr lang="fr-FR" sz="2400" i="1">
                                <a:solidFill>
                                  <a:srgbClr val="00B0F0"/>
                                </a:solidFill>
                                <a:latin typeface="Cambria Math" panose="02040503050406030204" pitchFamily="18" charset="0"/>
                              </a:rPr>
                            </m:ctrlPr>
                          </m:sSubPr>
                          <m:e>
                            <m:r>
                              <a:rPr lang="en-US" sz="2400" i="1">
                                <a:solidFill>
                                  <a:srgbClr val="00B0F0"/>
                                </a:solidFill>
                                <a:latin typeface="Cambria Math" panose="02040503050406030204" pitchFamily="18" charset="0"/>
                              </a:rPr>
                              <m:t>𝑏</m:t>
                            </m:r>
                          </m:e>
                          <m:sub>
                            <m:r>
                              <a:rPr lang="fr-FR" sz="2400" i="1">
                                <a:solidFill>
                                  <a:srgbClr val="00B0F0"/>
                                </a:solidFill>
                                <a:latin typeface="Cambria Math" panose="02040503050406030204" pitchFamily="18" charset="0"/>
                              </a:rPr>
                              <m:t>2</m:t>
                            </m:r>
                          </m:sub>
                        </m:sSub>
                        <m:r>
                          <a:rPr lang="fr-FR" sz="2400" b="1" i="1">
                            <a:latin typeface="Cambria Math" panose="02040503050406030204" pitchFamily="18" charset="0"/>
                          </a:rPr>
                          <m:t>,</m:t>
                        </m:r>
                        <m:sSub>
                          <m:sSubPr>
                            <m:ctrlPr>
                              <a:rPr lang="fr-F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𝑏</m:t>
                            </m:r>
                          </m:e>
                          <m:sub>
                            <m:r>
                              <a:rPr lang="fr-FR" sz="2400" i="1">
                                <a:solidFill>
                                  <a:srgbClr val="00B050"/>
                                </a:solidFill>
                                <a:latin typeface="Cambria Math" panose="02040503050406030204" pitchFamily="18" charset="0"/>
                              </a:rPr>
                              <m:t>3</m:t>
                            </m:r>
                          </m:sub>
                        </m:sSub>
                        <m:r>
                          <a:rPr lang="fr-FR" sz="2400" b="1" i="1">
                            <a:latin typeface="Cambria Math" panose="02040503050406030204" pitchFamily="18" charset="0"/>
                          </a:rPr>
                          <m:t>,</m:t>
                        </m:r>
                        <m:sSub>
                          <m:sSubPr>
                            <m:ctrlPr>
                              <a:rPr lang="fr-FR" sz="2400" i="1">
                                <a:solidFill>
                                  <a:srgbClr val="FF00FF"/>
                                </a:solidFill>
                                <a:latin typeface="Cambria Math" panose="02040503050406030204" pitchFamily="18" charset="0"/>
                              </a:rPr>
                            </m:ctrlPr>
                          </m:sSubPr>
                          <m:e>
                            <m:r>
                              <a:rPr lang="en-US" sz="2400" i="1">
                                <a:solidFill>
                                  <a:srgbClr val="FF00FF"/>
                                </a:solidFill>
                                <a:latin typeface="Cambria Math" panose="02040503050406030204" pitchFamily="18" charset="0"/>
                              </a:rPr>
                              <m:t>𝑏</m:t>
                            </m:r>
                          </m:e>
                          <m:sub>
                            <m:r>
                              <a:rPr lang="fr-FR" sz="2400" i="1">
                                <a:solidFill>
                                  <a:srgbClr val="FF00FF"/>
                                </a:solidFill>
                                <a:latin typeface="Cambria Math" panose="02040503050406030204" pitchFamily="18" charset="0"/>
                              </a:rPr>
                              <m:t>4</m:t>
                            </m:r>
                          </m:sub>
                        </m:sSub>
                        <m:r>
                          <a:rPr lang="fr-FR" sz="2400" b="1" i="1">
                            <a:latin typeface="Cambria Math" panose="02040503050406030204" pitchFamily="18" charset="0"/>
                          </a:rPr>
                          <m:t>,</m:t>
                        </m:r>
                        <m:sSub>
                          <m:sSubPr>
                            <m:ctrlPr>
                              <a:rPr lang="fr-FR" sz="2400" i="1">
                                <a:solidFill>
                                  <a:srgbClr val="A248E8"/>
                                </a:solidFill>
                                <a:latin typeface="Cambria Math" panose="02040503050406030204" pitchFamily="18" charset="0"/>
                              </a:rPr>
                            </m:ctrlPr>
                          </m:sSubPr>
                          <m:e>
                            <m:r>
                              <a:rPr lang="en-US" sz="2400" i="1">
                                <a:solidFill>
                                  <a:srgbClr val="A248E8"/>
                                </a:solidFill>
                                <a:latin typeface="Cambria Math" panose="02040503050406030204" pitchFamily="18" charset="0"/>
                              </a:rPr>
                              <m:t>𝑏</m:t>
                            </m:r>
                          </m:e>
                          <m:sub>
                            <m:r>
                              <a:rPr lang="fr-FR" sz="2400" i="1">
                                <a:solidFill>
                                  <a:srgbClr val="A248E8"/>
                                </a:solidFill>
                                <a:latin typeface="Cambria Math" panose="02040503050406030204" pitchFamily="18" charset="0"/>
                              </a:rPr>
                              <m:t>5</m:t>
                            </m:r>
                          </m:sub>
                        </m:sSub>
                        <m:r>
                          <a:rPr lang="fr-FR" sz="2400" b="1" i="1">
                            <a:latin typeface="Cambria Math" panose="02040503050406030204" pitchFamily="18" charset="0"/>
                          </a:rPr>
                          <m:t>,</m:t>
                        </m:r>
                        <m:sSub>
                          <m:sSubPr>
                            <m:ctrlPr>
                              <a:rPr lang="fr-F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𝑏</m:t>
                            </m:r>
                          </m:e>
                          <m:sub>
                            <m:r>
                              <a:rPr lang="fr-FR" sz="2400" i="1">
                                <a:solidFill>
                                  <a:srgbClr val="002060"/>
                                </a:solidFill>
                                <a:latin typeface="Cambria Math" panose="02040503050406030204" pitchFamily="18" charset="0"/>
                              </a:rPr>
                              <m:t>6</m:t>
                            </m:r>
                          </m:sub>
                        </m:sSub>
                        <m:r>
                          <a:rPr lang="fr-FR" sz="2400" i="1">
                            <a:solidFill>
                              <a:srgbClr val="002060"/>
                            </a:solidFill>
                            <a:latin typeface="Cambria Math" panose="020405030504060302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𝒂</m:t>
                        </m:r>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𝟏</m:t>
                            </m:r>
                          </m:sub>
                        </m:sSub>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𝟐</m:t>
                            </m:r>
                          </m:sub>
                        </m:sSub>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𝟑</m:t>
                            </m:r>
                          </m:sub>
                        </m:sSub>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𝒒</m:t>
                        </m:r>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𝒑</m:t>
                        </m:r>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Cambria Math" panose="02040503050406030204" pitchFamily="18" charset="0"/>
                            <a:cs typeface="Times New Roman" panose="02020603050405020304" pitchFamily="18" charset="0"/>
                          </a:rPr>
                          <m:t>𝝀</m:t>
                        </m:r>
                      </m:e>
                    </m:d>
                  </m:oMath>
                </a14:m>
                <a:endParaRPr lang="fr-FR" sz="2800" dirty="0"/>
              </a:p>
            </p:txBody>
          </p:sp>
        </mc:Choice>
        <mc:Fallback xmlns="">
          <p:sp>
            <p:nvSpPr>
              <p:cNvPr id="6" name="Rectangle 5">
                <a:extLst>
                  <a:ext uri="{FF2B5EF4-FFF2-40B4-BE49-F238E27FC236}">
                    <a16:creationId xmlns:a16="http://schemas.microsoft.com/office/drawing/2014/main" id="{347B68BB-3EC7-1B40-A8D3-B99696755B81}"/>
                  </a:ext>
                </a:extLst>
              </p:cNvPr>
              <p:cNvSpPr>
                <a:spLocks noRot="1" noChangeAspect="1" noMove="1" noResize="1" noEditPoints="1" noAdjustHandles="1" noChangeArrowheads="1" noChangeShapeType="1" noTextEdit="1"/>
              </p:cNvSpPr>
              <p:nvPr/>
            </p:nvSpPr>
            <p:spPr>
              <a:xfrm>
                <a:off x="288032" y="5393351"/>
                <a:ext cx="11856640" cy="461665"/>
              </a:xfrm>
              <a:prstGeom prst="rect">
                <a:avLst/>
              </a:prstGeom>
              <a:blipFill>
                <a:blip r:embed="rId6"/>
                <a:stretch>
                  <a:fillRect l="-535" b="-18919"/>
                </a:stretch>
              </a:blipFill>
            </p:spPr>
            <p:txBody>
              <a:bodyPr/>
              <a:lstStyle/>
              <a:p>
                <a:r>
                  <a:rPr lang="fr-FR">
                    <a:noFill/>
                  </a:rPr>
                  <a:t> </a:t>
                </a:r>
              </a:p>
            </p:txBody>
          </p:sp>
        </mc:Fallback>
      </mc:AlternateContent>
    </p:spTree>
    <p:extLst>
      <p:ext uri="{BB962C8B-B14F-4D97-AF65-F5344CB8AC3E}">
        <p14:creationId xmlns:p14="http://schemas.microsoft.com/office/powerpoint/2010/main" val="2960226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24</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Estimation des paramètres par MLE</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3692036" cy="338554"/>
          </a:xfrm>
          <a:prstGeom prst="rect">
            <a:avLst/>
          </a:prstGeom>
          <a:ln w="28575">
            <a:noFill/>
          </a:ln>
        </p:spPr>
        <p:txBody>
          <a:bodyPr wrap="none">
            <a:spAutoFit/>
          </a:bodyPr>
          <a:lstStyle/>
          <a:p>
            <a:r>
              <a:rPr lang="fr-FR" sz="1600" b="1" i="1" dirty="0">
                <a:solidFill>
                  <a:schemeClr val="bg1"/>
                </a:solidFill>
              </a:rPr>
              <a:t>Estimation des paramètres par MLE</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47B68BB-3EC7-1B40-A8D3-B99696755B81}"/>
                  </a:ext>
                </a:extLst>
              </p:cNvPr>
              <p:cNvSpPr/>
              <p:nvPr/>
            </p:nvSpPr>
            <p:spPr>
              <a:xfrm>
                <a:off x="167680" y="1653369"/>
                <a:ext cx="11856640" cy="461665"/>
              </a:xfrm>
              <a:prstGeom prst="rect">
                <a:avLst/>
              </a:prstGeom>
            </p:spPr>
            <p:txBody>
              <a:bodyPr wrap="square">
                <a:spAutoFit/>
              </a:bodyPr>
              <a:lstStyle/>
              <a:p>
                <a:r>
                  <a:rPr lang="fr-FR" sz="2000" i="1" dirty="0">
                    <a:solidFill>
                      <a:sysClr val="windowText" lastClr="000000"/>
                    </a:solidFill>
                    <a:latin typeface="Courier New" panose="02070309020205020404" pitchFamily="49" charset="0"/>
                    <a:cs typeface="Courier New" panose="02070309020205020404" pitchFamily="49" charset="0"/>
                  </a:rPr>
                  <a:t>19 paramètres à estimer: </a:t>
                </a:r>
                <a14:m>
                  <m:oMath xmlns:m="http://schemas.openxmlformats.org/officeDocument/2006/math">
                    <m:r>
                      <a:rPr lang="fr-FR" sz="2400" b="0" i="1" smtClean="0">
                        <a:latin typeface="Cambria Math" panose="02040503050406030204" pitchFamily="18" charset="0"/>
                      </a:rPr>
                      <m:t> </m:t>
                    </m:r>
                    <m:r>
                      <a:rPr lang="en-US" sz="2400" i="1">
                        <a:latin typeface="Cambria Math" panose="02040503050406030204" pitchFamily="18" charset="0"/>
                      </a:rPr>
                      <m:t>𝛯</m:t>
                    </m:r>
                    <m:d>
                      <m:dPr>
                        <m:ctrlPr>
                          <a:rPr lang="en-US" sz="2400" i="1">
                            <a:latin typeface="Cambria Math" panose="02040503050406030204" pitchFamily="18" charset="0"/>
                          </a:rPr>
                        </m:ctrlPr>
                      </m:dPr>
                      <m:e>
                        <m:sSub>
                          <m:sSubPr>
                            <m:ctrlPr>
                              <a:rPr lang="fr-FR"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𝜉</m:t>
                            </m:r>
                          </m:e>
                          <m:sub>
                            <m:r>
                              <a:rPr lang="en-US" sz="2400" i="1">
                                <a:solidFill>
                                  <a:srgbClr val="FF0000"/>
                                </a:solidFill>
                                <a:latin typeface="Cambria Math" panose="02040503050406030204" pitchFamily="18" charset="0"/>
                              </a:rPr>
                              <m:t>1</m:t>
                            </m:r>
                          </m:sub>
                        </m:sSub>
                        <m:r>
                          <a:rPr lang="en-US" sz="2400" i="1">
                            <a:latin typeface="Cambria Math" panose="02040503050406030204" pitchFamily="18" charset="0"/>
                          </a:rPr>
                          <m:t>,</m:t>
                        </m:r>
                        <m:sSub>
                          <m:sSubPr>
                            <m:ctrlPr>
                              <a:rPr lang="fr-FR" sz="2400" i="1">
                                <a:solidFill>
                                  <a:srgbClr val="00B0F0"/>
                                </a:solidFill>
                                <a:latin typeface="Cambria Math" panose="02040503050406030204" pitchFamily="18" charset="0"/>
                              </a:rPr>
                            </m:ctrlPr>
                          </m:sSubPr>
                          <m:e>
                            <m:r>
                              <a:rPr lang="en-US" sz="2400" i="1">
                                <a:solidFill>
                                  <a:srgbClr val="00B0F0"/>
                                </a:solidFill>
                                <a:latin typeface="Cambria Math" panose="02040503050406030204" pitchFamily="18" charset="0"/>
                              </a:rPr>
                              <m:t>𝜉</m:t>
                            </m:r>
                          </m:e>
                          <m:sub>
                            <m:r>
                              <a:rPr lang="en-US" sz="2400" i="1">
                                <a:solidFill>
                                  <a:srgbClr val="00B0F0"/>
                                </a:solidFill>
                                <a:latin typeface="Cambria Math" panose="02040503050406030204" pitchFamily="18" charset="0"/>
                              </a:rPr>
                              <m:t>2</m:t>
                            </m:r>
                          </m:sub>
                        </m:sSub>
                        <m:r>
                          <a:rPr lang="en-US" sz="2400" i="1">
                            <a:latin typeface="Cambria Math" panose="02040503050406030204" pitchFamily="18" charset="0"/>
                          </a:rPr>
                          <m:t>,</m:t>
                        </m:r>
                        <m:sSub>
                          <m:sSubPr>
                            <m:ctrlPr>
                              <a:rPr lang="fr-F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𝜉</m:t>
                            </m:r>
                          </m:e>
                          <m:sub>
                            <m:r>
                              <a:rPr lang="fr-FR" sz="2400" i="1">
                                <a:solidFill>
                                  <a:srgbClr val="00B050"/>
                                </a:solidFill>
                                <a:latin typeface="Cambria Math" panose="02040503050406030204" pitchFamily="18" charset="0"/>
                              </a:rPr>
                              <m:t>3</m:t>
                            </m:r>
                          </m:sub>
                        </m:sSub>
                        <m:r>
                          <a:rPr lang="en-US" sz="2400" i="1">
                            <a:latin typeface="Cambria Math" panose="02040503050406030204" pitchFamily="18" charset="0"/>
                          </a:rPr>
                          <m:t>,</m:t>
                        </m:r>
                        <m:sSub>
                          <m:sSubPr>
                            <m:ctrlPr>
                              <a:rPr lang="fr-FR" sz="2400" i="1">
                                <a:solidFill>
                                  <a:srgbClr val="FF00FF"/>
                                </a:solidFill>
                                <a:latin typeface="Cambria Math" panose="02040503050406030204" pitchFamily="18" charset="0"/>
                              </a:rPr>
                            </m:ctrlPr>
                          </m:sSubPr>
                          <m:e>
                            <m:r>
                              <a:rPr lang="en-US" sz="2400" i="1">
                                <a:solidFill>
                                  <a:srgbClr val="FF00FF"/>
                                </a:solidFill>
                                <a:latin typeface="Cambria Math" panose="02040503050406030204" pitchFamily="18" charset="0"/>
                              </a:rPr>
                              <m:t>𝜉</m:t>
                            </m:r>
                          </m:e>
                          <m:sub>
                            <m:r>
                              <a:rPr lang="fr-FR" sz="2400" i="1">
                                <a:solidFill>
                                  <a:srgbClr val="FF00FF"/>
                                </a:solidFill>
                                <a:latin typeface="Cambria Math" panose="02040503050406030204" pitchFamily="18" charset="0"/>
                              </a:rPr>
                              <m:t>4</m:t>
                            </m:r>
                          </m:sub>
                        </m:sSub>
                        <m:r>
                          <a:rPr lang="fr-FR" sz="2400" i="1">
                            <a:latin typeface="Cambria Math" panose="02040503050406030204" pitchFamily="18" charset="0"/>
                          </a:rPr>
                          <m:t>,</m:t>
                        </m:r>
                        <m:sSub>
                          <m:sSubPr>
                            <m:ctrlPr>
                              <a:rPr lang="fr-FR" sz="2400" i="1">
                                <a:solidFill>
                                  <a:srgbClr val="A248E8"/>
                                </a:solidFill>
                                <a:latin typeface="Cambria Math" panose="02040503050406030204" pitchFamily="18" charset="0"/>
                              </a:rPr>
                            </m:ctrlPr>
                          </m:sSubPr>
                          <m:e>
                            <m:r>
                              <a:rPr lang="en-US" sz="2400" i="1">
                                <a:solidFill>
                                  <a:srgbClr val="A248E8"/>
                                </a:solidFill>
                                <a:latin typeface="Cambria Math" panose="02040503050406030204" pitchFamily="18" charset="0"/>
                              </a:rPr>
                              <m:t>𝜉</m:t>
                            </m:r>
                          </m:e>
                          <m:sub>
                            <m:r>
                              <a:rPr lang="fr-FR" sz="2400" i="1">
                                <a:solidFill>
                                  <a:srgbClr val="A248E8"/>
                                </a:solidFill>
                                <a:latin typeface="Cambria Math" panose="02040503050406030204" pitchFamily="18" charset="0"/>
                              </a:rPr>
                              <m:t>5</m:t>
                            </m:r>
                          </m:sub>
                        </m:sSub>
                        <m:r>
                          <a:rPr lang="fr-FR" sz="2400" i="1">
                            <a:latin typeface="Cambria Math" panose="02040503050406030204" pitchFamily="18" charset="0"/>
                          </a:rPr>
                          <m:t>,</m:t>
                        </m:r>
                        <m:sSub>
                          <m:sSubPr>
                            <m:ctrlPr>
                              <a:rPr lang="fr-F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𝜉</m:t>
                            </m:r>
                          </m:e>
                          <m:sub>
                            <m:r>
                              <a:rPr lang="fr-FR" sz="2400" i="1">
                                <a:solidFill>
                                  <a:srgbClr val="002060"/>
                                </a:solidFill>
                                <a:latin typeface="Cambria Math" panose="02040503050406030204" pitchFamily="18" charset="0"/>
                              </a:rPr>
                              <m:t>6</m:t>
                            </m:r>
                          </m:sub>
                        </m:sSub>
                        <m:r>
                          <a:rPr lang="fr-FR" sz="2400" i="1">
                            <a:solidFill>
                              <a:srgbClr val="002060"/>
                            </a:solidFill>
                            <a:latin typeface="Cambria Math" panose="02040503050406030204" pitchFamily="18" charset="0"/>
                          </a:rPr>
                          <m:t>,</m:t>
                        </m:r>
                        <m:sSub>
                          <m:sSubPr>
                            <m:ctrlPr>
                              <a:rPr lang="fr-FR"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𝑏</m:t>
                            </m:r>
                          </m:e>
                          <m:sub>
                            <m:r>
                              <a:rPr lang="fr-FR" sz="2400" i="1">
                                <a:solidFill>
                                  <a:srgbClr val="FF0000"/>
                                </a:solidFill>
                                <a:latin typeface="Cambria Math" panose="02040503050406030204" pitchFamily="18" charset="0"/>
                              </a:rPr>
                              <m:t>1</m:t>
                            </m:r>
                          </m:sub>
                        </m:sSub>
                        <m:r>
                          <a:rPr lang="fr-FR" sz="2400" b="1" i="1">
                            <a:latin typeface="Cambria Math" panose="02040503050406030204" pitchFamily="18" charset="0"/>
                          </a:rPr>
                          <m:t>,</m:t>
                        </m:r>
                        <m:sSub>
                          <m:sSubPr>
                            <m:ctrlPr>
                              <a:rPr lang="fr-FR" sz="2400" i="1">
                                <a:solidFill>
                                  <a:srgbClr val="00B0F0"/>
                                </a:solidFill>
                                <a:latin typeface="Cambria Math" panose="02040503050406030204" pitchFamily="18" charset="0"/>
                              </a:rPr>
                            </m:ctrlPr>
                          </m:sSubPr>
                          <m:e>
                            <m:r>
                              <a:rPr lang="en-US" sz="2400" i="1">
                                <a:solidFill>
                                  <a:srgbClr val="00B0F0"/>
                                </a:solidFill>
                                <a:latin typeface="Cambria Math" panose="02040503050406030204" pitchFamily="18" charset="0"/>
                              </a:rPr>
                              <m:t>𝑏</m:t>
                            </m:r>
                          </m:e>
                          <m:sub>
                            <m:r>
                              <a:rPr lang="fr-FR" sz="2400" i="1">
                                <a:solidFill>
                                  <a:srgbClr val="00B0F0"/>
                                </a:solidFill>
                                <a:latin typeface="Cambria Math" panose="02040503050406030204" pitchFamily="18" charset="0"/>
                              </a:rPr>
                              <m:t>2</m:t>
                            </m:r>
                          </m:sub>
                        </m:sSub>
                        <m:r>
                          <a:rPr lang="fr-FR" sz="2400" b="1" i="1">
                            <a:latin typeface="Cambria Math" panose="02040503050406030204" pitchFamily="18" charset="0"/>
                          </a:rPr>
                          <m:t>,</m:t>
                        </m:r>
                        <m:sSub>
                          <m:sSubPr>
                            <m:ctrlPr>
                              <a:rPr lang="fr-F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𝑏</m:t>
                            </m:r>
                          </m:e>
                          <m:sub>
                            <m:r>
                              <a:rPr lang="fr-FR" sz="2400" i="1">
                                <a:solidFill>
                                  <a:srgbClr val="00B050"/>
                                </a:solidFill>
                                <a:latin typeface="Cambria Math" panose="02040503050406030204" pitchFamily="18" charset="0"/>
                              </a:rPr>
                              <m:t>3</m:t>
                            </m:r>
                          </m:sub>
                        </m:sSub>
                        <m:r>
                          <a:rPr lang="fr-FR" sz="2400" b="1" i="1">
                            <a:latin typeface="Cambria Math" panose="02040503050406030204" pitchFamily="18" charset="0"/>
                          </a:rPr>
                          <m:t>,</m:t>
                        </m:r>
                        <m:sSub>
                          <m:sSubPr>
                            <m:ctrlPr>
                              <a:rPr lang="fr-FR" sz="2400" i="1">
                                <a:solidFill>
                                  <a:srgbClr val="FF00FF"/>
                                </a:solidFill>
                                <a:latin typeface="Cambria Math" panose="02040503050406030204" pitchFamily="18" charset="0"/>
                              </a:rPr>
                            </m:ctrlPr>
                          </m:sSubPr>
                          <m:e>
                            <m:r>
                              <a:rPr lang="en-US" sz="2400" i="1">
                                <a:solidFill>
                                  <a:srgbClr val="FF00FF"/>
                                </a:solidFill>
                                <a:latin typeface="Cambria Math" panose="02040503050406030204" pitchFamily="18" charset="0"/>
                              </a:rPr>
                              <m:t>𝑏</m:t>
                            </m:r>
                          </m:e>
                          <m:sub>
                            <m:r>
                              <a:rPr lang="fr-FR" sz="2400" i="1">
                                <a:solidFill>
                                  <a:srgbClr val="FF00FF"/>
                                </a:solidFill>
                                <a:latin typeface="Cambria Math" panose="02040503050406030204" pitchFamily="18" charset="0"/>
                              </a:rPr>
                              <m:t>4</m:t>
                            </m:r>
                          </m:sub>
                        </m:sSub>
                        <m:r>
                          <a:rPr lang="fr-FR" sz="2400" b="1" i="1">
                            <a:latin typeface="Cambria Math" panose="02040503050406030204" pitchFamily="18" charset="0"/>
                          </a:rPr>
                          <m:t>,</m:t>
                        </m:r>
                        <m:sSub>
                          <m:sSubPr>
                            <m:ctrlPr>
                              <a:rPr lang="fr-FR" sz="2400" i="1">
                                <a:solidFill>
                                  <a:srgbClr val="A248E8"/>
                                </a:solidFill>
                                <a:latin typeface="Cambria Math" panose="02040503050406030204" pitchFamily="18" charset="0"/>
                              </a:rPr>
                            </m:ctrlPr>
                          </m:sSubPr>
                          <m:e>
                            <m:r>
                              <a:rPr lang="en-US" sz="2400" i="1">
                                <a:solidFill>
                                  <a:srgbClr val="A248E8"/>
                                </a:solidFill>
                                <a:latin typeface="Cambria Math" panose="02040503050406030204" pitchFamily="18" charset="0"/>
                              </a:rPr>
                              <m:t>𝑏</m:t>
                            </m:r>
                          </m:e>
                          <m:sub>
                            <m:r>
                              <a:rPr lang="fr-FR" sz="2400" i="1">
                                <a:solidFill>
                                  <a:srgbClr val="A248E8"/>
                                </a:solidFill>
                                <a:latin typeface="Cambria Math" panose="02040503050406030204" pitchFamily="18" charset="0"/>
                              </a:rPr>
                              <m:t>5</m:t>
                            </m:r>
                          </m:sub>
                        </m:sSub>
                        <m:r>
                          <a:rPr lang="fr-FR" sz="2400" b="1" i="1">
                            <a:latin typeface="Cambria Math" panose="02040503050406030204" pitchFamily="18" charset="0"/>
                          </a:rPr>
                          <m:t>,</m:t>
                        </m:r>
                        <m:sSub>
                          <m:sSubPr>
                            <m:ctrlPr>
                              <a:rPr lang="fr-F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𝑏</m:t>
                            </m:r>
                          </m:e>
                          <m:sub>
                            <m:r>
                              <a:rPr lang="fr-FR" sz="2400" i="1">
                                <a:solidFill>
                                  <a:srgbClr val="002060"/>
                                </a:solidFill>
                                <a:latin typeface="Cambria Math" panose="02040503050406030204" pitchFamily="18" charset="0"/>
                              </a:rPr>
                              <m:t>6</m:t>
                            </m:r>
                          </m:sub>
                        </m:sSub>
                        <m:r>
                          <a:rPr lang="fr-FR" sz="2400" i="1">
                            <a:solidFill>
                              <a:srgbClr val="002060"/>
                            </a:solidFill>
                            <a:latin typeface="Cambria Math" panose="020405030504060302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𝒂</m:t>
                        </m:r>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𝟏</m:t>
                            </m:r>
                          </m:sub>
                        </m:sSub>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𝟐</m:t>
                            </m:r>
                          </m:sub>
                        </m:sSub>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𝟑</m:t>
                            </m:r>
                          </m:sub>
                        </m:sSub>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𝒒</m:t>
                        </m:r>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𝒑</m:t>
                        </m:r>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Cambria Math" panose="02040503050406030204" pitchFamily="18" charset="0"/>
                            <a:cs typeface="Times New Roman" panose="02020603050405020304" pitchFamily="18" charset="0"/>
                          </a:rPr>
                          <m:t>𝝀</m:t>
                        </m:r>
                      </m:e>
                    </m:d>
                  </m:oMath>
                </a14:m>
                <a:endParaRPr lang="fr-FR" sz="2800" dirty="0"/>
              </a:p>
            </p:txBody>
          </p:sp>
        </mc:Choice>
        <mc:Fallback xmlns="">
          <p:sp>
            <p:nvSpPr>
              <p:cNvPr id="6" name="Rectangle 5">
                <a:extLst>
                  <a:ext uri="{FF2B5EF4-FFF2-40B4-BE49-F238E27FC236}">
                    <a16:creationId xmlns:a16="http://schemas.microsoft.com/office/drawing/2014/main" id="{347B68BB-3EC7-1B40-A8D3-B99696755B81}"/>
                  </a:ext>
                </a:extLst>
              </p:cNvPr>
              <p:cNvSpPr>
                <a:spLocks noRot="1" noChangeAspect="1" noMove="1" noResize="1" noEditPoints="1" noAdjustHandles="1" noChangeArrowheads="1" noChangeShapeType="1" noTextEdit="1"/>
              </p:cNvSpPr>
              <p:nvPr/>
            </p:nvSpPr>
            <p:spPr>
              <a:xfrm>
                <a:off x="167680" y="1653369"/>
                <a:ext cx="11856640" cy="461665"/>
              </a:xfrm>
              <a:prstGeom prst="rect">
                <a:avLst/>
              </a:prstGeom>
              <a:blipFill>
                <a:blip r:embed="rId3"/>
                <a:stretch>
                  <a:fillRect l="-535" b="-162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757C257D-42B3-6A4B-9927-2509F62BF4BA}"/>
                  </a:ext>
                </a:extLst>
              </p:cNvPr>
              <p:cNvSpPr txBox="1"/>
              <p:nvPr/>
            </p:nvSpPr>
            <p:spPr>
              <a:xfrm>
                <a:off x="167681" y="2580689"/>
                <a:ext cx="3984104" cy="2900987"/>
              </a:xfrm>
              <a:prstGeom prst="rect">
                <a:avLst/>
              </a:prstGeom>
              <a:noFill/>
            </p:spPr>
            <p:txBody>
              <a:bodyPr wrap="square" rtlCol="0">
                <a:spAutoFit/>
              </a:bodyPr>
              <a:lstStyle/>
              <a:p>
                <a:pPr>
                  <a:spcBef>
                    <a:spcPts val="0"/>
                  </a:spcBef>
                </a:pPr>
                <a:r>
                  <a:rPr lang="fr-FR" sz="2000" b="1" dirty="0">
                    <a:solidFill>
                      <a:srgbClr val="FF0000"/>
                    </a:solidFill>
                    <a:latin typeface="Courier New" panose="02070309020205020404" pitchFamily="49" charset="0"/>
                    <a:cs typeface="Courier New" panose="02070309020205020404" pitchFamily="49" charset="0"/>
                  </a:rPr>
                  <a:t>Principe du maximum de vraisemblance (MLE)</a:t>
                </a:r>
              </a:p>
              <a:p>
                <a:pPr>
                  <a:spcBef>
                    <a:spcPts val="0"/>
                  </a:spcBef>
                </a:pPr>
                <a:endParaRPr lang="fr-FR" sz="2000" b="1" dirty="0">
                  <a:solidFill>
                    <a:srgbClr val="2D2D8A"/>
                  </a:solidFill>
                  <a:effectLst/>
                  <a:latin typeface="Courier New" panose="02070309020205020404" pitchFamily="49" charset="0"/>
                  <a:cs typeface="Courier New" panose="02070309020205020404" pitchFamily="49" charset="0"/>
                </a:endParaRPr>
              </a:p>
              <a:p>
                <a:pPr>
                  <a:spcBef>
                    <a:spcPts val="0"/>
                  </a:spcBef>
                </a:pPr>
                <a:r>
                  <a:rPr lang="fr-FR" sz="1600" b="1" dirty="0">
                    <a:solidFill>
                      <a:srgbClr val="2D2D8A"/>
                    </a:solidFill>
                    <a:effectLst/>
                    <a:latin typeface="Courier New" panose="02070309020205020404" pitchFamily="49" charset="0"/>
                    <a:cs typeface="Courier New" panose="02070309020205020404" pitchFamily="49" charset="0"/>
                  </a:rPr>
                  <a:t>Ajuster les paramètres d'une</a:t>
                </a:r>
                <a:br>
                  <a:rPr lang="fr-FR" sz="1600" b="1" dirty="0">
                    <a:solidFill>
                      <a:srgbClr val="2D2D8A"/>
                    </a:solidFill>
                    <a:effectLst/>
                    <a:latin typeface="Courier New" panose="02070309020205020404" pitchFamily="49" charset="0"/>
                    <a:cs typeface="Courier New" panose="02070309020205020404" pitchFamily="49" charset="0"/>
                  </a:rPr>
                </a:br>
                <a:r>
                  <a:rPr lang="fr-FR" sz="1600" b="1" dirty="0">
                    <a:solidFill>
                      <a:srgbClr val="2D2D8A"/>
                    </a:solidFill>
                    <a:effectLst/>
                    <a:latin typeface="Courier New" panose="02070309020205020404" pitchFamily="49" charset="0"/>
                    <a:cs typeface="Courier New" panose="02070309020205020404" pitchFamily="49" charset="0"/>
                  </a:rPr>
                  <a:t>distribution statistique d'une</a:t>
                </a:r>
                <a:br>
                  <a:rPr lang="fr-FR" sz="1600" b="1" dirty="0">
                    <a:solidFill>
                      <a:srgbClr val="2D2D8A"/>
                    </a:solidFill>
                    <a:effectLst/>
                    <a:latin typeface="Courier New" panose="02070309020205020404" pitchFamily="49" charset="0"/>
                    <a:cs typeface="Courier New" panose="02070309020205020404" pitchFamily="49" charset="0"/>
                  </a:rPr>
                </a:br>
                <a:r>
                  <a:rPr lang="fr-FR" sz="1600" b="1" dirty="0" err="1">
                    <a:solidFill>
                      <a:srgbClr val="2D2D8A"/>
                    </a:solidFill>
                    <a:effectLst/>
                    <a:latin typeface="Courier New" panose="02070309020205020404" pitchFamily="49" charset="0"/>
                    <a:cs typeface="Courier New" panose="02070309020205020404" pitchFamily="49" charset="0"/>
                  </a:rPr>
                  <a:t>v.a</a:t>
                </a:r>
                <a:r>
                  <a:rPr lang="fr-FR" sz="1600" b="1" dirty="0">
                    <a:solidFill>
                      <a:srgbClr val="2D2D8A"/>
                    </a:solidFill>
                    <a:effectLst/>
                    <a:latin typeface="Courier New" panose="02070309020205020404" pitchFamily="49" charset="0"/>
                    <a:cs typeface="Courier New" panose="02070309020205020404" pitchFamily="49" charset="0"/>
                  </a:rPr>
                  <a:t>. x en maximisant</a:t>
                </a:r>
              </a:p>
              <a:p>
                <a:pPr>
                  <a:spcBef>
                    <a:spcPts val="0"/>
                  </a:spcBef>
                </a:pPr>
                <a14:m>
                  <m:oMathPara xmlns:m="http://schemas.openxmlformats.org/officeDocument/2006/math">
                    <m:oMathParaPr>
                      <m:jc m:val="left"/>
                    </m:oMathParaPr>
                    <m:oMath xmlns:m="http://schemas.openxmlformats.org/officeDocument/2006/math">
                      <m:r>
                        <a:rPr lang="fr-FR" sz="2000" b="1" i="1" smtClean="0">
                          <a:solidFill>
                            <a:srgbClr val="FF0000"/>
                          </a:solidFill>
                          <a:effectLst/>
                          <a:latin typeface="Cambria Math" panose="02040503050406030204" pitchFamily="18" charset="0"/>
                          <a:cs typeface="Courier New" panose="02070309020205020404" pitchFamily="49" charset="0"/>
                        </a:rPr>
                        <m:t>𝑳</m:t>
                      </m:r>
                      <m:r>
                        <a:rPr lang="fr-FR" sz="2000" b="1" i="1" smtClean="0">
                          <a:solidFill>
                            <a:srgbClr val="FF0000"/>
                          </a:solidFill>
                          <a:effectLst/>
                          <a:latin typeface="Cambria Math" panose="02040503050406030204" pitchFamily="18" charset="0"/>
                          <a:cs typeface="Courier New" panose="02070309020205020404" pitchFamily="49" charset="0"/>
                        </a:rPr>
                        <m:t>=</m:t>
                      </m:r>
                      <m:nary>
                        <m:naryPr>
                          <m:chr m:val="∏"/>
                          <m:ctrlPr>
                            <a:rPr lang="fr-FR" sz="2000" b="1" i="1" smtClean="0">
                              <a:solidFill>
                                <a:srgbClr val="FF0000"/>
                              </a:solidFill>
                              <a:effectLst/>
                              <a:latin typeface="Cambria Math" panose="02040503050406030204" pitchFamily="18" charset="0"/>
                              <a:cs typeface="Courier New" panose="02070309020205020404" pitchFamily="49" charset="0"/>
                            </a:rPr>
                          </m:ctrlPr>
                        </m:naryPr>
                        <m:sub>
                          <m:r>
                            <m:rPr>
                              <m:brk m:alnAt="23"/>
                            </m:rPr>
                            <a:rPr lang="fr-FR" sz="2000" b="1" i="1" smtClean="0">
                              <a:solidFill>
                                <a:srgbClr val="FF0000"/>
                              </a:solidFill>
                              <a:effectLst/>
                              <a:latin typeface="Cambria Math" panose="02040503050406030204" pitchFamily="18" charset="0"/>
                              <a:cs typeface="Courier New" panose="02070309020205020404" pitchFamily="49" charset="0"/>
                            </a:rPr>
                            <m:t>𝒊</m:t>
                          </m:r>
                          <m:r>
                            <a:rPr lang="fr-FR" sz="2000" b="1" i="1" smtClean="0">
                              <a:solidFill>
                                <a:srgbClr val="FF0000"/>
                              </a:solidFill>
                              <a:effectLst/>
                              <a:latin typeface="Cambria Math" panose="02040503050406030204" pitchFamily="18" charset="0"/>
                              <a:cs typeface="Courier New" panose="02070309020205020404" pitchFamily="49" charset="0"/>
                            </a:rPr>
                            <m:t>=</m:t>
                          </m:r>
                          <m:r>
                            <a:rPr lang="fr-FR" sz="2000" b="1" i="1" smtClean="0">
                              <a:solidFill>
                                <a:srgbClr val="FF0000"/>
                              </a:solidFill>
                              <a:effectLst/>
                              <a:latin typeface="Cambria Math" panose="02040503050406030204" pitchFamily="18" charset="0"/>
                              <a:cs typeface="Courier New" panose="02070309020205020404" pitchFamily="49" charset="0"/>
                            </a:rPr>
                            <m:t>𝟏</m:t>
                          </m:r>
                        </m:sub>
                        <m:sup>
                          <m:r>
                            <a:rPr lang="fr-FR" sz="2000" b="1" i="1" smtClean="0">
                              <a:solidFill>
                                <a:srgbClr val="FF0000"/>
                              </a:solidFill>
                              <a:effectLst/>
                              <a:latin typeface="Cambria Math" panose="02040503050406030204" pitchFamily="18" charset="0"/>
                              <a:cs typeface="Courier New" panose="02070309020205020404" pitchFamily="49" charset="0"/>
                            </a:rPr>
                            <m:t>𝒏</m:t>
                          </m:r>
                        </m:sup>
                        <m:e>
                          <m:r>
                            <a:rPr lang="fr-FR" sz="2000" b="1" i="1" smtClean="0">
                              <a:solidFill>
                                <a:srgbClr val="FF0000"/>
                              </a:solidFill>
                              <a:effectLst/>
                              <a:latin typeface="Cambria Math" panose="02040503050406030204" pitchFamily="18" charset="0"/>
                              <a:cs typeface="Courier New" panose="02070309020205020404" pitchFamily="49" charset="0"/>
                            </a:rPr>
                            <m:t>𝒇</m:t>
                          </m:r>
                          <m:d>
                            <m:dPr>
                              <m:ctrlPr>
                                <a:rPr lang="fr-FR" sz="2000" b="1" i="1" smtClean="0">
                                  <a:solidFill>
                                    <a:srgbClr val="FF0000"/>
                                  </a:solidFill>
                                  <a:effectLst/>
                                  <a:latin typeface="Cambria Math" panose="02040503050406030204" pitchFamily="18" charset="0"/>
                                  <a:cs typeface="Courier New" panose="02070309020205020404" pitchFamily="49" charset="0"/>
                                </a:rPr>
                              </m:ctrlPr>
                            </m:dPr>
                            <m:e>
                              <m:r>
                                <a:rPr lang="fr-FR" sz="2000" b="1" i="1" smtClean="0">
                                  <a:solidFill>
                                    <a:srgbClr val="FF0000"/>
                                  </a:solidFill>
                                  <a:effectLst/>
                                  <a:latin typeface="Cambria Math" panose="02040503050406030204" pitchFamily="18" charset="0"/>
                                  <a:cs typeface="Courier New" panose="02070309020205020404" pitchFamily="49" charset="0"/>
                                </a:rPr>
                                <m:t>𝒙</m:t>
                              </m:r>
                            </m:e>
                          </m:d>
                        </m:e>
                      </m:nary>
                    </m:oMath>
                  </m:oMathPara>
                </a14:m>
                <a:endParaRPr lang="fr-FR" sz="2000" b="1" i="1" dirty="0">
                  <a:solidFill>
                    <a:srgbClr val="2D2D8A"/>
                  </a:solidFill>
                  <a:effectLst/>
                  <a:latin typeface="Courier New" panose="02070309020205020404" pitchFamily="49" charset="0"/>
                  <a:cs typeface="Courier New" panose="02070309020205020404" pitchFamily="49" charset="0"/>
                </a:endParaRPr>
              </a:p>
              <a:p>
                <a:pPr>
                  <a:spcBef>
                    <a:spcPts val="0"/>
                  </a:spcBef>
                </a:pPr>
                <a:endParaRPr lang="fr-FR" sz="2000" b="1" i="1" dirty="0">
                  <a:solidFill>
                    <a:srgbClr val="2D2D8A"/>
                  </a:solidFill>
                  <a:latin typeface="Courier New" panose="02070309020205020404" pitchFamily="49" charset="0"/>
                  <a:cs typeface="Courier New" panose="02070309020205020404" pitchFamily="49" charset="0"/>
                </a:endParaRPr>
              </a:p>
            </p:txBody>
          </p:sp>
        </mc:Choice>
        <mc:Fallback xmlns="">
          <p:sp>
            <p:nvSpPr>
              <p:cNvPr id="10" name="ZoneTexte 9">
                <a:extLst>
                  <a:ext uri="{FF2B5EF4-FFF2-40B4-BE49-F238E27FC236}">
                    <a16:creationId xmlns:a16="http://schemas.microsoft.com/office/drawing/2014/main" id="{757C257D-42B3-6A4B-9927-2509F62BF4BA}"/>
                  </a:ext>
                </a:extLst>
              </p:cNvPr>
              <p:cNvSpPr txBox="1">
                <a:spLocks noRot="1" noChangeAspect="1" noMove="1" noResize="1" noEditPoints="1" noAdjustHandles="1" noChangeArrowheads="1" noChangeShapeType="1" noTextEdit="1"/>
              </p:cNvSpPr>
              <p:nvPr/>
            </p:nvSpPr>
            <p:spPr>
              <a:xfrm>
                <a:off x="167681" y="2580689"/>
                <a:ext cx="3984104" cy="2900987"/>
              </a:xfrm>
              <a:prstGeom prst="rect">
                <a:avLst/>
              </a:prstGeom>
              <a:blipFill>
                <a:blip r:embed="rId4"/>
                <a:stretch>
                  <a:fillRect l="-10191" t="-1310" b="-39738"/>
                </a:stretch>
              </a:blipFill>
            </p:spPr>
            <p:txBody>
              <a:bodyPr/>
              <a:lstStyle/>
              <a:p>
                <a:r>
                  <a:rPr lang="fr-FR">
                    <a:noFill/>
                  </a:rPr>
                  <a:t> </a:t>
                </a:r>
              </a:p>
            </p:txBody>
          </p:sp>
        </mc:Fallback>
      </mc:AlternateContent>
      <p:grpSp>
        <p:nvGrpSpPr>
          <p:cNvPr id="4" name="Groupe 3">
            <a:extLst>
              <a:ext uri="{FF2B5EF4-FFF2-40B4-BE49-F238E27FC236}">
                <a16:creationId xmlns:a16="http://schemas.microsoft.com/office/drawing/2014/main" id="{430CCBA6-B0DA-BC40-B15C-52E32159C21F}"/>
              </a:ext>
            </a:extLst>
          </p:cNvPr>
          <p:cNvGrpSpPr/>
          <p:nvPr/>
        </p:nvGrpSpPr>
        <p:grpSpPr>
          <a:xfrm>
            <a:off x="5303912" y="2575793"/>
            <a:ext cx="4838710" cy="3600000"/>
            <a:chOff x="4799856" y="2575793"/>
            <a:chExt cx="4838710" cy="3600000"/>
          </a:xfrm>
        </p:grpSpPr>
        <p:pic>
          <p:nvPicPr>
            <p:cNvPr id="15" name="Image 14">
              <a:extLst>
                <a:ext uri="{FF2B5EF4-FFF2-40B4-BE49-F238E27FC236}">
                  <a16:creationId xmlns:a16="http://schemas.microsoft.com/office/drawing/2014/main" id="{B49CB2C8-52DD-0241-ACAC-2625C8EA73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9856" y="2575793"/>
              <a:ext cx="4838710" cy="3600000"/>
            </a:xfrm>
            <a:prstGeom prst="rect">
              <a:avLst/>
            </a:prstGeom>
            <a:solidFill>
              <a:srgbClr val="FFFFFF">
                <a:lumMod val="95000"/>
              </a:srgbClr>
            </a:solidFill>
            <a:effectLst>
              <a:outerShdw blurRad="50800" dist="38100" dir="16200000" rotWithShape="0">
                <a:prstClr val="black">
                  <a:alpha val="40000"/>
                </a:prstClr>
              </a:outerShdw>
            </a:effectLst>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D1AA265-45BB-0B4E-9F63-3348A6F8C8D1}"/>
                    </a:ext>
                  </a:extLst>
                </p:cNvPr>
                <p:cNvSpPr/>
                <p:nvPr/>
              </p:nvSpPr>
              <p:spPr>
                <a:xfrm>
                  <a:off x="5472083" y="3059668"/>
                  <a:ext cx="7128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i="1" smtClean="0">
                            <a:solidFill>
                              <a:schemeClr val="tx1"/>
                            </a:solidFill>
                            <a:latin typeface="Cambria Math" panose="02040503050406030204" pitchFamily="18" charset="0"/>
                            <a:cs typeface="Courier New" panose="02070309020205020404" pitchFamily="49" charset="0"/>
                          </a:rPr>
                          <m:t>𝒇</m:t>
                        </m:r>
                        <m:d>
                          <m:dPr>
                            <m:ctrlPr>
                              <a:rPr lang="fr-FR" b="1" i="1">
                                <a:solidFill>
                                  <a:schemeClr val="tx1"/>
                                </a:solidFill>
                                <a:latin typeface="Cambria Math" panose="02040503050406030204" pitchFamily="18" charset="0"/>
                                <a:cs typeface="Courier New" panose="02070309020205020404" pitchFamily="49" charset="0"/>
                              </a:rPr>
                            </m:ctrlPr>
                          </m:dPr>
                          <m:e>
                            <m:r>
                              <a:rPr lang="fr-FR" b="1" i="1">
                                <a:solidFill>
                                  <a:schemeClr val="tx1"/>
                                </a:solidFill>
                                <a:latin typeface="Cambria Math" panose="02040503050406030204" pitchFamily="18" charset="0"/>
                                <a:cs typeface="Courier New" panose="02070309020205020404" pitchFamily="49" charset="0"/>
                              </a:rPr>
                              <m:t>𝒙</m:t>
                            </m:r>
                          </m:e>
                        </m:d>
                      </m:oMath>
                    </m:oMathPara>
                  </a14:m>
                  <a:endParaRPr lang="fr-FR" dirty="0">
                    <a:solidFill>
                      <a:schemeClr val="tx1"/>
                    </a:solidFill>
                  </a:endParaRPr>
                </a:p>
              </p:txBody>
            </p:sp>
          </mc:Choice>
          <mc:Fallback xmlns="">
            <p:sp>
              <p:nvSpPr>
                <p:cNvPr id="3" name="Rectangle 2">
                  <a:extLst>
                    <a:ext uri="{FF2B5EF4-FFF2-40B4-BE49-F238E27FC236}">
                      <a16:creationId xmlns:a16="http://schemas.microsoft.com/office/drawing/2014/main" id="{2D1AA265-45BB-0B4E-9F63-3348A6F8C8D1}"/>
                    </a:ext>
                  </a:extLst>
                </p:cNvPr>
                <p:cNvSpPr>
                  <a:spLocks noRot="1" noChangeAspect="1" noMove="1" noResize="1" noEditPoints="1" noAdjustHandles="1" noChangeArrowheads="1" noChangeShapeType="1" noTextEdit="1"/>
                </p:cNvSpPr>
                <p:nvPr/>
              </p:nvSpPr>
              <p:spPr>
                <a:xfrm>
                  <a:off x="5472083" y="3059668"/>
                  <a:ext cx="712887" cy="369332"/>
                </a:xfrm>
                <a:prstGeom prst="rect">
                  <a:avLst/>
                </a:prstGeom>
                <a:blipFill>
                  <a:blip r:embed="rId6"/>
                  <a:stretch>
                    <a:fillRect b="-9677"/>
                  </a:stretch>
                </a:blipFill>
              </p:spPr>
              <p:txBody>
                <a:bodyPr/>
                <a:lstStyle/>
                <a:p>
                  <a:r>
                    <a:rPr lang="fr-FR">
                      <a:noFill/>
                    </a:rPr>
                    <a:t> </a:t>
                  </a:r>
                </a:p>
              </p:txBody>
            </p:sp>
          </mc:Fallback>
        </mc:AlternateContent>
      </p:grpSp>
      <p:pic>
        <p:nvPicPr>
          <p:cNvPr id="18" name="Image 17">
            <a:extLst>
              <a:ext uri="{FF2B5EF4-FFF2-40B4-BE49-F238E27FC236}">
                <a16:creationId xmlns:a16="http://schemas.microsoft.com/office/drawing/2014/main" id="{C7075A62-D845-C445-9619-317FE602BB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67808" y="2575793"/>
            <a:ext cx="7422680" cy="3600000"/>
          </a:xfrm>
          <a:prstGeom prst="rect">
            <a:avLst/>
          </a:prstGeom>
          <a:solidFill>
            <a:srgbClr val="FFFFFF">
              <a:lumMod val="95000"/>
            </a:srgbClr>
          </a:solidFill>
          <a:effectLst>
            <a:outerShdw blurRad="50800" dist="38100" dir="16200000" rotWithShape="0">
              <a:prstClr val="black">
                <a:alpha val="40000"/>
              </a:prstClr>
            </a:outerShdw>
          </a:effectLst>
        </p:spPr>
      </p:pic>
    </p:spTree>
    <p:extLst>
      <p:ext uri="{BB962C8B-B14F-4D97-AF65-F5344CB8AC3E}">
        <p14:creationId xmlns:p14="http://schemas.microsoft.com/office/powerpoint/2010/main" val="310029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25</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Estimation des paramètres par MLE</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3692036" cy="338554"/>
          </a:xfrm>
          <a:prstGeom prst="rect">
            <a:avLst/>
          </a:prstGeom>
          <a:ln w="28575">
            <a:noFill/>
          </a:ln>
        </p:spPr>
        <p:txBody>
          <a:bodyPr wrap="none">
            <a:spAutoFit/>
          </a:bodyPr>
          <a:lstStyle/>
          <a:p>
            <a:r>
              <a:rPr lang="fr-FR" sz="1600" b="1" i="1" dirty="0">
                <a:solidFill>
                  <a:schemeClr val="bg1"/>
                </a:solidFill>
              </a:rPr>
              <a:t>Estimation des paramètres par MLE</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47B68BB-3EC7-1B40-A8D3-B99696755B81}"/>
                  </a:ext>
                </a:extLst>
              </p:cNvPr>
              <p:cNvSpPr/>
              <p:nvPr/>
            </p:nvSpPr>
            <p:spPr>
              <a:xfrm>
                <a:off x="167680" y="1653369"/>
                <a:ext cx="11856640" cy="461665"/>
              </a:xfrm>
              <a:prstGeom prst="rect">
                <a:avLst/>
              </a:prstGeom>
            </p:spPr>
            <p:txBody>
              <a:bodyPr wrap="square">
                <a:spAutoFit/>
              </a:bodyPr>
              <a:lstStyle/>
              <a:p>
                <a:r>
                  <a:rPr lang="fr-FR" sz="2000" i="1" dirty="0">
                    <a:solidFill>
                      <a:sysClr val="windowText" lastClr="000000"/>
                    </a:solidFill>
                    <a:latin typeface="Courier New" panose="02070309020205020404" pitchFamily="49" charset="0"/>
                    <a:cs typeface="Courier New" panose="02070309020205020404" pitchFamily="49" charset="0"/>
                  </a:rPr>
                  <a:t>19 paramètres à estimer: </a:t>
                </a:r>
                <a14:m>
                  <m:oMath xmlns:m="http://schemas.openxmlformats.org/officeDocument/2006/math">
                    <m:r>
                      <a:rPr lang="fr-FR" sz="2400" b="0" i="1" smtClean="0">
                        <a:latin typeface="Cambria Math" panose="02040503050406030204" pitchFamily="18" charset="0"/>
                      </a:rPr>
                      <m:t> </m:t>
                    </m:r>
                    <m:r>
                      <a:rPr lang="en-US" sz="2400" i="1">
                        <a:latin typeface="Cambria Math" panose="02040503050406030204" pitchFamily="18" charset="0"/>
                      </a:rPr>
                      <m:t>𝛯</m:t>
                    </m:r>
                    <m:d>
                      <m:dPr>
                        <m:ctrlPr>
                          <a:rPr lang="en-US" sz="2400" i="1">
                            <a:latin typeface="Cambria Math" panose="02040503050406030204" pitchFamily="18" charset="0"/>
                          </a:rPr>
                        </m:ctrlPr>
                      </m:dPr>
                      <m:e>
                        <m:sSub>
                          <m:sSubPr>
                            <m:ctrlPr>
                              <a:rPr lang="fr-FR"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𝜉</m:t>
                            </m:r>
                          </m:e>
                          <m:sub>
                            <m:r>
                              <a:rPr lang="en-US" sz="2400" i="1">
                                <a:solidFill>
                                  <a:srgbClr val="FF0000"/>
                                </a:solidFill>
                                <a:latin typeface="Cambria Math" panose="02040503050406030204" pitchFamily="18" charset="0"/>
                              </a:rPr>
                              <m:t>1</m:t>
                            </m:r>
                          </m:sub>
                        </m:sSub>
                        <m:r>
                          <a:rPr lang="en-US" sz="2400" i="1">
                            <a:latin typeface="Cambria Math" panose="02040503050406030204" pitchFamily="18" charset="0"/>
                          </a:rPr>
                          <m:t>,</m:t>
                        </m:r>
                        <m:sSub>
                          <m:sSubPr>
                            <m:ctrlPr>
                              <a:rPr lang="fr-FR" sz="2400" i="1">
                                <a:solidFill>
                                  <a:srgbClr val="00B0F0"/>
                                </a:solidFill>
                                <a:latin typeface="Cambria Math" panose="02040503050406030204" pitchFamily="18" charset="0"/>
                              </a:rPr>
                            </m:ctrlPr>
                          </m:sSubPr>
                          <m:e>
                            <m:r>
                              <a:rPr lang="en-US" sz="2400" i="1">
                                <a:solidFill>
                                  <a:srgbClr val="00B0F0"/>
                                </a:solidFill>
                                <a:latin typeface="Cambria Math" panose="02040503050406030204" pitchFamily="18" charset="0"/>
                              </a:rPr>
                              <m:t>𝜉</m:t>
                            </m:r>
                          </m:e>
                          <m:sub>
                            <m:r>
                              <a:rPr lang="en-US" sz="2400" i="1">
                                <a:solidFill>
                                  <a:srgbClr val="00B0F0"/>
                                </a:solidFill>
                                <a:latin typeface="Cambria Math" panose="02040503050406030204" pitchFamily="18" charset="0"/>
                              </a:rPr>
                              <m:t>2</m:t>
                            </m:r>
                          </m:sub>
                        </m:sSub>
                        <m:r>
                          <a:rPr lang="en-US" sz="2400" i="1">
                            <a:latin typeface="Cambria Math" panose="02040503050406030204" pitchFamily="18" charset="0"/>
                          </a:rPr>
                          <m:t>,</m:t>
                        </m:r>
                        <m:sSub>
                          <m:sSubPr>
                            <m:ctrlPr>
                              <a:rPr lang="fr-F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𝜉</m:t>
                            </m:r>
                          </m:e>
                          <m:sub>
                            <m:r>
                              <a:rPr lang="fr-FR" sz="2400" i="1">
                                <a:solidFill>
                                  <a:srgbClr val="00B050"/>
                                </a:solidFill>
                                <a:latin typeface="Cambria Math" panose="02040503050406030204" pitchFamily="18" charset="0"/>
                              </a:rPr>
                              <m:t>3</m:t>
                            </m:r>
                          </m:sub>
                        </m:sSub>
                        <m:r>
                          <a:rPr lang="en-US" sz="2400" i="1">
                            <a:latin typeface="Cambria Math" panose="02040503050406030204" pitchFamily="18" charset="0"/>
                          </a:rPr>
                          <m:t>,</m:t>
                        </m:r>
                        <m:sSub>
                          <m:sSubPr>
                            <m:ctrlPr>
                              <a:rPr lang="fr-FR" sz="2400" i="1">
                                <a:solidFill>
                                  <a:srgbClr val="FF00FF"/>
                                </a:solidFill>
                                <a:latin typeface="Cambria Math" panose="02040503050406030204" pitchFamily="18" charset="0"/>
                              </a:rPr>
                            </m:ctrlPr>
                          </m:sSubPr>
                          <m:e>
                            <m:r>
                              <a:rPr lang="en-US" sz="2400" i="1">
                                <a:solidFill>
                                  <a:srgbClr val="FF00FF"/>
                                </a:solidFill>
                                <a:latin typeface="Cambria Math" panose="02040503050406030204" pitchFamily="18" charset="0"/>
                              </a:rPr>
                              <m:t>𝜉</m:t>
                            </m:r>
                          </m:e>
                          <m:sub>
                            <m:r>
                              <a:rPr lang="fr-FR" sz="2400" i="1">
                                <a:solidFill>
                                  <a:srgbClr val="FF00FF"/>
                                </a:solidFill>
                                <a:latin typeface="Cambria Math" panose="02040503050406030204" pitchFamily="18" charset="0"/>
                              </a:rPr>
                              <m:t>4</m:t>
                            </m:r>
                          </m:sub>
                        </m:sSub>
                        <m:r>
                          <a:rPr lang="fr-FR" sz="2400" i="1">
                            <a:latin typeface="Cambria Math" panose="02040503050406030204" pitchFamily="18" charset="0"/>
                          </a:rPr>
                          <m:t>,</m:t>
                        </m:r>
                        <m:sSub>
                          <m:sSubPr>
                            <m:ctrlPr>
                              <a:rPr lang="fr-FR" sz="2400" i="1">
                                <a:solidFill>
                                  <a:srgbClr val="A248E8"/>
                                </a:solidFill>
                                <a:latin typeface="Cambria Math" panose="02040503050406030204" pitchFamily="18" charset="0"/>
                              </a:rPr>
                            </m:ctrlPr>
                          </m:sSubPr>
                          <m:e>
                            <m:r>
                              <a:rPr lang="en-US" sz="2400" i="1">
                                <a:solidFill>
                                  <a:srgbClr val="A248E8"/>
                                </a:solidFill>
                                <a:latin typeface="Cambria Math" panose="02040503050406030204" pitchFamily="18" charset="0"/>
                              </a:rPr>
                              <m:t>𝜉</m:t>
                            </m:r>
                          </m:e>
                          <m:sub>
                            <m:r>
                              <a:rPr lang="fr-FR" sz="2400" i="1">
                                <a:solidFill>
                                  <a:srgbClr val="A248E8"/>
                                </a:solidFill>
                                <a:latin typeface="Cambria Math" panose="02040503050406030204" pitchFamily="18" charset="0"/>
                              </a:rPr>
                              <m:t>5</m:t>
                            </m:r>
                          </m:sub>
                        </m:sSub>
                        <m:r>
                          <a:rPr lang="fr-FR" sz="2400" i="1">
                            <a:latin typeface="Cambria Math" panose="02040503050406030204" pitchFamily="18" charset="0"/>
                          </a:rPr>
                          <m:t>,</m:t>
                        </m:r>
                        <m:sSub>
                          <m:sSubPr>
                            <m:ctrlPr>
                              <a:rPr lang="fr-F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𝜉</m:t>
                            </m:r>
                          </m:e>
                          <m:sub>
                            <m:r>
                              <a:rPr lang="fr-FR" sz="2400" i="1">
                                <a:solidFill>
                                  <a:srgbClr val="002060"/>
                                </a:solidFill>
                                <a:latin typeface="Cambria Math" panose="02040503050406030204" pitchFamily="18" charset="0"/>
                              </a:rPr>
                              <m:t>6</m:t>
                            </m:r>
                          </m:sub>
                        </m:sSub>
                        <m:r>
                          <a:rPr lang="fr-FR" sz="2400" i="1">
                            <a:solidFill>
                              <a:srgbClr val="002060"/>
                            </a:solidFill>
                            <a:latin typeface="Cambria Math" panose="02040503050406030204" pitchFamily="18" charset="0"/>
                          </a:rPr>
                          <m:t>,</m:t>
                        </m:r>
                        <m:sSub>
                          <m:sSubPr>
                            <m:ctrlPr>
                              <a:rPr lang="fr-FR"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𝑏</m:t>
                            </m:r>
                          </m:e>
                          <m:sub>
                            <m:r>
                              <a:rPr lang="fr-FR" sz="2400" i="1">
                                <a:solidFill>
                                  <a:srgbClr val="FF0000"/>
                                </a:solidFill>
                                <a:latin typeface="Cambria Math" panose="02040503050406030204" pitchFamily="18" charset="0"/>
                              </a:rPr>
                              <m:t>1</m:t>
                            </m:r>
                          </m:sub>
                        </m:sSub>
                        <m:r>
                          <a:rPr lang="fr-FR" sz="2400" b="1" i="1">
                            <a:latin typeface="Cambria Math" panose="02040503050406030204" pitchFamily="18" charset="0"/>
                          </a:rPr>
                          <m:t>,</m:t>
                        </m:r>
                        <m:sSub>
                          <m:sSubPr>
                            <m:ctrlPr>
                              <a:rPr lang="fr-FR" sz="2400" i="1">
                                <a:solidFill>
                                  <a:srgbClr val="00B0F0"/>
                                </a:solidFill>
                                <a:latin typeface="Cambria Math" panose="02040503050406030204" pitchFamily="18" charset="0"/>
                              </a:rPr>
                            </m:ctrlPr>
                          </m:sSubPr>
                          <m:e>
                            <m:r>
                              <a:rPr lang="en-US" sz="2400" i="1">
                                <a:solidFill>
                                  <a:srgbClr val="00B0F0"/>
                                </a:solidFill>
                                <a:latin typeface="Cambria Math" panose="02040503050406030204" pitchFamily="18" charset="0"/>
                              </a:rPr>
                              <m:t>𝑏</m:t>
                            </m:r>
                          </m:e>
                          <m:sub>
                            <m:r>
                              <a:rPr lang="fr-FR" sz="2400" i="1">
                                <a:solidFill>
                                  <a:srgbClr val="00B0F0"/>
                                </a:solidFill>
                                <a:latin typeface="Cambria Math" panose="02040503050406030204" pitchFamily="18" charset="0"/>
                              </a:rPr>
                              <m:t>2</m:t>
                            </m:r>
                          </m:sub>
                        </m:sSub>
                        <m:r>
                          <a:rPr lang="fr-FR" sz="2400" b="1" i="1">
                            <a:latin typeface="Cambria Math" panose="02040503050406030204" pitchFamily="18" charset="0"/>
                          </a:rPr>
                          <m:t>,</m:t>
                        </m:r>
                        <m:sSub>
                          <m:sSubPr>
                            <m:ctrlPr>
                              <a:rPr lang="fr-F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𝑏</m:t>
                            </m:r>
                          </m:e>
                          <m:sub>
                            <m:r>
                              <a:rPr lang="fr-FR" sz="2400" i="1">
                                <a:solidFill>
                                  <a:srgbClr val="00B050"/>
                                </a:solidFill>
                                <a:latin typeface="Cambria Math" panose="02040503050406030204" pitchFamily="18" charset="0"/>
                              </a:rPr>
                              <m:t>3</m:t>
                            </m:r>
                          </m:sub>
                        </m:sSub>
                        <m:r>
                          <a:rPr lang="fr-FR" sz="2400" b="1" i="1">
                            <a:latin typeface="Cambria Math" panose="02040503050406030204" pitchFamily="18" charset="0"/>
                          </a:rPr>
                          <m:t>,</m:t>
                        </m:r>
                        <m:sSub>
                          <m:sSubPr>
                            <m:ctrlPr>
                              <a:rPr lang="fr-FR" sz="2400" i="1">
                                <a:solidFill>
                                  <a:srgbClr val="FF00FF"/>
                                </a:solidFill>
                                <a:latin typeface="Cambria Math" panose="02040503050406030204" pitchFamily="18" charset="0"/>
                              </a:rPr>
                            </m:ctrlPr>
                          </m:sSubPr>
                          <m:e>
                            <m:r>
                              <a:rPr lang="en-US" sz="2400" i="1">
                                <a:solidFill>
                                  <a:srgbClr val="FF00FF"/>
                                </a:solidFill>
                                <a:latin typeface="Cambria Math" panose="02040503050406030204" pitchFamily="18" charset="0"/>
                              </a:rPr>
                              <m:t>𝑏</m:t>
                            </m:r>
                          </m:e>
                          <m:sub>
                            <m:r>
                              <a:rPr lang="fr-FR" sz="2400" i="1">
                                <a:solidFill>
                                  <a:srgbClr val="FF00FF"/>
                                </a:solidFill>
                                <a:latin typeface="Cambria Math" panose="02040503050406030204" pitchFamily="18" charset="0"/>
                              </a:rPr>
                              <m:t>4</m:t>
                            </m:r>
                          </m:sub>
                        </m:sSub>
                        <m:r>
                          <a:rPr lang="fr-FR" sz="2400" b="1" i="1">
                            <a:latin typeface="Cambria Math" panose="02040503050406030204" pitchFamily="18" charset="0"/>
                          </a:rPr>
                          <m:t>,</m:t>
                        </m:r>
                        <m:sSub>
                          <m:sSubPr>
                            <m:ctrlPr>
                              <a:rPr lang="fr-FR" sz="2400" i="1">
                                <a:solidFill>
                                  <a:srgbClr val="A248E8"/>
                                </a:solidFill>
                                <a:latin typeface="Cambria Math" panose="02040503050406030204" pitchFamily="18" charset="0"/>
                              </a:rPr>
                            </m:ctrlPr>
                          </m:sSubPr>
                          <m:e>
                            <m:r>
                              <a:rPr lang="en-US" sz="2400" i="1">
                                <a:solidFill>
                                  <a:srgbClr val="A248E8"/>
                                </a:solidFill>
                                <a:latin typeface="Cambria Math" panose="02040503050406030204" pitchFamily="18" charset="0"/>
                              </a:rPr>
                              <m:t>𝑏</m:t>
                            </m:r>
                          </m:e>
                          <m:sub>
                            <m:r>
                              <a:rPr lang="fr-FR" sz="2400" i="1">
                                <a:solidFill>
                                  <a:srgbClr val="A248E8"/>
                                </a:solidFill>
                                <a:latin typeface="Cambria Math" panose="02040503050406030204" pitchFamily="18" charset="0"/>
                              </a:rPr>
                              <m:t>5</m:t>
                            </m:r>
                          </m:sub>
                        </m:sSub>
                        <m:r>
                          <a:rPr lang="fr-FR" sz="2400" b="1" i="1">
                            <a:latin typeface="Cambria Math" panose="02040503050406030204" pitchFamily="18" charset="0"/>
                          </a:rPr>
                          <m:t>,</m:t>
                        </m:r>
                        <m:sSub>
                          <m:sSubPr>
                            <m:ctrlPr>
                              <a:rPr lang="fr-F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𝑏</m:t>
                            </m:r>
                          </m:e>
                          <m:sub>
                            <m:r>
                              <a:rPr lang="fr-FR" sz="2400" i="1">
                                <a:solidFill>
                                  <a:srgbClr val="002060"/>
                                </a:solidFill>
                                <a:latin typeface="Cambria Math" panose="02040503050406030204" pitchFamily="18" charset="0"/>
                              </a:rPr>
                              <m:t>6</m:t>
                            </m:r>
                          </m:sub>
                        </m:sSub>
                        <m:r>
                          <a:rPr lang="fr-FR" sz="2400" i="1">
                            <a:solidFill>
                              <a:srgbClr val="002060"/>
                            </a:solidFill>
                            <a:latin typeface="Cambria Math" panose="020405030504060302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𝒂</m:t>
                        </m:r>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𝟏</m:t>
                            </m:r>
                          </m:sub>
                        </m:sSub>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𝟐</m:t>
                            </m:r>
                          </m:sub>
                        </m:sSub>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𝟑</m:t>
                            </m:r>
                          </m:sub>
                        </m:sSub>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𝒒</m:t>
                        </m:r>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𝒑</m:t>
                        </m:r>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Cambria Math" panose="02040503050406030204" pitchFamily="18" charset="0"/>
                            <a:cs typeface="Times New Roman" panose="02020603050405020304" pitchFamily="18" charset="0"/>
                          </a:rPr>
                          <m:t>𝝀</m:t>
                        </m:r>
                      </m:e>
                    </m:d>
                  </m:oMath>
                </a14:m>
                <a:endParaRPr lang="fr-FR" sz="2800" dirty="0"/>
              </a:p>
            </p:txBody>
          </p:sp>
        </mc:Choice>
        <mc:Fallback xmlns="">
          <p:sp>
            <p:nvSpPr>
              <p:cNvPr id="6" name="Rectangle 5">
                <a:extLst>
                  <a:ext uri="{FF2B5EF4-FFF2-40B4-BE49-F238E27FC236}">
                    <a16:creationId xmlns:a16="http://schemas.microsoft.com/office/drawing/2014/main" id="{347B68BB-3EC7-1B40-A8D3-B99696755B81}"/>
                  </a:ext>
                </a:extLst>
              </p:cNvPr>
              <p:cNvSpPr>
                <a:spLocks noRot="1" noChangeAspect="1" noMove="1" noResize="1" noEditPoints="1" noAdjustHandles="1" noChangeArrowheads="1" noChangeShapeType="1" noTextEdit="1"/>
              </p:cNvSpPr>
              <p:nvPr/>
            </p:nvSpPr>
            <p:spPr>
              <a:xfrm>
                <a:off x="167680" y="1653369"/>
                <a:ext cx="11856640" cy="461665"/>
              </a:xfrm>
              <a:prstGeom prst="rect">
                <a:avLst/>
              </a:prstGeom>
              <a:blipFill>
                <a:blip r:embed="rId3"/>
                <a:stretch>
                  <a:fillRect l="-535" b="-162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757C257D-42B3-6A4B-9927-2509F62BF4BA}"/>
                  </a:ext>
                </a:extLst>
              </p:cNvPr>
              <p:cNvSpPr txBox="1"/>
              <p:nvPr/>
            </p:nvSpPr>
            <p:spPr>
              <a:xfrm>
                <a:off x="167681" y="2580689"/>
                <a:ext cx="4056112" cy="2900987"/>
              </a:xfrm>
              <a:prstGeom prst="rect">
                <a:avLst/>
              </a:prstGeom>
              <a:noFill/>
              <a:effectLst/>
            </p:spPr>
            <p:txBody>
              <a:bodyPr wrap="square" rtlCol="0">
                <a:spAutoFit/>
              </a:bodyPr>
              <a:lstStyle/>
              <a:p>
                <a:pPr>
                  <a:spcBef>
                    <a:spcPts val="0"/>
                  </a:spcBef>
                </a:pPr>
                <a:r>
                  <a:rPr lang="fr-FR" sz="2000" b="1" dirty="0">
                    <a:solidFill>
                      <a:srgbClr val="FF0000"/>
                    </a:solidFill>
                    <a:effectLst/>
                    <a:latin typeface="Courier New" panose="02070309020205020404" pitchFamily="49" charset="0"/>
                    <a:cs typeface="Courier New" panose="02070309020205020404" pitchFamily="49" charset="0"/>
                  </a:rPr>
                  <a:t>Principe du maximum de vraisemblance (MLE)</a:t>
                </a:r>
              </a:p>
              <a:p>
                <a:pPr>
                  <a:spcBef>
                    <a:spcPts val="0"/>
                  </a:spcBef>
                </a:pPr>
                <a:endParaRPr lang="fr-FR" sz="2000" b="1" dirty="0">
                  <a:solidFill>
                    <a:srgbClr val="FF0000"/>
                  </a:solidFill>
                  <a:effectLst/>
                  <a:latin typeface="Courier New" panose="02070309020205020404" pitchFamily="49" charset="0"/>
                  <a:cs typeface="Courier New" panose="02070309020205020404" pitchFamily="49" charset="0"/>
                </a:endParaRPr>
              </a:p>
              <a:p>
                <a:pPr>
                  <a:spcBef>
                    <a:spcPts val="0"/>
                  </a:spcBef>
                </a:pPr>
                <a:r>
                  <a:rPr lang="fr-FR" sz="1600" b="1" dirty="0">
                    <a:solidFill>
                      <a:srgbClr val="2D2D8A"/>
                    </a:solidFill>
                    <a:effectLst/>
                    <a:latin typeface="Courier New" panose="02070309020205020404" pitchFamily="49" charset="0"/>
                    <a:cs typeface="Courier New" panose="02070309020205020404" pitchFamily="49" charset="0"/>
                  </a:rPr>
                  <a:t>Ajuster les paramètres d'une</a:t>
                </a:r>
                <a:br>
                  <a:rPr lang="fr-FR" sz="1600" b="1" dirty="0">
                    <a:solidFill>
                      <a:srgbClr val="2D2D8A"/>
                    </a:solidFill>
                    <a:effectLst/>
                    <a:latin typeface="Courier New" panose="02070309020205020404" pitchFamily="49" charset="0"/>
                    <a:cs typeface="Courier New" panose="02070309020205020404" pitchFamily="49" charset="0"/>
                  </a:rPr>
                </a:br>
                <a:r>
                  <a:rPr lang="fr-FR" sz="1600" b="1" dirty="0">
                    <a:solidFill>
                      <a:srgbClr val="2D2D8A"/>
                    </a:solidFill>
                    <a:effectLst/>
                    <a:latin typeface="Courier New" panose="02070309020205020404" pitchFamily="49" charset="0"/>
                    <a:cs typeface="Courier New" panose="02070309020205020404" pitchFamily="49" charset="0"/>
                  </a:rPr>
                  <a:t>distribution statistique d'une</a:t>
                </a:r>
                <a:br>
                  <a:rPr lang="fr-FR" sz="1600" b="1" dirty="0">
                    <a:solidFill>
                      <a:srgbClr val="2D2D8A"/>
                    </a:solidFill>
                    <a:effectLst/>
                    <a:latin typeface="Courier New" panose="02070309020205020404" pitchFamily="49" charset="0"/>
                    <a:cs typeface="Courier New" panose="02070309020205020404" pitchFamily="49" charset="0"/>
                  </a:rPr>
                </a:br>
                <a:r>
                  <a:rPr lang="fr-FR" sz="1600" b="1" dirty="0" err="1">
                    <a:solidFill>
                      <a:srgbClr val="2D2D8A"/>
                    </a:solidFill>
                    <a:effectLst/>
                    <a:latin typeface="Courier New" panose="02070309020205020404" pitchFamily="49" charset="0"/>
                    <a:cs typeface="Courier New" panose="02070309020205020404" pitchFamily="49" charset="0"/>
                  </a:rPr>
                  <a:t>v.a</a:t>
                </a:r>
                <a:r>
                  <a:rPr lang="fr-FR" sz="1600" b="1" dirty="0">
                    <a:solidFill>
                      <a:srgbClr val="2D2D8A"/>
                    </a:solidFill>
                    <a:effectLst/>
                    <a:latin typeface="Courier New" panose="02070309020205020404" pitchFamily="49" charset="0"/>
                    <a:cs typeface="Courier New" panose="02070309020205020404" pitchFamily="49" charset="0"/>
                  </a:rPr>
                  <a:t>. x en maximisant</a:t>
                </a:r>
              </a:p>
              <a:p>
                <a:pPr>
                  <a:spcBef>
                    <a:spcPts val="0"/>
                  </a:spcBef>
                </a:pPr>
                <a14:m>
                  <m:oMathPara xmlns:m="http://schemas.openxmlformats.org/officeDocument/2006/math">
                    <m:oMathParaPr>
                      <m:jc m:val="left"/>
                    </m:oMathParaPr>
                    <m:oMath xmlns:m="http://schemas.openxmlformats.org/officeDocument/2006/math">
                      <m:r>
                        <a:rPr lang="fr-FR" sz="2000" b="1" i="1" smtClean="0">
                          <a:solidFill>
                            <a:srgbClr val="FF0000"/>
                          </a:solidFill>
                          <a:effectLst/>
                          <a:latin typeface="Cambria Math" panose="02040503050406030204" pitchFamily="18" charset="0"/>
                          <a:cs typeface="Courier New" panose="02070309020205020404" pitchFamily="49" charset="0"/>
                        </a:rPr>
                        <m:t>𝑳</m:t>
                      </m:r>
                      <m:r>
                        <a:rPr lang="fr-FR" sz="2000" b="1" i="1" smtClean="0">
                          <a:solidFill>
                            <a:srgbClr val="FF0000"/>
                          </a:solidFill>
                          <a:effectLst/>
                          <a:latin typeface="Cambria Math" panose="02040503050406030204" pitchFamily="18" charset="0"/>
                          <a:cs typeface="Courier New" panose="02070309020205020404" pitchFamily="49" charset="0"/>
                        </a:rPr>
                        <m:t>=</m:t>
                      </m:r>
                      <m:nary>
                        <m:naryPr>
                          <m:chr m:val="∏"/>
                          <m:ctrlPr>
                            <a:rPr lang="fr-FR" sz="2000" b="1" i="1" smtClean="0">
                              <a:solidFill>
                                <a:srgbClr val="FF0000"/>
                              </a:solidFill>
                              <a:effectLst/>
                              <a:latin typeface="Cambria Math" panose="02040503050406030204" pitchFamily="18" charset="0"/>
                              <a:cs typeface="Courier New" panose="02070309020205020404" pitchFamily="49" charset="0"/>
                            </a:rPr>
                          </m:ctrlPr>
                        </m:naryPr>
                        <m:sub>
                          <m:r>
                            <m:rPr>
                              <m:brk m:alnAt="23"/>
                            </m:rPr>
                            <a:rPr lang="fr-FR" sz="2000" b="1" i="1" smtClean="0">
                              <a:solidFill>
                                <a:srgbClr val="FF0000"/>
                              </a:solidFill>
                              <a:effectLst/>
                              <a:latin typeface="Cambria Math" panose="02040503050406030204" pitchFamily="18" charset="0"/>
                              <a:cs typeface="Courier New" panose="02070309020205020404" pitchFamily="49" charset="0"/>
                            </a:rPr>
                            <m:t>𝒊</m:t>
                          </m:r>
                          <m:r>
                            <a:rPr lang="fr-FR" sz="2000" b="1" i="1" smtClean="0">
                              <a:solidFill>
                                <a:srgbClr val="FF0000"/>
                              </a:solidFill>
                              <a:effectLst/>
                              <a:latin typeface="Cambria Math" panose="02040503050406030204" pitchFamily="18" charset="0"/>
                              <a:cs typeface="Courier New" panose="02070309020205020404" pitchFamily="49" charset="0"/>
                            </a:rPr>
                            <m:t>=</m:t>
                          </m:r>
                          <m:r>
                            <a:rPr lang="fr-FR" sz="2000" b="1" i="1" smtClean="0">
                              <a:solidFill>
                                <a:srgbClr val="FF0000"/>
                              </a:solidFill>
                              <a:effectLst/>
                              <a:latin typeface="Cambria Math" panose="02040503050406030204" pitchFamily="18" charset="0"/>
                              <a:cs typeface="Courier New" panose="02070309020205020404" pitchFamily="49" charset="0"/>
                            </a:rPr>
                            <m:t>𝟏</m:t>
                          </m:r>
                        </m:sub>
                        <m:sup>
                          <m:r>
                            <a:rPr lang="fr-FR" sz="2000" b="1" i="1" smtClean="0">
                              <a:solidFill>
                                <a:srgbClr val="FF0000"/>
                              </a:solidFill>
                              <a:effectLst/>
                              <a:latin typeface="Cambria Math" panose="02040503050406030204" pitchFamily="18" charset="0"/>
                              <a:cs typeface="Courier New" panose="02070309020205020404" pitchFamily="49" charset="0"/>
                            </a:rPr>
                            <m:t>𝒏</m:t>
                          </m:r>
                        </m:sup>
                        <m:e>
                          <m:r>
                            <a:rPr lang="fr-FR" sz="2000" b="1" i="1" smtClean="0">
                              <a:solidFill>
                                <a:srgbClr val="FF0000"/>
                              </a:solidFill>
                              <a:effectLst/>
                              <a:latin typeface="Cambria Math" panose="02040503050406030204" pitchFamily="18" charset="0"/>
                              <a:cs typeface="Courier New" panose="02070309020205020404" pitchFamily="49" charset="0"/>
                            </a:rPr>
                            <m:t>𝒇</m:t>
                          </m:r>
                          <m:d>
                            <m:dPr>
                              <m:ctrlPr>
                                <a:rPr lang="fr-FR" sz="2000" b="1" i="1" smtClean="0">
                                  <a:solidFill>
                                    <a:srgbClr val="FF0000"/>
                                  </a:solidFill>
                                  <a:effectLst/>
                                  <a:latin typeface="Cambria Math" panose="02040503050406030204" pitchFamily="18" charset="0"/>
                                  <a:cs typeface="Courier New" panose="02070309020205020404" pitchFamily="49" charset="0"/>
                                </a:rPr>
                              </m:ctrlPr>
                            </m:dPr>
                            <m:e>
                              <m:r>
                                <a:rPr lang="fr-FR" sz="2000" b="1" i="1" smtClean="0">
                                  <a:solidFill>
                                    <a:srgbClr val="FF0000"/>
                                  </a:solidFill>
                                  <a:effectLst/>
                                  <a:latin typeface="Cambria Math" panose="02040503050406030204" pitchFamily="18" charset="0"/>
                                  <a:cs typeface="Courier New" panose="02070309020205020404" pitchFamily="49" charset="0"/>
                                </a:rPr>
                                <m:t>𝒙</m:t>
                              </m:r>
                            </m:e>
                          </m:d>
                        </m:e>
                      </m:nary>
                    </m:oMath>
                  </m:oMathPara>
                </a14:m>
                <a:endParaRPr lang="fr-FR" sz="2000" b="1" i="1" dirty="0">
                  <a:solidFill>
                    <a:srgbClr val="2D2D8A"/>
                  </a:solidFill>
                  <a:effectLst/>
                  <a:latin typeface="Courier New" panose="02070309020205020404" pitchFamily="49" charset="0"/>
                  <a:cs typeface="Courier New" panose="02070309020205020404" pitchFamily="49" charset="0"/>
                </a:endParaRPr>
              </a:p>
              <a:p>
                <a:pPr>
                  <a:spcBef>
                    <a:spcPts val="0"/>
                  </a:spcBef>
                </a:pPr>
                <a:endParaRPr lang="fr-FR" sz="2000" b="1" i="1" dirty="0">
                  <a:solidFill>
                    <a:srgbClr val="2D2D8A"/>
                  </a:solidFill>
                  <a:latin typeface="Courier New" panose="02070309020205020404" pitchFamily="49" charset="0"/>
                  <a:cs typeface="Courier New" panose="02070309020205020404" pitchFamily="49" charset="0"/>
                </a:endParaRPr>
              </a:p>
            </p:txBody>
          </p:sp>
        </mc:Choice>
        <mc:Fallback xmlns="">
          <p:sp>
            <p:nvSpPr>
              <p:cNvPr id="10" name="ZoneTexte 9">
                <a:extLst>
                  <a:ext uri="{FF2B5EF4-FFF2-40B4-BE49-F238E27FC236}">
                    <a16:creationId xmlns:a16="http://schemas.microsoft.com/office/drawing/2014/main" id="{757C257D-42B3-6A4B-9927-2509F62BF4BA}"/>
                  </a:ext>
                </a:extLst>
              </p:cNvPr>
              <p:cNvSpPr txBox="1">
                <a:spLocks noRot="1" noChangeAspect="1" noMove="1" noResize="1" noEditPoints="1" noAdjustHandles="1" noChangeArrowheads="1" noChangeShapeType="1" noTextEdit="1"/>
              </p:cNvSpPr>
              <p:nvPr/>
            </p:nvSpPr>
            <p:spPr>
              <a:xfrm>
                <a:off x="167681" y="2580689"/>
                <a:ext cx="4056112" cy="2900987"/>
              </a:xfrm>
              <a:prstGeom prst="rect">
                <a:avLst/>
              </a:prstGeom>
              <a:blipFill>
                <a:blip r:embed="rId4"/>
                <a:stretch>
                  <a:fillRect l="-10000" t="-1310" b="-39738"/>
                </a:stretch>
              </a:blipFill>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3808EF1-FEFF-AB44-8FA0-CB4E3795D6CA}"/>
                  </a:ext>
                </a:extLst>
              </p:cNvPr>
              <p:cNvSpPr/>
              <p:nvPr/>
            </p:nvSpPr>
            <p:spPr>
              <a:xfrm>
                <a:off x="1631504" y="4205768"/>
                <a:ext cx="3170740" cy="9988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2000" i="0">
                          <a:latin typeface="Cambria Math" panose="02040503050406030204" pitchFamily="18" charset="0"/>
                        </a:rPr>
                        <m:t>=</m:t>
                      </m:r>
                      <m:nary>
                        <m:naryPr>
                          <m:chr m:val="∏"/>
                          <m:limLoc m:val="undOvr"/>
                          <m:ctrlPr>
                            <a:rPr lang="fr-FR" sz="2000" i="1">
                              <a:latin typeface="Cambria Math" panose="02040503050406030204" pitchFamily="18" charset="0"/>
                            </a:rPr>
                          </m:ctrlPr>
                        </m:naryPr>
                        <m:sub>
                          <m:r>
                            <a:rPr lang="fr-FR" sz="2000" i="1">
                              <a:latin typeface="Cambria Math" panose="02040503050406030204" pitchFamily="18" charset="0"/>
                            </a:rPr>
                            <m:t>𝑘</m:t>
                          </m:r>
                          <m:r>
                            <a:rPr lang="fr-FR" sz="2000" i="0">
                              <a:latin typeface="Cambria Math" panose="02040503050406030204" pitchFamily="18" charset="0"/>
                            </a:rPr>
                            <m:t>=1</m:t>
                          </m:r>
                        </m:sub>
                        <m:sup>
                          <m:r>
                            <a:rPr lang="fr-FR" sz="2000" i="1">
                              <a:latin typeface="Cambria Math" panose="02040503050406030204" pitchFamily="18" charset="0"/>
                            </a:rPr>
                            <m:t>𝑑</m:t>
                          </m:r>
                        </m:sup>
                        <m:e>
                          <m:nary>
                            <m:naryPr>
                              <m:chr m:val="∏"/>
                              <m:limLoc m:val="undOvr"/>
                              <m:ctrlPr>
                                <a:rPr lang="fr-FR" sz="2000" i="1">
                                  <a:latin typeface="Cambria Math" panose="02040503050406030204" pitchFamily="18" charset="0"/>
                                </a:rPr>
                              </m:ctrlPr>
                            </m:naryPr>
                            <m:sub>
                              <m:r>
                                <a:rPr lang="fr-FR" sz="2000" i="1">
                                  <a:latin typeface="Cambria Math" panose="02040503050406030204" pitchFamily="18" charset="0"/>
                                </a:rPr>
                                <m:t>𝑗</m:t>
                              </m:r>
                              <m:r>
                                <a:rPr lang="fr-FR" sz="2000" i="0">
                                  <a:latin typeface="Cambria Math" panose="02040503050406030204" pitchFamily="18" charset="0"/>
                                </a:rPr>
                                <m:t>=1</m:t>
                              </m:r>
                            </m:sub>
                            <m:sup>
                              <m:sSub>
                                <m:sSubPr>
                                  <m:ctrlPr>
                                    <a:rPr lang="fr-FR" sz="2000" i="1">
                                      <a:solidFill>
                                        <a:srgbClr val="836967"/>
                                      </a:solidFill>
                                      <a:latin typeface="Cambria Math" panose="02040503050406030204" pitchFamily="18" charset="0"/>
                                    </a:rPr>
                                  </m:ctrlPr>
                                </m:sSubPr>
                                <m:e>
                                  <m:r>
                                    <a:rPr lang="fr-FR" sz="2000" i="1">
                                      <a:latin typeface="Cambria Math" panose="02040503050406030204" pitchFamily="18" charset="0"/>
                                    </a:rPr>
                                    <m:t>𝑚</m:t>
                                  </m:r>
                                </m:e>
                                <m:sub>
                                  <m:r>
                                    <a:rPr lang="fr-FR" sz="2000" i="1">
                                      <a:latin typeface="Cambria Math" panose="02040503050406030204" pitchFamily="18" charset="0"/>
                                    </a:rPr>
                                    <m:t>𝑘</m:t>
                                  </m:r>
                                </m:sub>
                              </m:sSub>
                            </m:sup>
                            <m:e>
                              <m:nary>
                                <m:naryPr>
                                  <m:chr m:val="∏"/>
                                  <m:limLoc m:val="undOvr"/>
                                  <m:ctrlPr>
                                    <a:rPr lang="fr-FR" sz="2000" i="1">
                                      <a:latin typeface="Cambria Math" panose="02040503050406030204" pitchFamily="18" charset="0"/>
                                    </a:rPr>
                                  </m:ctrlPr>
                                </m:naryPr>
                                <m:sub>
                                  <m:r>
                                    <a:rPr lang="fr-FR" sz="2000" i="1">
                                      <a:latin typeface="Cambria Math" panose="02040503050406030204" pitchFamily="18" charset="0"/>
                                    </a:rPr>
                                    <m:t>𝑖</m:t>
                                  </m:r>
                                  <m:r>
                                    <a:rPr lang="fr-FR" sz="2000" i="0">
                                      <a:latin typeface="Cambria Math" panose="02040503050406030204" pitchFamily="18" charset="0"/>
                                    </a:rPr>
                                    <m:t>=1</m:t>
                                  </m:r>
                                </m:sub>
                                <m:sup>
                                  <m:sSub>
                                    <m:sSubPr>
                                      <m:ctrlPr>
                                        <a:rPr lang="fr-FR" sz="2000" i="1">
                                          <a:solidFill>
                                            <a:srgbClr val="836967"/>
                                          </a:solidFill>
                                          <a:latin typeface="Cambria Math" panose="02040503050406030204" pitchFamily="18" charset="0"/>
                                        </a:rPr>
                                      </m:ctrlPr>
                                    </m:sSubPr>
                                    <m:e>
                                      <m:r>
                                        <a:rPr lang="fr-FR" sz="2000" i="1">
                                          <a:latin typeface="Cambria Math" panose="02040503050406030204" pitchFamily="18" charset="0"/>
                                        </a:rPr>
                                        <m:t>𝑛</m:t>
                                      </m:r>
                                    </m:e>
                                    <m:sub>
                                      <m:r>
                                        <a:rPr lang="fr-FR" sz="2000" i="1">
                                          <a:latin typeface="Cambria Math" panose="02040503050406030204" pitchFamily="18" charset="0"/>
                                        </a:rPr>
                                        <m:t>𝑘𝑗</m:t>
                                      </m:r>
                                    </m:sub>
                                  </m:sSub>
                                </m:sup>
                                <m:e>
                                  <m:r>
                                    <a:rPr lang="fr-FR" sz="2000" i="1">
                                      <a:latin typeface="Cambria Math" panose="02040503050406030204" pitchFamily="18" charset="0"/>
                                    </a:rPr>
                                    <m:t>𝑓</m:t>
                                  </m:r>
                                  <m:d>
                                    <m:dPr>
                                      <m:ctrlPr>
                                        <a:rPr lang="fr-FR" sz="2000" i="1">
                                          <a:latin typeface="Cambria Math" panose="02040503050406030204" pitchFamily="18" charset="0"/>
                                        </a:rPr>
                                      </m:ctrlPr>
                                    </m:dPr>
                                    <m:e>
                                      <m:sSub>
                                        <m:sSubPr>
                                          <m:ctrlPr>
                                            <a:rPr lang="fr-FR" sz="2000" i="1">
                                              <a:solidFill>
                                                <a:srgbClr val="836967"/>
                                              </a:solidFill>
                                              <a:latin typeface="Cambria Math" panose="02040503050406030204" pitchFamily="18" charset="0"/>
                                            </a:rPr>
                                          </m:ctrlPr>
                                        </m:sSubPr>
                                        <m:e>
                                          <m:r>
                                            <a:rPr lang="fr-FR" sz="2000" i="1">
                                              <a:latin typeface="Cambria Math" panose="02040503050406030204" pitchFamily="18" charset="0"/>
                                            </a:rPr>
                                            <m:t>𝜉</m:t>
                                          </m:r>
                                        </m:e>
                                        <m:sub>
                                          <m:r>
                                            <a:rPr lang="fr-FR" sz="2000" i="1">
                                              <a:latin typeface="Cambria Math" panose="02040503050406030204" pitchFamily="18" charset="0"/>
                                            </a:rPr>
                                            <m:t>𝑘</m:t>
                                          </m:r>
                                        </m:sub>
                                      </m:sSub>
                                      <m:r>
                                        <a:rPr lang="fr-FR" sz="2000" i="0">
                                          <a:latin typeface="Cambria Math" panose="02040503050406030204" pitchFamily="18" charset="0"/>
                                        </a:rPr>
                                        <m:t>−</m:t>
                                      </m:r>
                                      <m:sSub>
                                        <m:sSubPr>
                                          <m:ctrlPr>
                                            <a:rPr lang="fr-FR" sz="2000" i="1">
                                              <a:solidFill>
                                                <a:srgbClr val="836967"/>
                                              </a:solidFill>
                                              <a:latin typeface="Cambria Math" panose="02040503050406030204" pitchFamily="18" charset="0"/>
                                            </a:rPr>
                                          </m:ctrlPr>
                                        </m:sSubPr>
                                        <m:e>
                                          <m:r>
                                            <a:rPr lang="fr-FR" sz="2000" i="1">
                                              <a:latin typeface="Cambria Math" panose="02040503050406030204" pitchFamily="18" charset="0"/>
                                            </a:rPr>
                                            <m:t>𝑦</m:t>
                                          </m:r>
                                        </m:e>
                                        <m:sub>
                                          <m:r>
                                            <a:rPr lang="fr-FR" sz="2000" i="1">
                                              <a:latin typeface="Cambria Math" panose="02040503050406030204" pitchFamily="18" charset="0"/>
                                            </a:rPr>
                                            <m:t>𝑘𝑗𝑖</m:t>
                                          </m:r>
                                        </m:sub>
                                      </m:sSub>
                                    </m:e>
                                  </m:d>
                                </m:e>
                              </m:nary>
                            </m:e>
                          </m:nary>
                        </m:e>
                      </m:nary>
                    </m:oMath>
                  </m:oMathPara>
                </a14:m>
                <a:endParaRPr lang="fr-FR" sz="2000" dirty="0"/>
              </a:p>
            </p:txBody>
          </p:sp>
        </mc:Choice>
        <mc:Fallback xmlns="">
          <p:sp>
            <p:nvSpPr>
              <p:cNvPr id="2" name="Rectangle 1">
                <a:extLst>
                  <a:ext uri="{FF2B5EF4-FFF2-40B4-BE49-F238E27FC236}">
                    <a16:creationId xmlns:a16="http://schemas.microsoft.com/office/drawing/2014/main" id="{53808EF1-FEFF-AB44-8FA0-CB4E3795D6CA}"/>
                  </a:ext>
                </a:extLst>
              </p:cNvPr>
              <p:cNvSpPr>
                <a:spLocks noRot="1" noChangeAspect="1" noMove="1" noResize="1" noEditPoints="1" noAdjustHandles="1" noChangeArrowheads="1" noChangeShapeType="1" noTextEdit="1"/>
              </p:cNvSpPr>
              <p:nvPr/>
            </p:nvSpPr>
            <p:spPr>
              <a:xfrm>
                <a:off x="1631504" y="4205768"/>
                <a:ext cx="3170740" cy="998863"/>
              </a:xfrm>
              <a:prstGeom prst="rect">
                <a:avLst/>
              </a:prstGeom>
              <a:blipFill>
                <a:blip r:embed="rId5"/>
                <a:stretch>
                  <a:fillRect l="-17530" t="-94937" b="-144304"/>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0C4675FC-0210-834B-B5CB-D2592B690988}"/>
              </a:ext>
            </a:extLst>
          </p:cNvPr>
          <p:cNvSpPr txBox="1"/>
          <p:nvPr/>
        </p:nvSpPr>
        <p:spPr>
          <a:xfrm>
            <a:off x="5015880" y="4084306"/>
            <a:ext cx="7071167" cy="1077218"/>
          </a:xfrm>
          <a:prstGeom prst="rect">
            <a:avLst/>
          </a:prstGeom>
          <a:noFill/>
        </p:spPr>
        <p:txBody>
          <a:bodyPr wrap="none" rtlCol="0">
            <a:spAutoFit/>
          </a:bodyPr>
          <a:lstStyle/>
          <a:p>
            <a:r>
              <a:rPr lang="fr-FR" sz="1600" dirty="0">
                <a:latin typeface="Courier New" panose="02070309020205020404" pitchFamily="49" charset="0"/>
                <a:cs typeface="Courier New" panose="02070309020205020404" pitchFamily="49" charset="0"/>
              </a:rPr>
              <a:t>avec</a:t>
            </a:r>
          </a:p>
          <a:p>
            <a:r>
              <a:rPr lang="fr-FR" sz="1600" dirty="0">
                <a:latin typeface="Courier New" panose="02070309020205020404" pitchFamily="49" charset="0"/>
                <a:cs typeface="Courier New" panose="02070309020205020404" pitchFamily="49" charset="0"/>
              </a:rPr>
              <a:t>k ⇢ d = nombre de conditions d'essais</a:t>
            </a:r>
          </a:p>
          <a:p>
            <a:r>
              <a:rPr lang="fr-FR" sz="1600" dirty="0">
                <a:latin typeface="Courier New" panose="02070309020205020404" pitchFamily="49" charset="0"/>
                <a:cs typeface="Courier New" panose="02070309020205020404" pitchFamily="49" charset="0"/>
              </a:rPr>
              <a:t>j ⇢ </a:t>
            </a:r>
            <a:r>
              <a:rPr lang="fr-FR" sz="1600" dirty="0" err="1">
                <a:latin typeface="Courier New" panose="02070309020205020404" pitchFamily="49" charset="0"/>
                <a:cs typeface="Courier New" panose="02070309020205020404" pitchFamily="49" charset="0"/>
              </a:rPr>
              <a:t>m</a:t>
            </a:r>
            <a:r>
              <a:rPr lang="fr-FR" sz="1600" baseline="-25000" dirty="0" err="1">
                <a:latin typeface="Courier New" panose="02070309020205020404" pitchFamily="49" charset="0"/>
                <a:cs typeface="Courier New" panose="02070309020205020404" pitchFamily="49" charset="0"/>
              </a:rPr>
              <a:t>k</a:t>
            </a:r>
            <a:r>
              <a:rPr lang="fr-FR" sz="1600" dirty="0">
                <a:latin typeface="Courier New" panose="02070309020205020404" pitchFamily="49" charset="0"/>
                <a:cs typeface="Courier New" panose="02070309020205020404" pitchFamily="49" charset="0"/>
              </a:rPr>
              <a:t> = nombre de temps de mesures sous la condition </a:t>
            </a:r>
            <a:r>
              <a:rPr lang="fr-FR" sz="1600" dirty="0" err="1">
                <a:latin typeface="Courier New" panose="02070309020205020404" pitchFamily="49" charset="0"/>
                <a:cs typeface="Courier New" panose="02070309020205020404" pitchFamily="49" charset="0"/>
              </a:rPr>
              <a:t>V</a:t>
            </a:r>
            <a:r>
              <a:rPr lang="fr-FR" sz="1600" baseline="-25000" dirty="0" err="1">
                <a:latin typeface="Courier New" panose="02070309020205020404" pitchFamily="49" charset="0"/>
                <a:cs typeface="Courier New" panose="02070309020205020404" pitchFamily="49" charset="0"/>
              </a:rPr>
              <a:t>k</a:t>
            </a:r>
            <a:endParaRPr lang="fr-FR" sz="1600" baseline="-25000" dirty="0">
              <a:latin typeface="Courier New" panose="02070309020205020404" pitchFamily="49" charset="0"/>
              <a:cs typeface="Courier New" panose="02070309020205020404" pitchFamily="49" charset="0"/>
            </a:endParaRPr>
          </a:p>
          <a:p>
            <a:r>
              <a:rPr lang="fr-FR" sz="1600" dirty="0">
                <a:latin typeface="Courier New" panose="02070309020205020404" pitchFamily="49" charset="0"/>
                <a:cs typeface="Courier New" panose="02070309020205020404" pitchFamily="49" charset="0"/>
              </a:rPr>
              <a:t>i ⇢ </a:t>
            </a:r>
            <a:r>
              <a:rPr lang="fr-FR" sz="1600" dirty="0" err="1">
                <a:latin typeface="Courier New" panose="02070309020205020404" pitchFamily="49" charset="0"/>
                <a:cs typeface="Courier New" panose="02070309020205020404" pitchFamily="49" charset="0"/>
              </a:rPr>
              <a:t>n</a:t>
            </a:r>
            <a:r>
              <a:rPr lang="fr-FR" sz="1600" baseline="-25000" dirty="0" err="1">
                <a:latin typeface="Courier New" panose="02070309020205020404" pitchFamily="49" charset="0"/>
                <a:cs typeface="Courier New" panose="02070309020205020404" pitchFamily="49" charset="0"/>
              </a:rPr>
              <a:t>kj</a:t>
            </a:r>
            <a:r>
              <a:rPr lang="fr-FR" sz="1600" dirty="0">
                <a:latin typeface="Courier New" panose="02070309020205020404" pitchFamily="49" charset="0"/>
                <a:cs typeface="Courier New" panose="02070309020205020404" pitchFamily="49" charset="0"/>
              </a:rPr>
              <a:t> = nombre de répétitions de mesure à l'instant </a:t>
            </a:r>
            <a:r>
              <a:rPr lang="fr-FR" sz="1600" dirty="0" err="1">
                <a:latin typeface="Courier New" panose="02070309020205020404" pitchFamily="49" charset="0"/>
                <a:cs typeface="Courier New" panose="02070309020205020404" pitchFamily="49" charset="0"/>
              </a:rPr>
              <a:t>t</a:t>
            </a:r>
            <a:r>
              <a:rPr lang="fr-FR" sz="1600" baseline="-25000" dirty="0" err="1">
                <a:latin typeface="Courier New" panose="02070309020205020404" pitchFamily="49" charset="0"/>
                <a:cs typeface="Courier New" panose="02070309020205020404" pitchFamily="49" charset="0"/>
              </a:rPr>
              <a:t>kj</a:t>
            </a:r>
            <a:endParaRPr lang="fr-FR" sz="1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284847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26</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Estimation des paramètres par MLE</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3692036" cy="338554"/>
          </a:xfrm>
          <a:prstGeom prst="rect">
            <a:avLst/>
          </a:prstGeom>
          <a:ln w="28575">
            <a:noFill/>
          </a:ln>
        </p:spPr>
        <p:txBody>
          <a:bodyPr wrap="none">
            <a:spAutoFit/>
          </a:bodyPr>
          <a:lstStyle/>
          <a:p>
            <a:r>
              <a:rPr lang="fr-FR" sz="1600" b="1" i="1" dirty="0">
                <a:solidFill>
                  <a:schemeClr val="bg1"/>
                </a:solidFill>
              </a:rPr>
              <a:t>Estimation des paramètres par MLE</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47B68BB-3EC7-1B40-A8D3-B99696755B81}"/>
                  </a:ext>
                </a:extLst>
              </p:cNvPr>
              <p:cNvSpPr/>
              <p:nvPr/>
            </p:nvSpPr>
            <p:spPr>
              <a:xfrm>
                <a:off x="167680" y="1653369"/>
                <a:ext cx="11856640" cy="461665"/>
              </a:xfrm>
              <a:prstGeom prst="rect">
                <a:avLst/>
              </a:prstGeom>
            </p:spPr>
            <p:txBody>
              <a:bodyPr wrap="square">
                <a:spAutoFit/>
              </a:bodyPr>
              <a:lstStyle/>
              <a:p>
                <a:r>
                  <a:rPr lang="fr-FR" sz="2000" i="1" dirty="0">
                    <a:solidFill>
                      <a:sysClr val="windowText" lastClr="000000"/>
                    </a:solidFill>
                    <a:latin typeface="Courier New" panose="02070309020205020404" pitchFamily="49" charset="0"/>
                    <a:cs typeface="Courier New" panose="02070309020205020404" pitchFamily="49" charset="0"/>
                  </a:rPr>
                  <a:t>19 paramètres à estimer: </a:t>
                </a:r>
                <a14:m>
                  <m:oMath xmlns:m="http://schemas.openxmlformats.org/officeDocument/2006/math">
                    <m:r>
                      <a:rPr lang="fr-FR" sz="2400" b="0" i="1" smtClean="0">
                        <a:latin typeface="Cambria Math" panose="02040503050406030204" pitchFamily="18" charset="0"/>
                      </a:rPr>
                      <m:t> </m:t>
                    </m:r>
                    <m:r>
                      <a:rPr lang="en-US" sz="2400" i="1">
                        <a:latin typeface="Cambria Math" panose="02040503050406030204" pitchFamily="18" charset="0"/>
                      </a:rPr>
                      <m:t>𝛯</m:t>
                    </m:r>
                    <m:d>
                      <m:dPr>
                        <m:ctrlPr>
                          <a:rPr lang="en-US" sz="2400" i="1">
                            <a:latin typeface="Cambria Math" panose="02040503050406030204" pitchFamily="18" charset="0"/>
                          </a:rPr>
                        </m:ctrlPr>
                      </m:dPr>
                      <m:e>
                        <m:sSub>
                          <m:sSubPr>
                            <m:ctrlPr>
                              <a:rPr lang="fr-FR"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𝜉</m:t>
                            </m:r>
                          </m:e>
                          <m:sub>
                            <m:r>
                              <a:rPr lang="en-US" sz="2400" i="1">
                                <a:solidFill>
                                  <a:srgbClr val="FF0000"/>
                                </a:solidFill>
                                <a:latin typeface="Cambria Math" panose="02040503050406030204" pitchFamily="18" charset="0"/>
                              </a:rPr>
                              <m:t>1</m:t>
                            </m:r>
                          </m:sub>
                        </m:sSub>
                        <m:r>
                          <a:rPr lang="en-US" sz="2400" i="1">
                            <a:latin typeface="Cambria Math" panose="02040503050406030204" pitchFamily="18" charset="0"/>
                          </a:rPr>
                          <m:t>,</m:t>
                        </m:r>
                        <m:sSub>
                          <m:sSubPr>
                            <m:ctrlPr>
                              <a:rPr lang="fr-FR" sz="2400" i="1">
                                <a:solidFill>
                                  <a:srgbClr val="00B0F0"/>
                                </a:solidFill>
                                <a:latin typeface="Cambria Math" panose="02040503050406030204" pitchFamily="18" charset="0"/>
                              </a:rPr>
                            </m:ctrlPr>
                          </m:sSubPr>
                          <m:e>
                            <m:r>
                              <a:rPr lang="en-US" sz="2400" i="1">
                                <a:solidFill>
                                  <a:srgbClr val="00B0F0"/>
                                </a:solidFill>
                                <a:latin typeface="Cambria Math" panose="02040503050406030204" pitchFamily="18" charset="0"/>
                              </a:rPr>
                              <m:t>𝜉</m:t>
                            </m:r>
                          </m:e>
                          <m:sub>
                            <m:r>
                              <a:rPr lang="en-US" sz="2400" i="1">
                                <a:solidFill>
                                  <a:srgbClr val="00B0F0"/>
                                </a:solidFill>
                                <a:latin typeface="Cambria Math" panose="02040503050406030204" pitchFamily="18" charset="0"/>
                              </a:rPr>
                              <m:t>2</m:t>
                            </m:r>
                          </m:sub>
                        </m:sSub>
                        <m:r>
                          <a:rPr lang="en-US" sz="2400" i="1">
                            <a:latin typeface="Cambria Math" panose="02040503050406030204" pitchFamily="18" charset="0"/>
                          </a:rPr>
                          <m:t>,</m:t>
                        </m:r>
                        <m:sSub>
                          <m:sSubPr>
                            <m:ctrlPr>
                              <a:rPr lang="fr-F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𝜉</m:t>
                            </m:r>
                          </m:e>
                          <m:sub>
                            <m:r>
                              <a:rPr lang="fr-FR" sz="2400" i="1">
                                <a:solidFill>
                                  <a:srgbClr val="00B050"/>
                                </a:solidFill>
                                <a:latin typeface="Cambria Math" panose="02040503050406030204" pitchFamily="18" charset="0"/>
                              </a:rPr>
                              <m:t>3</m:t>
                            </m:r>
                          </m:sub>
                        </m:sSub>
                        <m:r>
                          <a:rPr lang="en-US" sz="2400" i="1">
                            <a:latin typeface="Cambria Math" panose="02040503050406030204" pitchFamily="18" charset="0"/>
                          </a:rPr>
                          <m:t>,</m:t>
                        </m:r>
                        <m:sSub>
                          <m:sSubPr>
                            <m:ctrlPr>
                              <a:rPr lang="fr-FR" sz="2400" i="1">
                                <a:solidFill>
                                  <a:srgbClr val="FF00FF"/>
                                </a:solidFill>
                                <a:latin typeface="Cambria Math" panose="02040503050406030204" pitchFamily="18" charset="0"/>
                              </a:rPr>
                            </m:ctrlPr>
                          </m:sSubPr>
                          <m:e>
                            <m:r>
                              <a:rPr lang="en-US" sz="2400" i="1">
                                <a:solidFill>
                                  <a:srgbClr val="FF00FF"/>
                                </a:solidFill>
                                <a:latin typeface="Cambria Math" panose="02040503050406030204" pitchFamily="18" charset="0"/>
                              </a:rPr>
                              <m:t>𝜉</m:t>
                            </m:r>
                          </m:e>
                          <m:sub>
                            <m:r>
                              <a:rPr lang="fr-FR" sz="2400" i="1">
                                <a:solidFill>
                                  <a:srgbClr val="FF00FF"/>
                                </a:solidFill>
                                <a:latin typeface="Cambria Math" panose="02040503050406030204" pitchFamily="18" charset="0"/>
                              </a:rPr>
                              <m:t>4</m:t>
                            </m:r>
                          </m:sub>
                        </m:sSub>
                        <m:r>
                          <a:rPr lang="fr-FR" sz="2400" i="1">
                            <a:latin typeface="Cambria Math" panose="02040503050406030204" pitchFamily="18" charset="0"/>
                          </a:rPr>
                          <m:t>,</m:t>
                        </m:r>
                        <m:sSub>
                          <m:sSubPr>
                            <m:ctrlPr>
                              <a:rPr lang="fr-FR" sz="2400" i="1">
                                <a:solidFill>
                                  <a:srgbClr val="A248E8"/>
                                </a:solidFill>
                                <a:latin typeface="Cambria Math" panose="02040503050406030204" pitchFamily="18" charset="0"/>
                              </a:rPr>
                            </m:ctrlPr>
                          </m:sSubPr>
                          <m:e>
                            <m:r>
                              <a:rPr lang="en-US" sz="2400" i="1">
                                <a:solidFill>
                                  <a:srgbClr val="A248E8"/>
                                </a:solidFill>
                                <a:latin typeface="Cambria Math" panose="02040503050406030204" pitchFamily="18" charset="0"/>
                              </a:rPr>
                              <m:t>𝜉</m:t>
                            </m:r>
                          </m:e>
                          <m:sub>
                            <m:r>
                              <a:rPr lang="fr-FR" sz="2400" i="1">
                                <a:solidFill>
                                  <a:srgbClr val="A248E8"/>
                                </a:solidFill>
                                <a:latin typeface="Cambria Math" panose="02040503050406030204" pitchFamily="18" charset="0"/>
                              </a:rPr>
                              <m:t>5</m:t>
                            </m:r>
                          </m:sub>
                        </m:sSub>
                        <m:r>
                          <a:rPr lang="fr-FR" sz="2400" i="1">
                            <a:latin typeface="Cambria Math" panose="02040503050406030204" pitchFamily="18" charset="0"/>
                          </a:rPr>
                          <m:t>,</m:t>
                        </m:r>
                        <m:sSub>
                          <m:sSubPr>
                            <m:ctrlPr>
                              <a:rPr lang="fr-F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𝜉</m:t>
                            </m:r>
                          </m:e>
                          <m:sub>
                            <m:r>
                              <a:rPr lang="fr-FR" sz="2400" i="1">
                                <a:solidFill>
                                  <a:srgbClr val="002060"/>
                                </a:solidFill>
                                <a:latin typeface="Cambria Math" panose="02040503050406030204" pitchFamily="18" charset="0"/>
                              </a:rPr>
                              <m:t>6</m:t>
                            </m:r>
                          </m:sub>
                        </m:sSub>
                        <m:r>
                          <a:rPr lang="fr-FR" sz="2400" i="1">
                            <a:solidFill>
                              <a:srgbClr val="002060"/>
                            </a:solidFill>
                            <a:latin typeface="Cambria Math" panose="02040503050406030204" pitchFamily="18" charset="0"/>
                          </a:rPr>
                          <m:t>,</m:t>
                        </m:r>
                        <m:sSub>
                          <m:sSubPr>
                            <m:ctrlPr>
                              <a:rPr lang="fr-FR"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𝑏</m:t>
                            </m:r>
                          </m:e>
                          <m:sub>
                            <m:r>
                              <a:rPr lang="fr-FR" sz="2400" i="1">
                                <a:solidFill>
                                  <a:srgbClr val="FF0000"/>
                                </a:solidFill>
                                <a:latin typeface="Cambria Math" panose="02040503050406030204" pitchFamily="18" charset="0"/>
                              </a:rPr>
                              <m:t>1</m:t>
                            </m:r>
                          </m:sub>
                        </m:sSub>
                        <m:r>
                          <a:rPr lang="fr-FR" sz="2400" b="1" i="1">
                            <a:latin typeface="Cambria Math" panose="02040503050406030204" pitchFamily="18" charset="0"/>
                          </a:rPr>
                          <m:t>,</m:t>
                        </m:r>
                        <m:sSub>
                          <m:sSubPr>
                            <m:ctrlPr>
                              <a:rPr lang="fr-FR" sz="2400" i="1">
                                <a:solidFill>
                                  <a:srgbClr val="00B0F0"/>
                                </a:solidFill>
                                <a:latin typeface="Cambria Math" panose="02040503050406030204" pitchFamily="18" charset="0"/>
                              </a:rPr>
                            </m:ctrlPr>
                          </m:sSubPr>
                          <m:e>
                            <m:r>
                              <a:rPr lang="en-US" sz="2400" i="1">
                                <a:solidFill>
                                  <a:srgbClr val="00B0F0"/>
                                </a:solidFill>
                                <a:latin typeface="Cambria Math" panose="02040503050406030204" pitchFamily="18" charset="0"/>
                              </a:rPr>
                              <m:t>𝑏</m:t>
                            </m:r>
                          </m:e>
                          <m:sub>
                            <m:r>
                              <a:rPr lang="fr-FR" sz="2400" i="1">
                                <a:solidFill>
                                  <a:srgbClr val="00B0F0"/>
                                </a:solidFill>
                                <a:latin typeface="Cambria Math" panose="02040503050406030204" pitchFamily="18" charset="0"/>
                              </a:rPr>
                              <m:t>2</m:t>
                            </m:r>
                          </m:sub>
                        </m:sSub>
                        <m:r>
                          <a:rPr lang="fr-FR" sz="2400" b="1" i="1">
                            <a:latin typeface="Cambria Math" panose="02040503050406030204" pitchFamily="18" charset="0"/>
                          </a:rPr>
                          <m:t>,</m:t>
                        </m:r>
                        <m:sSub>
                          <m:sSubPr>
                            <m:ctrlPr>
                              <a:rPr lang="fr-F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𝑏</m:t>
                            </m:r>
                          </m:e>
                          <m:sub>
                            <m:r>
                              <a:rPr lang="fr-FR" sz="2400" i="1">
                                <a:solidFill>
                                  <a:srgbClr val="00B050"/>
                                </a:solidFill>
                                <a:latin typeface="Cambria Math" panose="02040503050406030204" pitchFamily="18" charset="0"/>
                              </a:rPr>
                              <m:t>3</m:t>
                            </m:r>
                          </m:sub>
                        </m:sSub>
                        <m:r>
                          <a:rPr lang="fr-FR" sz="2400" b="1" i="1">
                            <a:latin typeface="Cambria Math" panose="02040503050406030204" pitchFamily="18" charset="0"/>
                          </a:rPr>
                          <m:t>,</m:t>
                        </m:r>
                        <m:sSub>
                          <m:sSubPr>
                            <m:ctrlPr>
                              <a:rPr lang="fr-FR" sz="2400" i="1">
                                <a:solidFill>
                                  <a:srgbClr val="FF00FF"/>
                                </a:solidFill>
                                <a:latin typeface="Cambria Math" panose="02040503050406030204" pitchFamily="18" charset="0"/>
                              </a:rPr>
                            </m:ctrlPr>
                          </m:sSubPr>
                          <m:e>
                            <m:r>
                              <a:rPr lang="en-US" sz="2400" i="1">
                                <a:solidFill>
                                  <a:srgbClr val="FF00FF"/>
                                </a:solidFill>
                                <a:latin typeface="Cambria Math" panose="02040503050406030204" pitchFamily="18" charset="0"/>
                              </a:rPr>
                              <m:t>𝑏</m:t>
                            </m:r>
                          </m:e>
                          <m:sub>
                            <m:r>
                              <a:rPr lang="fr-FR" sz="2400" i="1">
                                <a:solidFill>
                                  <a:srgbClr val="FF00FF"/>
                                </a:solidFill>
                                <a:latin typeface="Cambria Math" panose="02040503050406030204" pitchFamily="18" charset="0"/>
                              </a:rPr>
                              <m:t>4</m:t>
                            </m:r>
                          </m:sub>
                        </m:sSub>
                        <m:r>
                          <a:rPr lang="fr-FR" sz="2400" b="1" i="1">
                            <a:latin typeface="Cambria Math" panose="02040503050406030204" pitchFamily="18" charset="0"/>
                          </a:rPr>
                          <m:t>,</m:t>
                        </m:r>
                        <m:sSub>
                          <m:sSubPr>
                            <m:ctrlPr>
                              <a:rPr lang="fr-FR" sz="2400" i="1">
                                <a:solidFill>
                                  <a:srgbClr val="A248E8"/>
                                </a:solidFill>
                                <a:latin typeface="Cambria Math" panose="02040503050406030204" pitchFamily="18" charset="0"/>
                              </a:rPr>
                            </m:ctrlPr>
                          </m:sSubPr>
                          <m:e>
                            <m:r>
                              <a:rPr lang="en-US" sz="2400" i="1">
                                <a:solidFill>
                                  <a:srgbClr val="A248E8"/>
                                </a:solidFill>
                                <a:latin typeface="Cambria Math" panose="02040503050406030204" pitchFamily="18" charset="0"/>
                              </a:rPr>
                              <m:t>𝑏</m:t>
                            </m:r>
                          </m:e>
                          <m:sub>
                            <m:r>
                              <a:rPr lang="fr-FR" sz="2400" i="1">
                                <a:solidFill>
                                  <a:srgbClr val="A248E8"/>
                                </a:solidFill>
                                <a:latin typeface="Cambria Math" panose="02040503050406030204" pitchFamily="18" charset="0"/>
                              </a:rPr>
                              <m:t>5</m:t>
                            </m:r>
                          </m:sub>
                        </m:sSub>
                        <m:r>
                          <a:rPr lang="fr-FR" sz="2400" b="1" i="1">
                            <a:latin typeface="Cambria Math" panose="02040503050406030204" pitchFamily="18" charset="0"/>
                          </a:rPr>
                          <m:t>,</m:t>
                        </m:r>
                        <m:sSub>
                          <m:sSubPr>
                            <m:ctrlPr>
                              <a:rPr lang="fr-F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𝑏</m:t>
                            </m:r>
                          </m:e>
                          <m:sub>
                            <m:r>
                              <a:rPr lang="fr-FR" sz="2400" i="1">
                                <a:solidFill>
                                  <a:srgbClr val="002060"/>
                                </a:solidFill>
                                <a:latin typeface="Cambria Math" panose="02040503050406030204" pitchFamily="18" charset="0"/>
                              </a:rPr>
                              <m:t>6</m:t>
                            </m:r>
                          </m:sub>
                        </m:sSub>
                        <m:r>
                          <a:rPr lang="fr-FR" sz="2400" i="1">
                            <a:solidFill>
                              <a:srgbClr val="002060"/>
                            </a:solidFill>
                            <a:latin typeface="Cambria Math" panose="020405030504060302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𝒂</m:t>
                        </m:r>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𝟏</m:t>
                            </m:r>
                          </m:sub>
                        </m:sSub>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𝟐</m:t>
                            </m:r>
                          </m:sub>
                        </m:sSub>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𝟑</m:t>
                            </m:r>
                          </m:sub>
                        </m:sSub>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𝒒</m:t>
                        </m:r>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𝒑</m:t>
                        </m:r>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Cambria Math" panose="02040503050406030204" pitchFamily="18" charset="0"/>
                            <a:cs typeface="Times New Roman" panose="02020603050405020304" pitchFamily="18" charset="0"/>
                          </a:rPr>
                          <m:t>𝝀</m:t>
                        </m:r>
                      </m:e>
                    </m:d>
                  </m:oMath>
                </a14:m>
                <a:endParaRPr lang="fr-FR" sz="2800" dirty="0"/>
              </a:p>
            </p:txBody>
          </p:sp>
        </mc:Choice>
        <mc:Fallback xmlns="">
          <p:sp>
            <p:nvSpPr>
              <p:cNvPr id="6" name="Rectangle 5">
                <a:extLst>
                  <a:ext uri="{FF2B5EF4-FFF2-40B4-BE49-F238E27FC236}">
                    <a16:creationId xmlns:a16="http://schemas.microsoft.com/office/drawing/2014/main" id="{347B68BB-3EC7-1B40-A8D3-B99696755B81}"/>
                  </a:ext>
                </a:extLst>
              </p:cNvPr>
              <p:cNvSpPr>
                <a:spLocks noRot="1" noChangeAspect="1" noMove="1" noResize="1" noEditPoints="1" noAdjustHandles="1" noChangeArrowheads="1" noChangeShapeType="1" noTextEdit="1"/>
              </p:cNvSpPr>
              <p:nvPr/>
            </p:nvSpPr>
            <p:spPr>
              <a:xfrm>
                <a:off x="167680" y="1653369"/>
                <a:ext cx="11856640" cy="461665"/>
              </a:xfrm>
              <a:prstGeom prst="rect">
                <a:avLst/>
              </a:prstGeom>
              <a:blipFill>
                <a:blip r:embed="rId3"/>
                <a:stretch>
                  <a:fillRect l="-535" b="-162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3808EF1-FEFF-AB44-8FA0-CB4E3795D6CA}"/>
                  </a:ext>
                </a:extLst>
              </p:cNvPr>
              <p:cNvSpPr/>
              <p:nvPr/>
            </p:nvSpPr>
            <p:spPr>
              <a:xfrm>
                <a:off x="167680" y="2301284"/>
                <a:ext cx="7580921" cy="9988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z="2000" b="0" i="0" smtClean="0">
                          <a:solidFill>
                            <a:srgbClr val="FF0000"/>
                          </a:solidFill>
                          <a:latin typeface="Cambria Math" panose="02040503050406030204" pitchFamily="18" charset="0"/>
                        </a:rPr>
                        <m:t>L</m:t>
                      </m:r>
                      <m:r>
                        <a:rPr lang="fr-FR" sz="2000" i="0">
                          <a:latin typeface="Cambria Math" panose="02040503050406030204" pitchFamily="18" charset="0"/>
                        </a:rPr>
                        <m:t>=</m:t>
                      </m:r>
                      <m:nary>
                        <m:naryPr>
                          <m:chr m:val="∏"/>
                          <m:limLoc m:val="undOvr"/>
                          <m:ctrlPr>
                            <a:rPr lang="fr-FR" sz="2000" i="1">
                              <a:latin typeface="Cambria Math" panose="02040503050406030204" pitchFamily="18" charset="0"/>
                            </a:rPr>
                          </m:ctrlPr>
                        </m:naryPr>
                        <m:sub>
                          <m:r>
                            <a:rPr lang="fr-FR" sz="2000" i="1">
                              <a:latin typeface="Cambria Math" panose="02040503050406030204" pitchFamily="18" charset="0"/>
                            </a:rPr>
                            <m:t>𝑘</m:t>
                          </m:r>
                          <m:r>
                            <a:rPr lang="fr-FR" sz="2000" i="0">
                              <a:latin typeface="Cambria Math" panose="02040503050406030204" pitchFamily="18" charset="0"/>
                            </a:rPr>
                            <m:t>=1</m:t>
                          </m:r>
                        </m:sub>
                        <m:sup>
                          <m:r>
                            <a:rPr lang="fr-FR" sz="2000" i="1">
                              <a:latin typeface="Cambria Math" panose="02040503050406030204" pitchFamily="18" charset="0"/>
                            </a:rPr>
                            <m:t>𝑑</m:t>
                          </m:r>
                        </m:sup>
                        <m:e>
                          <m:nary>
                            <m:naryPr>
                              <m:chr m:val="∏"/>
                              <m:limLoc m:val="undOvr"/>
                              <m:ctrlPr>
                                <a:rPr lang="fr-FR" sz="2000" i="1">
                                  <a:latin typeface="Cambria Math" panose="02040503050406030204" pitchFamily="18" charset="0"/>
                                </a:rPr>
                              </m:ctrlPr>
                            </m:naryPr>
                            <m:sub>
                              <m:r>
                                <a:rPr lang="fr-FR" sz="2000" i="1">
                                  <a:latin typeface="Cambria Math" panose="02040503050406030204" pitchFamily="18" charset="0"/>
                                </a:rPr>
                                <m:t>𝑗</m:t>
                              </m:r>
                              <m:r>
                                <a:rPr lang="fr-FR" sz="2000" i="0">
                                  <a:latin typeface="Cambria Math" panose="02040503050406030204" pitchFamily="18" charset="0"/>
                                </a:rPr>
                                <m:t>=1</m:t>
                              </m:r>
                            </m:sub>
                            <m:sup>
                              <m:sSub>
                                <m:sSubPr>
                                  <m:ctrlPr>
                                    <a:rPr lang="fr-FR" sz="2000" i="1">
                                      <a:solidFill>
                                        <a:srgbClr val="836967"/>
                                      </a:solidFill>
                                      <a:latin typeface="Cambria Math" panose="02040503050406030204" pitchFamily="18" charset="0"/>
                                    </a:rPr>
                                  </m:ctrlPr>
                                </m:sSubPr>
                                <m:e>
                                  <m:r>
                                    <a:rPr lang="fr-FR" sz="2000" i="1">
                                      <a:latin typeface="Cambria Math" panose="02040503050406030204" pitchFamily="18" charset="0"/>
                                    </a:rPr>
                                    <m:t>𝑚</m:t>
                                  </m:r>
                                </m:e>
                                <m:sub>
                                  <m:r>
                                    <a:rPr lang="fr-FR" sz="2000" i="1">
                                      <a:latin typeface="Cambria Math" panose="02040503050406030204" pitchFamily="18" charset="0"/>
                                    </a:rPr>
                                    <m:t>𝑘</m:t>
                                  </m:r>
                                </m:sub>
                              </m:sSub>
                            </m:sup>
                            <m:e>
                              <m:nary>
                                <m:naryPr>
                                  <m:chr m:val="∏"/>
                                  <m:limLoc m:val="undOvr"/>
                                  <m:ctrlPr>
                                    <a:rPr lang="fr-FR" sz="2000" i="1">
                                      <a:latin typeface="Cambria Math" panose="02040503050406030204" pitchFamily="18" charset="0"/>
                                    </a:rPr>
                                  </m:ctrlPr>
                                </m:naryPr>
                                <m:sub>
                                  <m:r>
                                    <a:rPr lang="fr-FR" sz="2000" i="1">
                                      <a:latin typeface="Cambria Math" panose="02040503050406030204" pitchFamily="18" charset="0"/>
                                    </a:rPr>
                                    <m:t>𝑖</m:t>
                                  </m:r>
                                  <m:r>
                                    <a:rPr lang="fr-FR" sz="2000" i="0">
                                      <a:latin typeface="Cambria Math" panose="02040503050406030204" pitchFamily="18" charset="0"/>
                                    </a:rPr>
                                    <m:t>=1</m:t>
                                  </m:r>
                                </m:sub>
                                <m:sup>
                                  <m:sSub>
                                    <m:sSubPr>
                                      <m:ctrlPr>
                                        <a:rPr lang="fr-FR" sz="2000" i="1">
                                          <a:solidFill>
                                            <a:srgbClr val="836967"/>
                                          </a:solidFill>
                                          <a:latin typeface="Cambria Math" panose="02040503050406030204" pitchFamily="18" charset="0"/>
                                        </a:rPr>
                                      </m:ctrlPr>
                                    </m:sSubPr>
                                    <m:e>
                                      <m:r>
                                        <a:rPr lang="fr-FR" sz="2000" i="1">
                                          <a:latin typeface="Cambria Math" panose="02040503050406030204" pitchFamily="18" charset="0"/>
                                        </a:rPr>
                                        <m:t>𝑛</m:t>
                                      </m:r>
                                    </m:e>
                                    <m:sub>
                                      <m:r>
                                        <a:rPr lang="fr-FR" sz="2000" i="1">
                                          <a:latin typeface="Cambria Math" panose="02040503050406030204" pitchFamily="18" charset="0"/>
                                        </a:rPr>
                                        <m:t>𝑘𝑗</m:t>
                                      </m:r>
                                    </m:sub>
                                  </m:sSub>
                                </m:sup>
                                <m:e>
                                  <m:r>
                                    <a:rPr lang="fr-FR" sz="2000" i="1">
                                      <a:latin typeface="Cambria Math" panose="02040503050406030204" pitchFamily="18" charset="0"/>
                                    </a:rPr>
                                    <m:t>𝑓</m:t>
                                  </m:r>
                                  <m:d>
                                    <m:dPr>
                                      <m:ctrlPr>
                                        <a:rPr lang="fr-FR" sz="2000" i="1">
                                          <a:latin typeface="Cambria Math" panose="02040503050406030204" pitchFamily="18" charset="0"/>
                                        </a:rPr>
                                      </m:ctrlPr>
                                    </m:dPr>
                                    <m:e>
                                      <m:sSub>
                                        <m:sSubPr>
                                          <m:ctrlPr>
                                            <a:rPr lang="fr-FR" sz="2000" i="1">
                                              <a:solidFill>
                                                <a:srgbClr val="836967"/>
                                              </a:solidFill>
                                              <a:latin typeface="Cambria Math" panose="02040503050406030204" pitchFamily="18" charset="0"/>
                                            </a:rPr>
                                          </m:ctrlPr>
                                        </m:sSubPr>
                                        <m:e>
                                          <m:r>
                                            <a:rPr lang="fr-FR" sz="2000" i="1">
                                              <a:latin typeface="Cambria Math" panose="02040503050406030204" pitchFamily="18" charset="0"/>
                                            </a:rPr>
                                            <m:t>𝜉</m:t>
                                          </m:r>
                                        </m:e>
                                        <m:sub>
                                          <m:r>
                                            <a:rPr lang="fr-FR" sz="2000" i="1">
                                              <a:latin typeface="Cambria Math" panose="02040503050406030204" pitchFamily="18" charset="0"/>
                                            </a:rPr>
                                            <m:t>𝑘</m:t>
                                          </m:r>
                                        </m:sub>
                                      </m:sSub>
                                      <m:r>
                                        <a:rPr lang="fr-FR" sz="2000" i="0">
                                          <a:latin typeface="Cambria Math" panose="02040503050406030204" pitchFamily="18" charset="0"/>
                                        </a:rPr>
                                        <m:t>−</m:t>
                                      </m:r>
                                      <m:sSub>
                                        <m:sSubPr>
                                          <m:ctrlPr>
                                            <a:rPr lang="fr-FR" sz="2000" i="1">
                                              <a:solidFill>
                                                <a:srgbClr val="836967"/>
                                              </a:solidFill>
                                              <a:latin typeface="Cambria Math" panose="02040503050406030204" pitchFamily="18" charset="0"/>
                                            </a:rPr>
                                          </m:ctrlPr>
                                        </m:sSubPr>
                                        <m:e>
                                          <m:r>
                                            <a:rPr lang="fr-FR" sz="2000" i="1">
                                              <a:latin typeface="Cambria Math" panose="02040503050406030204" pitchFamily="18" charset="0"/>
                                            </a:rPr>
                                            <m:t>𝑦</m:t>
                                          </m:r>
                                        </m:e>
                                        <m:sub>
                                          <m:r>
                                            <a:rPr lang="fr-FR" sz="2000" i="1">
                                              <a:latin typeface="Cambria Math" panose="02040503050406030204" pitchFamily="18" charset="0"/>
                                            </a:rPr>
                                            <m:t>𝑘𝑗𝑖</m:t>
                                          </m:r>
                                        </m:sub>
                                      </m:sSub>
                                    </m:e>
                                  </m:d>
                                </m:e>
                              </m:nary>
                            </m:e>
                          </m:nary>
                        </m:e>
                      </m:nary>
                      <m:groupChr>
                        <m:groupChrPr>
                          <m:chr m:val="⇔"/>
                          <m:vertJc m:val="bot"/>
                          <m:ctrlPr>
                            <a:rPr lang="fr-FR" sz="2000" i="1" smtClean="0">
                              <a:latin typeface="Cambria Math" panose="02040503050406030204" pitchFamily="18" charset="0"/>
                            </a:rPr>
                          </m:ctrlPr>
                        </m:groupChrPr>
                        <m:e/>
                      </m:groupChr>
                      <m:r>
                        <a:rPr lang="fr-FR" sz="2000" b="0" i="1" smtClean="0">
                          <a:solidFill>
                            <a:srgbClr val="FF0000"/>
                          </a:solidFill>
                          <a:latin typeface="Cambria Math" panose="02040503050406030204" pitchFamily="18" charset="0"/>
                        </a:rPr>
                        <m:t>𝑙</m:t>
                      </m:r>
                      <m:r>
                        <a:rPr lang="fr-FR" sz="2000" b="0" i="1" smtClean="0">
                          <a:solidFill>
                            <a:srgbClr val="FF0000"/>
                          </a:solidFill>
                          <a:latin typeface="Cambria Math" panose="02040503050406030204" pitchFamily="18" charset="0"/>
                        </a:rPr>
                        <m:t>=</m:t>
                      </m:r>
                      <m:func>
                        <m:funcPr>
                          <m:ctrlPr>
                            <a:rPr lang="fr-FR" sz="2000" b="0" i="1" smtClean="0">
                              <a:solidFill>
                                <a:srgbClr val="FF0000"/>
                              </a:solidFill>
                              <a:latin typeface="Cambria Math" panose="02040503050406030204" pitchFamily="18" charset="0"/>
                            </a:rPr>
                          </m:ctrlPr>
                        </m:funcPr>
                        <m:fName>
                          <m:r>
                            <m:rPr>
                              <m:sty m:val="p"/>
                            </m:rPr>
                            <a:rPr lang="fr-FR" sz="2000" b="0" i="0" smtClean="0">
                              <a:solidFill>
                                <a:srgbClr val="FF0000"/>
                              </a:solidFill>
                              <a:latin typeface="Cambria Math" panose="02040503050406030204" pitchFamily="18" charset="0"/>
                            </a:rPr>
                            <m:t>ln</m:t>
                          </m:r>
                        </m:fName>
                        <m:e>
                          <m:d>
                            <m:dPr>
                              <m:ctrlPr>
                                <a:rPr lang="fr-FR" sz="2000" b="0" i="1" smtClean="0">
                                  <a:solidFill>
                                    <a:srgbClr val="FF0000"/>
                                  </a:solidFill>
                                  <a:latin typeface="Cambria Math" panose="02040503050406030204" pitchFamily="18" charset="0"/>
                                </a:rPr>
                              </m:ctrlPr>
                            </m:dPr>
                            <m:e>
                              <m:r>
                                <a:rPr lang="fr-FR" sz="2000" b="0" i="1" smtClean="0">
                                  <a:solidFill>
                                    <a:srgbClr val="FF0000"/>
                                  </a:solidFill>
                                  <a:latin typeface="Cambria Math" panose="02040503050406030204" pitchFamily="18" charset="0"/>
                                </a:rPr>
                                <m:t>𝐿</m:t>
                              </m:r>
                            </m:e>
                          </m:d>
                        </m:e>
                      </m:func>
                      <m:r>
                        <a:rPr lang="fr-FR" sz="2000" b="0" i="1" smtClean="0">
                          <a:latin typeface="Cambria Math" panose="02040503050406030204" pitchFamily="18" charset="0"/>
                        </a:rPr>
                        <m:t>=</m:t>
                      </m:r>
                      <m:nary>
                        <m:naryPr>
                          <m:chr m:val="∑"/>
                          <m:ctrlPr>
                            <a:rPr lang="fr-FR" sz="2000" b="0" i="1" smtClean="0">
                              <a:latin typeface="Cambria Math" panose="02040503050406030204" pitchFamily="18" charset="0"/>
                            </a:rPr>
                          </m:ctrlPr>
                        </m:naryPr>
                        <m:sub>
                          <m:r>
                            <m:rPr>
                              <m:brk m:alnAt="23"/>
                            </m:rPr>
                            <a:rPr lang="fr-FR" sz="2000" b="0" i="1" smtClean="0">
                              <a:latin typeface="Cambria Math" panose="02040503050406030204" pitchFamily="18" charset="0"/>
                            </a:rPr>
                            <m:t>𝑘</m:t>
                          </m:r>
                          <m:r>
                            <a:rPr lang="fr-FR" sz="2000" b="0" i="1" smtClean="0">
                              <a:latin typeface="Cambria Math" panose="02040503050406030204" pitchFamily="18" charset="0"/>
                            </a:rPr>
                            <m:t>=1</m:t>
                          </m:r>
                        </m:sub>
                        <m:sup>
                          <m:r>
                            <a:rPr lang="fr-FR" sz="2000" b="0" i="1" smtClean="0">
                              <a:latin typeface="Cambria Math" panose="02040503050406030204" pitchFamily="18" charset="0"/>
                            </a:rPr>
                            <m:t>𝑑</m:t>
                          </m:r>
                        </m:sup>
                        <m:e>
                          <m:nary>
                            <m:naryPr>
                              <m:chr m:val="∑"/>
                              <m:ctrlPr>
                                <a:rPr lang="fr-FR" sz="2000" b="0" i="1" smtClean="0">
                                  <a:latin typeface="Cambria Math" panose="02040503050406030204" pitchFamily="18" charset="0"/>
                                </a:rPr>
                              </m:ctrlPr>
                            </m:naryPr>
                            <m:sub>
                              <m:r>
                                <m:rPr>
                                  <m:brk m:alnAt="23"/>
                                </m:rPr>
                                <a:rPr lang="fr-FR" sz="2000" b="0" i="1" smtClean="0">
                                  <a:latin typeface="Cambria Math" panose="02040503050406030204" pitchFamily="18" charset="0"/>
                                </a:rPr>
                                <m:t>𝑗</m:t>
                              </m:r>
                              <m:r>
                                <a:rPr lang="fr-FR" sz="2000" b="0" i="1" smtClean="0">
                                  <a:latin typeface="Cambria Math" panose="02040503050406030204" pitchFamily="18" charset="0"/>
                                </a:rPr>
                                <m:t>=1</m:t>
                              </m:r>
                            </m:sub>
                            <m:sup>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𝑚</m:t>
                                  </m:r>
                                </m:e>
                                <m:sub>
                                  <m:r>
                                    <a:rPr lang="fr-FR" sz="2000" b="0" i="1" smtClean="0">
                                      <a:latin typeface="Cambria Math" panose="02040503050406030204" pitchFamily="18" charset="0"/>
                                    </a:rPr>
                                    <m:t>𝑘</m:t>
                                  </m:r>
                                </m:sub>
                              </m:sSub>
                            </m:sup>
                            <m:e>
                              <m:nary>
                                <m:naryPr>
                                  <m:chr m:val="∑"/>
                                  <m:ctrlPr>
                                    <a:rPr lang="fr-FR" sz="2000" b="0" i="1" smtClean="0">
                                      <a:latin typeface="Cambria Math" panose="02040503050406030204" pitchFamily="18" charset="0"/>
                                    </a:rPr>
                                  </m:ctrlPr>
                                </m:naryPr>
                                <m:sub>
                                  <m:r>
                                    <m:rPr>
                                      <m:brk m:alnAt="23"/>
                                    </m:rPr>
                                    <a:rPr lang="fr-FR" sz="2000" b="0" i="1" smtClean="0">
                                      <a:latin typeface="Cambria Math" panose="02040503050406030204" pitchFamily="18" charset="0"/>
                                    </a:rPr>
                                    <m:t>𝑖</m:t>
                                  </m:r>
                                  <m:r>
                                    <a:rPr lang="fr-FR" sz="2000" b="0" i="1" smtClean="0">
                                      <a:latin typeface="Cambria Math" panose="02040503050406030204" pitchFamily="18" charset="0"/>
                                    </a:rPr>
                                    <m:t>=1</m:t>
                                  </m:r>
                                </m:sub>
                                <m:sup>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𝑛</m:t>
                                      </m:r>
                                    </m:e>
                                    <m:sub>
                                      <m:r>
                                        <a:rPr lang="fr-FR" sz="2000" b="0" i="1" smtClean="0">
                                          <a:latin typeface="Cambria Math" panose="02040503050406030204" pitchFamily="18" charset="0"/>
                                        </a:rPr>
                                        <m:t>𝑘𝑗</m:t>
                                      </m:r>
                                    </m:sub>
                                  </m:sSub>
                                </m:sup>
                                <m:e>
                                  <m:r>
                                    <a:rPr lang="fr-FR" sz="2000" i="1">
                                      <a:latin typeface="Cambria Math" panose="02040503050406030204" pitchFamily="18" charset="0"/>
                                    </a:rPr>
                                    <m:t>𝑓</m:t>
                                  </m:r>
                                  <m:d>
                                    <m:dPr>
                                      <m:ctrlPr>
                                        <a:rPr lang="fr-FR" sz="2000" i="1">
                                          <a:latin typeface="Cambria Math" panose="02040503050406030204" pitchFamily="18" charset="0"/>
                                        </a:rPr>
                                      </m:ctrlPr>
                                    </m:dPr>
                                    <m:e>
                                      <m:sSub>
                                        <m:sSubPr>
                                          <m:ctrlPr>
                                            <a:rPr lang="fr-FR" sz="2000" i="1">
                                              <a:solidFill>
                                                <a:srgbClr val="836967"/>
                                              </a:solidFill>
                                              <a:latin typeface="Cambria Math" panose="02040503050406030204" pitchFamily="18" charset="0"/>
                                            </a:rPr>
                                          </m:ctrlPr>
                                        </m:sSubPr>
                                        <m:e>
                                          <m:r>
                                            <a:rPr lang="fr-FR" sz="2000" i="1">
                                              <a:latin typeface="Cambria Math" panose="02040503050406030204" pitchFamily="18" charset="0"/>
                                            </a:rPr>
                                            <m:t>𝜉</m:t>
                                          </m:r>
                                        </m:e>
                                        <m:sub>
                                          <m:r>
                                            <a:rPr lang="fr-FR" sz="2000" i="1">
                                              <a:latin typeface="Cambria Math" panose="02040503050406030204" pitchFamily="18" charset="0"/>
                                            </a:rPr>
                                            <m:t>𝑘</m:t>
                                          </m:r>
                                        </m:sub>
                                      </m:sSub>
                                      <m:r>
                                        <a:rPr lang="fr-FR" sz="2000">
                                          <a:latin typeface="Cambria Math" panose="02040503050406030204" pitchFamily="18" charset="0"/>
                                        </a:rPr>
                                        <m:t>−</m:t>
                                      </m:r>
                                      <m:sSub>
                                        <m:sSubPr>
                                          <m:ctrlPr>
                                            <a:rPr lang="fr-FR" sz="2000" i="1">
                                              <a:solidFill>
                                                <a:srgbClr val="836967"/>
                                              </a:solidFill>
                                              <a:latin typeface="Cambria Math" panose="02040503050406030204" pitchFamily="18" charset="0"/>
                                            </a:rPr>
                                          </m:ctrlPr>
                                        </m:sSubPr>
                                        <m:e>
                                          <m:r>
                                            <a:rPr lang="fr-FR" sz="2000" i="1">
                                              <a:latin typeface="Cambria Math" panose="02040503050406030204" pitchFamily="18" charset="0"/>
                                            </a:rPr>
                                            <m:t>𝑦</m:t>
                                          </m:r>
                                        </m:e>
                                        <m:sub>
                                          <m:r>
                                            <a:rPr lang="fr-FR" sz="2000" i="1">
                                              <a:latin typeface="Cambria Math" panose="02040503050406030204" pitchFamily="18" charset="0"/>
                                            </a:rPr>
                                            <m:t>𝑘𝑗𝑖</m:t>
                                          </m:r>
                                        </m:sub>
                                      </m:sSub>
                                    </m:e>
                                  </m:d>
                                </m:e>
                              </m:nary>
                            </m:e>
                          </m:nary>
                        </m:e>
                      </m:nary>
                    </m:oMath>
                  </m:oMathPara>
                </a14:m>
                <a:endParaRPr lang="fr-FR" sz="2000" dirty="0"/>
              </a:p>
            </p:txBody>
          </p:sp>
        </mc:Choice>
        <mc:Fallback xmlns="">
          <p:sp>
            <p:nvSpPr>
              <p:cNvPr id="2" name="Rectangle 1">
                <a:extLst>
                  <a:ext uri="{FF2B5EF4-FFF2-40B4-BE49-F238E27FC236}">
                    <a16:creationId xmlns:a16="http://schemas.microsoft.com/office/drawing/2014/main" id="{53808EF1-FEFF-AB44-8FA0-CB4E3795D6CA}"/>
                  </a:ext>
                </a:extLst>
              </p:cNvPr>
              <p:cNvSpPr>
                <a:spLocks noRot="1" noChangeAspect="1" noMove="1" noResize="1" noEditPoints="1" noAdjustHandles="1" noChangeArrowheads="1" noChangeShapeType="1" noTextEdit="1"/>
              </p:cNvSpPr>
              <p:nvPr/>
            </p:nvSpPr>
            <p:spPr>
              <a:xfrm>
                <a:off x="167680" y="2301284"/>
                <a:ext cx="7580921" cy="998863"/>
              </a:xfrm>
              <a:prstGeom prst="rect">
                <a:avLst/>
              </a:prstGeom>
              <a:blipFill>
                <a:blip r:embed="rId4"/>
                <a:stretch>
                  <a:fillRect l="-4348" t="-94937" b="-143038"/>
                </a:stretch>
              </a:blipFill>
            </p:spPr>
            <p:txBody>
              <a:bodyPr/>
              <a:lstStyle/>
              <a:p>
                <a:r>
                  <a:rPr lang="fr-FR">
                    <a:noFill/>
                  </a:rPr>
                  <a:t> </a:t>
                </a:r>
              </a:p>
            </p:txBody>
          </p:sp>
        </mc:Fallback>
      </mc:AlternateContent>
      <p:sp>
        <p:nvSpPr>
          <p:cNvPr id="3" name="Rectangle 2">
            <a:extLst>
              <a:ext uri="{FF2B5EF4-FFF2-40B4-BE49-F238E27FC236}">
                <a16:creationId xmlns:a16="http://schemas.microsoft.com/office/drawing/2014/main" id="{8E4E38B4-6F37-3C45-BA70-F781C9F8997D}"/>
              </a:ext>
            </a:extLst>
          </p:cNvPr>
          <p:cNvSpPr/>
          <p:nvPr/>
        </p:nvSpPr>
        <p:spPr>
          <a:xfrm>
            <a:off x="7824192" y="2613114"/>
            <a:ext cx="3835326" cy="369332"/>
          </a:xfrm>
          <a:prstGeom prst="rect">
            <a:avLst/>
          </a:prstGeom>
        </p:spPr>
        <p:txBody>
          <a:bodyPr wrap="square">
            <a:spAutoFit/>
          </a:bodyPr>
          <a:lstStyle/>
          <a:p>
            <a:pPr>
              <a:spcBef>
                <a:spcPts val="0"/>
              </a:spcBef>
            </a:pPr>
            <a:r>
              <a:rPr lang="fr-FR" b="1" dirty="0">
                <a:solidFill>
                  <a:srgbClr val="2D2D8A"/>
                </a:solidFill>
                <a:latin typeface="Courier New" panose="02070309020205020404" pitchFamily="49" charset="0"/>
                <a:cs typeface="Courier New" panose="02070309020205020404" pitchFamily="49" charset="0"/>
              </a:rPr>
              <a:t>Fonction log-vraisemblance</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EF123D4-EB0C-9B4F-8A44-3B4B24A81152}"/>
                  </a:ext>
                </a:extLst>
              </p:cNvPr>
              <p:cNvSpPr/>
              <p:nvPr/>
            </p:nvSpPr>
            <p:spPr>
              <a:xfrm>
                <a:off x="280191" y="3344128"/>
                <a:ext cx="11911809" cy="9081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fr-FR" i="1" smtClean="0">
                          <a:solidFill>
                            <a:srgbClr val="FF0000"/>
                          </a:solidFill>
                          <a:latin typeface="Cambria Math" panose="02040503050406030204" pitchFamily="18" charset="0"/>
                        </a:rPr>
                        <m:t>𝑙</m:t>
                      </m:r>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𝑁</m:t>
                          </m:r>
                        </m:num>
                        <m:den>
                          <m:r>
                            <a:rPr lang="fr-FR" i="0">
                              <a:latin typeface="Cambria Math" panose="02040503050406030204" pitchFamily="18" charset="0"/>
                            </a:rPr>
                            <m:t>2</m:t>
                          </m:r>
                        </m:den>
                      </m:f>
                      <m:func>
                        <m:funcPr>
                          <m:ctrlPr>
                            <a:rPr lang="fr-FR" i="1">
                              <a:latin typeface="Cambria Math" panose="02040503050406030204" pitchFamily="18" charset="0"/>
                            </a:rPr>
                          </m:ctrlPr>
                        </m:funcPr>
                        <m:fName>
                          <m:r>
                            <a:rPr lang="fr-FR" i="1">
                              <a:latin typeface="Cambria Math" panose="02040503050406030204" pitchFamily="18" charset="0"/>
                            </a:rPr>
                            <m:t>𝑙𝑛</m:t>
                          </m:r>
                        </m:fName>
                        <m:e>
                          <m:d>
                            <m:dPr>
                              <m:ctrlPr>
                                <a:rPr lang="fr-FR" i="1">
                                  <a:solidFill>
                                    <a:srgbClr val="836967"/>
                                  </a:solidFill>
                                  <a:latin typeface="Cambria Math" panose="02040503050406030204" pitchFamily="18" charset="0"/>
                                </a:rPr>
                              </m:ctrlPr>
                            </m:dPr>
                            <m:e>
                              <m:r>
                                <a:rPr lang="fr-FR" i="1">
                                  <a:latin typeface="Cambria Math" panose="02040503050406030204" pitchFamily="18" charset="0"/>
                                </a:rPr>
                                <m:t>𝜆</m:t>
                              </m:r>
                            </m:e>
                          </m:d>
                        </m:e>
                      </m:func>
                      <m:r>
                        <a:rPr lang="fr-FR" i="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0">
                              <a:latin typeface="Cambria Math" panose="02040503050406030204" pitchFamily="18" charset="0"/>
                            </a:rPr>
                            <m:t>1</m:t>
                          </m:r>
                        </m:num>
                        <m:den>
                          <m:r>
                            <a:rPr lang="fr-FR" i="0">
                              <a:latin typeface="Cambria Math" panose="02040503050406030204" pitchFamily="18" charset="0"/>
                            </a:rPr>
                            <m:t>2</m:t>
                          </m:r>
                        </m:den>
                      </m:f>
                      <m:nary>
                        <m:naryPr>
                          <m:chr m:val="∑"/>
                          <m:limLoc m:val="undOvr"/>
                          <m:ctrlPr>
                            <a:rPr lang="fr-FR" i="1">
                              <a:latin typeface="Cambria Math" panose="02040503050406030204" pitchFamily="18" charset="0"/>
                            </a:rPr>
                          </m:ctrlPr>
                        </m:naryPr>
                        <m:sub>
                          <m:r>
                            <a:rPr lang="fr-FR" i="1">
                              <a:latin typeface="Cambria Math" panose="02040503050406030204" pitchFamily="18" charset="0"/>
                            </a:rPr>
                            <m:t>𝑘</m:t>
                          </m:r>
                          <m:r>
                            <a:rPr lang="fr-FR" i="0">
                              <a:latin typeface="Cambria Math" panose="02040503050406030204" pitchFamily="18" charset="0"/>
                            </a:rPr>
                            <m:t>=1</m:t>
                          </m:r>
                        </m:sub>
                        <m:sup>
                          <m:r>
                            <a:rPr lang="fr-FR" i="1">
                              <a:latin typeface="Cambria Math" panose="02040503050406030204" pitchFamily="18" charset="0"/>
                            </a:rPr>
                            <m:t>𝑑</m:t>
                          </m:r>
                        </m:sup>
                        <m:e>
                          <m:nary>
                            <m:naryPr>
                              <m:chr m:val="∑"/>
                              <m:limLoc m:val="undOvr"/>
                              <m:ctrlPr>
                                <a:rPr lang="fr-FR" i="1">
                                  <a:latin typeface="Cambria Math" panose="02040503050406030204" pitchFamily="18" charset="0"/>
                                </a:rPr>
                              </m:ctrlPr>
                            </m:naryPr>
                            <m:sub>
                              <m:r>
                                <a:rPr lang="fr-FR" i="1">
                                  <a:latin typeface="Cambria Math" panose="02040503050406030204" pitchFamily="18" charset="0"/>
                                </a:rPr>
                                <m:t>𝑗</m:t>
                              </m:r>
                              <m:r>
                                <a:rPr lang="fr-FR" i="0">
                                  <a:latin typeface="Cambria Math" panose="02040503050406030204" pitchFamily="18" charset="0"/>
                                </a:rPr>
                                <m:t>=1</m:t>
                              </m:r>
                            </m:sub>
                            <m:sup>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𝑚</m:t>
                                  </m:r>
                                </m:e>
                                <m:sub>
                                  <m:r>
                                    <a:rPr lang="fr-FR" i="1">
                                      <a:latin typeface="Cambria Math" panose="02040503050406030204" pitchFamily="18" charset="0"/>
                                    </a:rPr>
                                    <m:t>𝑘</m:t>
                                  </m:r>
                                </m:sub>
                              </m:sSub>
                            </m:sup>
                            <m:e>
                              <m:nary>
                                <m:naryPr>
                                  <m:chr m:val="∑"/>
                                  <m:limLoc m:val="undOvr"/>
                                  <m:ctrlPr>
                                    <a:rPr lang="fr-FR" i="1">
                                      <a:latin typeface="Cambria Math" panose="02040503050406030204" pitchFamily="18" charset="0"/>
                                    </a:rPr>
                                  </m:ctrlPr>
                                </m:naryPr>
                                <m:sub>
                                  <m:r>
                                    <a:rPr lang="fr-FR" i="1">
                                      <a:latin typeface="Cambria Math" panose="02040503050406030204" pitchFamily="18" charset="0"/>
                                    </a:rPr>
                                    <m:t>𝑖</m:t>
                                  </m:r>
                                  <m:r>
                                    <a:rPr lang="fr-FR" i="0">
                                      <a:latin typeface="Cambria Math" panose="02040503050406030204" pitchFamily="18" charset="0"/>
                                    </a:rPr>
                                    <m:t>=1</m:t>
                                  </m:r>
                                </m:sub>
                                <m:sup>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𝑛</m:t>
                                      </m:r>
                                    </m:e>
                                    <m:sub>
                                      <m:r>
                                        <a:rPr lang="fr-FR" i="1">
                                          <a:latin typeface="Cambria Math" panose="02040503050406030204" pitchFamily="18" charset="0"/>
                                        </a:rPr>
                                        <m:t>𝑘𝑗</m:t>
                                      </m:r>
                                    </m:sub>
                                  </m:sSub>
                                </m:sup>
                                <m:e>
                                  <m:d>
                                    <m:dPr>
                                      <m:begChr m:val="["/>
                                      <m:endChr m:val="]"/>
                                      <m:ctrlPr>
                                        <a:rPr lang="fr-FR" i="1">
                                          <a:latin typeface="Cambria Math" panose="02040503050406030204" pitchFamily="18" charset="0"/>
                                        </a:rPr>
                                      </m:ctrlPr>
                                    </m:dPr>
                                    <m:e>
                                      <m:d>
                                        <m:dPr>
                                          <m:ctrlPr>
                                            <a:rPr lang="fr-FR" i="1">
                                              <a:solidFill>
                                                <a:srgbClr val="836967"/>
                                              </a:solidFill>
                                              <a:latin typeface="Cambria Math" panose="02040503050406030204" pitchFamily="18" charset="0"/>
                                            </a:rPr>
                                          </m:ctrlPr>
                                        </m:dPr>
                                        <m:e>
                                          <m:r>
                                            <a:rPr lang="fr-FR" i="0">
                                              <a:latin typeface="Cambria Math" panose="02040503050406030204" pitchFamily="18" charset="0"/>
                                            </a:rPr>
                                            <m:t>1−</m:t>
                                          </m:r>
                                          <m:r>
                                            <a:rPr lang="fr-FR" i="1">
                                              <a:latin typeface="Cambria Math" panose="02040503050406030204" pitchFamily="18" charset="0"/>
                                            </a:rPr>
                                            <m:t>𝑝</m:t>
                                          </m:r>
                                        </m:e>
                                      </m:d>
                                      <m:r>
                                        <a:rPr lang="fr-FR" i="1">
                                          <a:latin typeface="Cambria Math" panose="02040503050406030204" pitchFamily="18" charset="0"/>
                                        </a:rPr>
                                        <m:t>𝑙𝑛</m:t>
                                      </m:r>
                                      <m:r>
                                        <a:rPr lang="fr-FR" i="1">
                                          <a:latin typeface="Cambria Math" panose="02040503050406030204" pitchFamily="18" charset="0"/>
                                        </a:rPr>
                                        <m:t>𝛬</m:t>
                                      </m:r>
                                      <m:d>
                                        <m:dPr>
                                          <m:ctrlPr>
                                            <a:rPr lang="fr-FR" i="1">
                                              <a:solidFill>
                                                <a:srgbClr val="836967"/>
                                              </a:solidFill>
                                              <a:latin typeface="Cambria Math" panose="02040503050406030204" pitchFamily="18" charset="0"/>
                                            </a:rPr>
                                          </m:ctrlPr>
                                        </m:dPr>
                                        <m:e>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𝑘𝑗</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𝑏</m:t>
                                              </m:r>
                                            </m:e>
                                            <m:sub>
                                              <m:r>
                                                <a:rPr lang="fr-FR" b="0" i="1" smtClean="0">
                                                  <a:latin typeface="Cambria Math" panose="02040503050406030204" pitchFamily="18" charset="0"/>
                                                </a:rPr>
                                                <m:t>𝑘</m:t>
                                              </m:r>
                                            </m:sub>
                                          </m:sSub>
                                          <m:r>
                                            <a:rPr lang="fr-FR" b="0" i="1" smtClean="0">
                                              <a:latin typeface="Cambria Math" panose="02040503050406030204" pitchFamily="18" charset="0"/>
                                            </a:rPr>
                                            <m:t>,</m:t>
                                          </m:r>
                                          <m:r>
                                            <a:rPr lang="fr-FR" i="1">
                                              <a:latin typeface="Cambria Math" panose="02040503050406030204" pitchFamily="18" charset="0"/>
                                            </a:rPr>
                                            <m:t>𝑞</m:t>
                                          </m:r>
                                        </m:e>
                                      </m:d>
                                      <m:r>
                                        <a:rPr lang="fr-FR" i="0">
                                          <a:latin typeface="Cambria Math" panose="02040503050406030204" pitchFamily="18" charset="0"/>
                                        </a:rPr>
                                        <m:t>+</m:t>
                                      </m:r>
                                      <m:r>
                                        <a:rPr lang="fr-FR" i="1">
                                          <a:latin typeface="Cambria Math" panose="02040503050406030204" pitchFamily="18" charset="0"/>
                                        </a:rPr>
                                        <m:t>𝑝𝑙𝑛</m:t>
                                      </m:r>
                                      <m:d>
                                        <m:dPr>
                                          <m:ctrlPr>
                                            <a:rPr lang="fr-FR" i="1">
                                              <a:latin typeface="Cambria Math" panose="02040503050406030204" pitchFamily="18" charset="0"/>
                                            </a:rPr>
                                          </m:ctrlPr>
                                        </m:dPr>
                                        <m:e>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𝜉</m:t>
                                              </m:r>
                                            </m:e>
                                            <m:sub>
                                              <m:r>
                                                <a:rPr lang="fr-FR" i="1">
                                                  <a:latin typeface="Cambria Math" panose="02040503050406030204" pitchFamily="18" charset="0"/>
                                                </a:rPr>
                                                <m:t>𝑘</m:t>
                                              </m:r>
                                            </m:sub>
                                          </m:sSub>
                                          <m:r>
                                            <a:rPr lang="fr-FR" i="0">
                                              <a:latin typeface="Cambria Math" panose="02040503050406030204" pitchFamily="18" charset="0"/>
                                            </a:rPr>
                                            <m:t>−</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𝑦</m:t>
                                              </m:r>
                                            </m:e>
                                            <m:sub>
                                              <m:r>
                                                <a:rPr lang="fr-FR" i="1">
                                                  <a:latin typeface="Cambria Math" panose="02040503050406030204" pitchFamily="18" charset="0"/>
                                                </a:rPr>
                                                <m:t>𝑘𝑗𝑖</m:t>
                                              </m:r>
                                            </m:sub>
                                          </m:sSub>
                                        </m:e>
                                      </m:d>
                                      <m:r>
                                        <a:rPr lang="fr-FR" i="0">
                                          <a:latin typeface="Cambria Math" panose="02040503050406030204" pitchFamily="18" charset="0"/>
                                        </a:rPr>
                                        <m:t>+</m:t>
                                      </m:r>
                                      <m:r>
                                        <a:rPr lang="fr-FR" i="1">
                                          <a:latin typeface="Cambria Math" panose="02040503050406030204" pitchFamily="18" charset="0"/>
                                        </a:rPr>
                                        <m:t>𝜆𝛬</m:t>
                                      </m:r>
                                      <m:d>
                                        <m:dPr>
                                          <m:ctrlPr>
                                            <a:rPr lang="fr-FR" i="1">
                                              <a:solidFill>
                                                <a:srgbClr val="836967"/>
                                              </a:solidFill>
                                              <a:latin typeface="Cambria Math" panose="02040503050406030204" pitchFamily="18" charset="0"/>
                                            </a:rPr>
                                          </m:ctrlPr>
                                        </m:dPr>
                                        <m:e>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𝑘𝑗</m:t>
                                              </m:r>
                                            </m:sub>
                                          </m:sSub>
                                          <m:r>
                                            <a:rPr lang="fr-FR" b="0" i="1" smtClean="0">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𝑏</m:t>
                                              </m:r>
                                            </m:e>
                                            <m:sub>
                                              <m:r>
                                                <a:rPr lang="fr-FR" i="1">
                                                  <a:latin typeface="Cambria Math" panose="02040503050406030204" pitchFamily="18" charset="0"/>
                                                </a:rPr>
                                                <m:t>𝑘</m:t>
                                              </m:r>
                                            </m:sub>
                                          </m:sSub>
                                          <m:r>
                                            <a:rPr lang="fr-FR" b="0" i="1" smtClean="0">
                                              <a:latin typeface="Cambria Math" panose="02040503050406030204" pitchFamily="18" charset="0"/>
                                            </a:rPr>
                                            <m:t>,</m:t>
                                          </m:r>
                                          <m:r>
                                            <a:rPr lang="fr-FR" i="1">
                                              <a:latin typeface="Cambria Math" panose="02040503050406030204" pitchFamily="18" charset="0"/>
                                            </a:rPr>
                                            <m:t>𝑞</m:t>
                                          </m:r>
                                        </m:e>
                                      </m:d>
                                      <m:r>
                                        <a:rPr lang="fr-FR" i="1">
                                          <a:latin typeface="Cambria Math" panose="02040503050406030204" pitchFamily="18" charset="0"/>
                                        </a:rPr>
                                        <m:t>𝑑</m:t>
                                      </m:r>
                                      <m:d>
                                        <m:dPr>
                                          <m:ctrlPr>
                                            <a:rPr lang="fr-FR" i="1" smtClean="0">
                                              <a:solidFill>
                                                <a:schemeClr val="tx1"/>
                                              </a:solidFill>
                                              <a:latin typeface="Cambria Math" panose="02040503050406030204" pitchFamily="18" charset="0"/>
                                            </a:rPr>
                                          </m:ctrlPr>
                                        </m:dPr>
                                        <m:e>
                                          <m:sSub>
                                            <m:sSubPr>
                                              <m:ctrlPr>
                                                <a:rPr lang="fr-FR" i="1">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𝑦</m:t>
                                              </m:r>
                                            </m:e>
                                            <m:sub>
                                              <m:r>
                                                <a:rPr lang="fr-FR" i="1">
                                                  <a:solidFill>
                                                    <a:schemeClr val="tx1"/>
                                                  </a:solidFill>
                                                  <a:latin typeface="Cambria Math" panose="02040503050406030204" pitchFamily="18" charset="0"/>
                                                </a:rPr>
                                                <m:t>𝑘𝑗𝑖</m:t>
                                              </m:r>
                                            </m:sub>
                                          </m:sSub>
                                          <m:r>
                                            <a:rPr lang="fr-FR">
                                              <a:solidFill>
                                                <a:schemeClr val="tx1"/>
                                              </a:solidFill>
                                              <a:latin typeface="Cambria Math" panose="02040503050406030204" pitchFamily="18" charset="0"/>
                                            </a:rPr>
                                            <m:t>,</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𝑘𝑗</m:t>
                                              </m:r>
                                            </m:sub>
                                          </m:sSub>
                                        </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𝜇</m:t>
                                              </m:r>
                                            </m:e>
                                            <m:sub>
                                              <m:r>
                                                <a:rPr lang="fr-FR" i="1">
                                                  <a:solidFill>
                                                    <a:schemeClr val="tx1"/>
                                                  </a:solidFill>
                                                  <a:latin typeface="Cambria Math" panose="02040503050406030204" pitchFamily="18" charset="0"/>
                                                </a:rPr>
                                                <m:t>𝑘</m:t>
                                              </m:r>
                                            </m:sub>
                                          </m:sSub>
                                          <m:r>
                                            <a:rPr lang="fr-FR">
                                              <a:solidFill>
                                                <a:schemeClr val="tx1"/>
                                              </a:solidFill>
                                              <a:latin typeface="Cambria Math" panose="02040503050406030204" pitchFamily="18" charset="0"/>
                                            </a:rPr>
                                            <m:t>,</m:t>
                                          </m:r>
                                          <m:r>
                                            <a:rPr lang="fr-FR" i="1">
                                              <a:solidFill>
                                                <a:schemeClr val="tx1"/>
                                              </a:solidFill>
                                              <a:latin typeface="Cambria Math" panose="02040503050406030204" pitchFamily="18" charset="0"/>
                                            </a:rPr>
                                            <m:t>𝑞</m:t>
                                          </m:r>
                                          <m:r>
                                            <a:rPr lang="fr-FR">
                                              <a:solidFill>
                                                <a:schemeClr val="tx1"/>
                                              </a:solidFill>
                                              <a:latin typeface="Cambria Math" panose="02040503050406030204" pitchFamily="18" charset="0"/>
                                            </a:rPr>
                                            <m:t>,</m:t>
                                          </m:r>
                                          <m:r>
                                            <a:rPr lang="fr-FR" i="1">
                                              <a:solidFill>
                                                <a:schemeClr val="tx1"/>
                                              </a:solidFill>
                                              <a:latin typeface="Cambria Math" panose="02040503050406030204" pitchFamily="18" charset="0"/>
                                            </a:rPr>
                                            <m:t>𝜆</m:t>
                                          </m:r>
                                        </m:e>
                                      </m:d>
                                    </m:e>
                                  </m:d>
                                </m:e>
                              </m:nary>
                            </m:e>
                          </m:nary>
                        </m:e>
                      </m:nary>
                    </m:oMath>
                  </m:oMathPara>
                </a14:m>
                <a:endParaRPr lang="fr-FR" dirty="0"/>
              </a:p>
            </p:txBody>
          </p:sp>
        </mc:Choice>
        <mc:Fallback xmlns="">
          <p:sp>
            <p:nvSpPr>
              <p:cNvPr id="4" name="Rectangle 3">
                <a:extLst>
                  <a:ext uri="{FF2B5EF4-FFF2-40B4-BE49-F238E27FC236}">
                    <a16:creationId xmlns:a16="http://schemas.microsoft.com/office/drawing/2014/main" id="{5EF123D4-EB0C-9B4F-8A44-3B4B24A81152}"/>
                  </a:ext>
                </a:extLst>
              </p:cNvPr>
              <p:cNvSpPr>
                <a:spLocks noRot="1" noChangeAspect="1" noMove="1" noResize="1" noEditPoints="1" noAdjustHandles="1" noChangeArrowheads="1" noChangeShapeType="1" noTextEdit="1"/>
              </p:cNvSpPr>
              <p:nvPr/>
            </p:nvSpPr>
            <p:spPr>
              <a:xfrm>
                <a:off x="280191" y="3344128"/>
                <a:ext cx="11911809" cy="908197"/>
              </a:xfrm>
              <a:prstGeom prst="rect">
                <a:avLst/>
              </a:prstGeom>
              <a:blipFill>
                <a:blip r:embed="rId5"/>
                <a:stretch>
                  <a:fillRect t="-90411" b="-13835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4B2BBC9-ED36-BF41-B7A0-1500B3ABC78E}"/>
                  </a:ext>
                </a:extLst>
              </p:cNvPr>
              <p:cNvSpPr/>
              <p:nvPr/>
            </p:nvSpPr>
            <p:spPr>
              <a:xfrm>
                <a:off x="10061324" y="4795865"/>
                <a:ext cx="1598194" cy="8175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𝑁</m:t>
                      </m:r>
                      <m:r>
                        <a:rPr lang="fr-FR" sz="1600" b="0" i="1" smtClean="0">
                          <a:latin typeface="Cambria Math" panose="02040503050406030204" pitchFamily="18" charset="0"/>
                        </a:rPr>
                        <m:t>=</m:t>
                      </m:r>
                      <m:nary>
                        <m:naryPr>
                          <m:chr m:val="∑"/>
                          <m:ctrlPr>
                            <a:rPr lang="fr-FR" sz="1600" i="1" smtClean="0">
                              <a:latin typeface="Cambria Math" panose="02040503050406030204" pitchFamily="18" charset="0"/>
                            </a:rPr>
                          </m:ctrlPr>
                        </m:naryPr>
                        <m:sub>
                          <m:r>
                            <m:rPr>
                              <m:brk m:alnAt="23"/>
                            </m:rPr>
                            <a:rPr lang="fr-FR" sz="1600" b="0" i="1" smtClean="0">
                              <a:latin typeface="Cambria Math" panose="02040503050406030204" pitchFamily="18" charset="0"/>
                            </a:rPr>
                            <m:t>𝑘</m:t>
                          </m:r>
                          <m:r>
                            <a:rPr lang="fr-FR" sz="1600" b="0" i="1" smtClean="0">
                              <a:latin typeface="Cambria Math" panose="02040503050406030204" pitchFamily="18" charset="0"/>
                            </a:rPr>
                            <m:t>=1</m:t>
                          </m:r>
                        </m:sub>
                        <m:sup>
                          <m:r>
                            <a:rPr lang="fr-FR" sz="1600" b="0" i="1" smtClean="0">
                              <a:latin typeface="Cambria Math" panose="02040503050406030204" pitchFamily="18" charset="0"/>
                            </a:rPr>
                            <m:t>𝑑</m:t>
                          </m:r>
                        </m:sup>
                        <m:e>
                          <m:nary>
                            <m:naryPr>
                              <m:chr m:val="∑"/>
                              <m:limLoc m:val="undOvr"/>
                              <m:ctrlPr>
                                <a:rPr lang="fr-FR" sz="1600" i="1">
                                  <a:latin typeface="Cambria Math" panose="02040503050406030204" pitchFamily="18" charset="0"/>
                                </a:rPr>
                              </m:ctrlPr>
                            </m:naryPr>
                            <m:sub>
                              <m:r>
                                <a:rPr lang="fr-FR" sz="1600" i="1">
                                  <a:latin typeface="Cambria Math" panose="02040503050406030204" pitchFamily="18" charset="0"/>
                                </a:rPr>
                                <m:t>𝑗</m:t>
                              </m:r>
                              <m:r>
                                <a:rPr lang="fr-FR" sz="1600">
                                  <a:latin typeface="Cambria Math" panose="02040503050406030204" pitchFamily="18" charset="0"/>
                                </a:rPr>
                                <m:t>=1</m:t>
                              </m:r>
                            </m:sub>
                            <m:sup>
                              <m:sSub>
                                <m:sSubPr>
                                  <m:ctrlPr>
                                    <a:rPr lang="fr-FR" sz="1600" i="1">
                                      <a:solidFill>
                                        <a:srgbClr val="836967"/>
                                      </a:solidFill>
                                      <a:latin typeface="Cambria Math" panose="02040503050406030204" pitchFamily="18" charset="0"/>
                                    </a:rPr>
                                  </m:ctrlPr>
                                </m:sSubPr>
                                <m:e>
                                  <m:r>
                                    <a:rPr lang="fr-FR" sz="1600" i="1">
                                      <a:latin typeface="Cambria Math" panose="02040503050406030204" pitchFamily="18" charset="0"/>
                                    </a:rPr>
                                    <m:t>𝑚</m:t>
                                  </m:r>
                                </m:e>
                                <m:sub>
                                  <m:r>
                                    <a:rPr lang="fr-FR" sz="1600" i="1">
                                      <a:latin typeface="Cambria Math" panose="02040503050406030204" pitchFamily="18" charset="0"/>
                                    </a:rPr>
                                    <m:t>𝑘</m:t>
                                  </m:r>
                                </m:sub>
                              </m:sSub>
                            </m:sup>
                            <m:e>
                              <m:sSub>
                                <m:sSubPr>
                                  <m:ctrlPr>
                                    <a:rPr lang="fr-FR" sz="1600" i="1">
                                      <a:solidFill>
                                        <a:srgbClr val="836967"/>
                                      </a:solidFill>
                                      <a:latin typeface="Cambria Math" panose="02040503050406030204" pitchFamily="18" charset="0"/>
                                    </a:rPr>
                                  </m:ctrlPr>
                                </m:sSubPr>
                                <m:e>
                                  <m:r>
                                    <a:rPr lang="fr-FR" sz="1600" i="1">
                                      <a:latin typeface="Cambria Math" panose="02040503050406030204" pitchFamily="18" charset="0"/>
                                    </a:rPr>
                                    <m:t>𝑛</m:t>
                                  </m:r>
                                </m:e>
                                <m:sub>
                                  <m:r>
                                    <a:rPr lang="fr-FR" sz="1600" i="1">
                                      <a:latin typeface="Cambria Math" panose="02040503050406030204" pitchFamily="18" charset="0"/>
                                    </a:rPr>
                                    <m:t>𝑘𝑗</m:t>
                                  </m:r>
                                </m:sub>
                              </m:sSub>
                            </m:e>
                          </m:nary>
                        </m:e>
                      </m:nary>
                    </m:oMath>
                  </m:oMathPara>
                </a14:m>
                <a:endParaRPr lang="fr-FR" sz="1600" dirty="0"/>
              </a:p>
            </p:txBody>
          </p:sp>
        </mc:Choice>
        <mc:Fallback xmlns="">
          <p:sp>
            <p:nvSpPr>
              <p:cNvPr id="7" name="Rectangle 6">
                <a:extLst>
                  <a:ext uri="{FF2B5EF4-FFF2-40B4-BE49-F238E27FC236}">
                    <a16:creationId xmlns:a16="http://schemas.microsoft.com/office/drawing/2014/main" id="{C4B2BBC9-ED36-BF41-B7A0-1500B3ABC78E}"/>
                  </a:ext>
                </a:extLst>
              </p:cNvPr>
              <p:cNvSpPr>
                <a:spLocks noRot="1" noChangeAspect="1" noMove="1" noResize="1" noEditPoints="1" noAdjustHandles="1" noChangeArrowheads="1" noChangeShapeType="1" noTextEdit="1"/>
              </p:cNvSpPr>
              <p:nvPr/>
            </p:nvSpPr>
            <p:spPr>
              <a:xfrm>
                <a:off x="10061324" y="4795865"/>
                <a:ext cx="1598194" cy="817531"/>
              </a:xfrm>
              <a:prstGeom prst="rect">
                <a:avLst/>
              </a:prstGeom>
              <a:blipFill>
                <a:blip r:embed="rId6"/>
                <a:stretch>
                  <a:fillRect l="-14173" t="-90909" r="-3937" b="-14090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5484BB5F-0D46-D448-AC67-76FDB1985823}"/>
                  </a:ext>
                </a:extLst>
              </p:cNvPr>
              <p:cNvSpPr/>
              <p:nvPr/>
            </p:nvSpPr>
            <p:spPr>
              <a:xfrm>
                <a:off x="277888" y="4330117"/>
                <a:ext cx="10153128" cy="209858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fr-FR" sz="1600" i="1" smtClean="0">
                          <a:solidFill>
                            <a:schemeClr val="tx1"/>
                          </a:solidFill>
                          <a:latin typeface="Cambria Math" panose="02040503050406030204" pitchFamily="18" charset="0"/>
                        </a:rPr>
                        <m:t>𝑑</m:t>
                      </m:r>
                      <m:d>
                        <m:dPr>
                          <m:ctrlPr>
                            <a:rPr lang="fr-FR" sz="1600" i="1">
                              <a:solidFill>
                                <a:schemeClr val="tx1"/>
                              </a:solidFill>
                              <a:latin typeface="Cambria Math" panose="02040503050406030204" pitchFamily="18" charset="0"/>
                            </a:rPr>
                          </m:ctrlPr>
                        </m:dPr>
                        <m:e>
                          <m:sSub>
                            <m:sSubPr>
                              <m:ctrlPr>
                                <a:rPr lang="fr-FR" sz="1600" i="1" smtClean="0">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𝑦</m:t>
                              </m:r>
                            </m:e>
                            <m:sub>
                              <m:r>
                                <a:rPr lang="fr-FR" sz="1600" b="0" i="1" smtClean="0">
                                  <a:solidFill>
                                    <a:schemeClr val="tx1"/>
                                  </a:solidFill>
                                  <a:latin typeface="Cambria Math" panose="02040503050406030204" pitchFamily="18" charset="0"/>
                                </a:rPr>
                                <m:t>𝑘𝑗𝑖</m:t>
                              </m:r>
                            </m:sub>
                          </m:sSub>
                          <m:r>
                            <a:rPr lang="fr-FR" sz="1600" i="0">
                              <a:solidFill>
                                <a:schemeClr val="tx1"/>
                              </a:solidFill>
                              <a:latin typeface="Cambria Math" panose="02040503050406030204" pitchFamily="18" charset="0"/>
                            </a:rPr>
                            <m:t>,</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𝑡</m:t>
                              </m:r>
                            </m:e>
                            <m:sub>
                              <m:r>
                                <a:rPr lang="fr-FR" sz="1600" i="1">
                                  <a:solidFill>
                                    <a:schemeClr val="tx1"/>
                                  </a:solidFill>
                                  <a:latin typeface="Cambria Math" panose="02040503050406030204" pitchFamily="18" charset="0"/>
                                </a:rPr>
                                <m:t>𝑘𝑗</m:t>
                              </m:r>
                            </m:sub>
                          </m:sSub>
                        </m:e>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𝜇</m:t>
                              </m:r>
                            </m:e>
                            <m:sub>
                              <m:r>
                                <a:rPr lang="fr-FR" sz="1600" i="1">
                                  <a:solidFill>
                                    <a:schemeClr val="tx1"/>
                                  </a:solidFill>
                                  <a:latin typeface="Cambria Math" panose="02040503050406030204" pitchFamily="18" charset="0"/>
                                </a:rPr>
                                <m:t>𝑘</m:t>
                              </m:r>
                            </m:sub>
                          </m:sSub>
                          <m:r>
                            <a:rPr lang="fr-FR" sz="1600" i="0">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𝑞</m:t>
                          </m:r>
                          <m:r>
                            <a:rPr lang="fr-FR" sz="1600" i="0">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𝜆</m:t>
                          </m:r>
                        </m:e>
                      </m:d>
                      <m:r>
                        <a:rPr lang="fr-FR" sz="1600" i="0">
                          <a:solidFill>
                            <a:schemeClr val="tx1"/>
                          </a:solidFill>
                          <a:latin typeface="Cambria Math" panose="02040503050406030204" pitchFamily="18" charset="0"/>
                        </a:rPr>
                        <m:t>=</m:t>
                      </m:r>
                      <m:d>
                        <m:dPr>
                          <m:begChr m:val="{"/>
                          <m:endChr m:val=""/>
                          <m:ctrlPr>
                            <a:rPr lang="fr-FR" sz="1600" i="1">
                              <a:solidFill>
                                <a:schemeClr val="tx1"/>
                              </a:solidFill>
                              <a:latin typeface="Cambria Math" panose="02040503050406030204" pitchFamily="18" charset="0"/>
                            </a:rPr>
                          </m:ctrlPr>
                        </m:dPr>
                        <m:e>
                          <m:m>
                            <m:mPr>
                              <m:plcHide m:val="on"/>
                              <m:mcs>
                                <m:mc>
                                  <m:mcPr>
                                    <m:count m:val="1"/>
                                    <m:mcJc m:val="center"/>
                                  </m:mcPr>
                                </m:mc>
                              </m:mcs>
                              <m:ctrlPr>
                                <a:rPr lang="fr-FR" sz="1600" i="1">
                                  <a:solidFill>
                                    <a:schemeClr val="tx1"/>
                                  </a:solidFill>
                                  <a:latin typeface="Cambria Math" panose="02040503050406030204" pitchFamily="18" charset="0"/>
                                </a:rPr>
                              </m:ctrlPr>
                            </m:mPr>
                            <m:mr>
                              <m:e>
                                <m:r>
                                  <a:rPr lang="fr-FR" sz="1600" i="0">
                                    <a:solidFill>
                                      <a:schemeClr val="tx1"/>
                                    </a:solidFill>
                                    <a:latin typeface="Cambria Math" panose="02040503050406030204" pitchFamily="18" charset="0"/>
                                  </a:rPr>
                                  <m:t>2</m:t>
                                </m:r>
                                <m:d>
                                  <m:dPr>
                                    <m:begChr m:val="{"/>
                                    <m:endChr m:val="}"/>
                                    <m:ctrlPr>
                                      <a:rPr lang="fr-FR" sz="1600" i="1">
                                        <a:solidFill>
                                          <a:schemeClr val="tx1"/>
                                        </a:solidFill>
                                        <a:latin typeface="Cambria Math" panose="02040503050406030204" pitchFamily="18" charset="0"/>
                                      </a:rPr>
                                    </m:ctrlPr>
                                  </m:dPr>
                                  <m:e>
                                    <m:f>
                                      <m:fPr>
                                        <m:ctrlPr>
                                          <a:rPr lang="fr-FR" sz="1600" i="1">
                                            <a:solidFill>
                                              <a:schemeClr val="tx1"/>
                                            </a:solidFill>
                                            <a:latin typeface="Cambria Math" panose="02040503050406030204" pitchFamily="18" charset="0"/>
                                          </a:rPr>
                                        </m:ctrlPr>
                                      </m:fPr>
                                      <m:num>
                                        <m:sSub>
                                          <m:sSubPr>
                                            <m:ctrlPr>
                                              <a:rPr lang="fr-FR" sz="1600" i="1">
                                                <a:solidFill>
                                                  <a:schemeClr val="tx1"/>
                                                </a:solidFill>
                                                <a:latin typeface="Cambria Math" panose="02040503050406030204" pitchFamily="18" charset="0"/>
                                              </a:rPr>
                                            </m:ctrlPr>
                                          </m:sSubPr>
                                          <m:e>
                                            <m:sSub>
                                              <m:sSubPr>
                                                <m:ctrlPr>
                                                  <a:rPr lang="fr-FR" sz="1600" i="1" smtClean="0">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ea typeface="Cambria Math" panose="02040503050406030204" pitchFamily="18" charset="0"/>
                                                  </a:rPr>
                                                  <m:t>𝜉</m:t>
                                                </m:r>
                                              </m:e>
                                              <m:sub>
                                                <m:r>
                                                  <a:rPr lang="fr-FR" sz="1600" b="0" i="1" smtClean="0">
                                                    <a:solidFill>
                                                      <a:schemeClr val="tx1"/>
                                                    </a:solidFill>
                                                    <a:latin typeface="Cambria Math" panose="02040503050406030204" pitchFamily="18" charset="0"/>
                                                  </a:rPr>
                                                  <m:t>𝑘</m:t>
                                                </m:r>
                                              </m:sub>
                                            </m:sSub>
                                            <m:r>
                                              <a:rPr lang="fr-FR" sz="1600" b="0" i="1" smtClean="0">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𝑦</m:t>
                                            </m:r>
                                          </m:e>
                                          <m:sub>
                                            <m:r>
                                              <a:rPr lang="fr-FR" sz="1600" i="1">
                                                <a:solidFill>
                                                  <a:schemeClr val="tx1"/>
                                                </a:solidFill>
                                                <a:latin typeface="Cambria Math" panose="02040503050406030204" pitchFamily="18" charset="0"/>
                                              </a:rPr>
                                              <m:t>𝑘𝑗𝑖</m:t>
                                            </m:r>
                                          </m:sub>
                                        </m:sSub>
                                      </m:num>
                                      <m:den>
                                        <m:r>
                                          <a:rPr lang="fr-FR" sz="1600" i="1">
                                            <a:solidFill>
                                              <a:schemeClr val="tx1"/>
                                            </a:solidFill>
                                            <a:latin typeface="Cambria Math" panose="02040503050406030204" pitchFamily="18" charset="0"/>
                                          </a:rPr>
                                          <m:t>𝛬</m:t>
                                        </m:r>
                                        <m:d>
                                          <m:dPr>
                                            <m:ctrlPr>
                                              <a:rPr lang="fr-FR" sz="1600" i="1">
                                                <a:solidFill>
                                                  <a:schemeClr val="tx1"/>
                                                </a:solidFill>
                                                <a:latin typeface="Cambria Math" panose="02040503050406030204" pitchFamily="18" charset="0"/>
                                              </a:rPr>
                                            </m:ctrlPr>
                                          </m:d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𝑡</m:t>
                                                </m:r>
                                              </m:e>
                                              <m:sub>
                                                <m:r>
                                                  <a:rPr lang="fr-FR" sz="1600" i="1">
                                                    <a:solidFill>
                                                      <a:schemeClr val="tx1"/>
                                                    </a:solidFill>
                                                    <a:latin typeface="Cambria Math" panose="02040503050406030204" pitchFamily="18" charset="0"/>
                                                  </a:rPr>
                                                  <m:t>𝑘𝑗</m:t>
                                                </m:r>
                                              </m:sub>
                                            </m:sSub>
                                            <m:r>
                                              <a:rPr lang="fr-FR" sz="1600" b="0" i="0" smtClean="0">
                                                <a:solidFill>
                                                  <a:schemeClr val="tx1"/>
                                                </a:solidFill>
                                                <a:latin typeface="Cambria Math" panose="02040503050406030204" pitchFamily="18" charset="0"/>
                                              </a:rPr>
                                              <m:t>,</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𝑏</m:t>
                                                </m:r>
                                              </m:e>
                                              <m:sub>
                                                <m:r>
                                                  <a:rPr lang="fr-FR" sz="1600" i="1">
                                                    <a:solidFill>
                                                      <a:schemeClr val="tx1"/>
                                                    </a:solidFill>
                                                    <a:latin typeface="Cambria Math" panose="02040503050406030204" pitchFamily="18" charset="0"/>
                                                  </a:rPr>
                                                  <m:t>𝑘</m:t>
                                                </m:r>
                                              </m:sub>
                                            </m:sSub>
                                            <m:r>
                                              <a:rPr lang="fr-FR" sz="1600" b="0" i="1" smtClean="0">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𝑞</m:t>
                                            </m:r>
                                          </m:e>
                                        </m:d>
                                      </m:den>
                                    </m:f>
                                    <m:r>
                                      <a:rPr lang="fr-FR" sz="1600" i="1">
                                        <a:solidFill>
                                          <a:schemeClr val="tx1"/>
                                        </a:solidFill>
                                        <a:latin typeface="Cambria Math" panose="02040503050406030204" pitchFamily="18" charset="0"/>
                                      </a:rPr>
                                      <m:t>𝑙𝑛</m:t>
                                    </m:r>
                                    <m:f>
                                      <m:fPr>
                                        <m:ctrlPr>
                                          <a:rPr lang="fr-FR" sz="1600" i="1">
                                            <a:solidFill>
                                              <a:schemeClr val="tx1"/>
                                            </a:solidFill>
                                            <a:latin typeface="Cambria Math" panose="02040503050406030204" pitchFamily="18" charset="0"/>
                                          </a:rPr>
                                        </m:ctrlPr>
                                      </m:fPr>
                                      <m:num>
                                        <m:sSub>
                                          <m:sSubPr>
                                            <m:ctrlPr>
                                              <a:rPr lang="fr-FR" sz="1600" i="1">
                                                <a:solidFill>
                                                  <a:schemeClr val="tx1"/>
                                                </a:solidFill>
                                                <a:latin typeface="Cambria Math" panose="02040503050406030204" pitchFamily="18" charset="0"/>
                                              </a:rPr>
                                            </m:ctrlPr>
                                          </m:sSub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ea typeface="Cambria Math" panose="02040503050406030204" pitchFamily="18" charset="0"/>
                                                  </a:rPr>
                                                  <m:t>𝜉</m:t>
                                                </m:r>
                                              </m:e>
                                              <m:sub>
                                                <m:r>
                                                  <a:rPr lang="fr-FR" sz="1600" i="1">
                                                    <a:solidFill>
                                                      <a:schemeClr val="tx1"/>
                                                    </a:solidFill>
                                                    <a:latin typeface="Cambria Math" panose="02040503050406030204" pitchFamily="18" charset="0"/>
                                                  </a:rPr>
                                                  <m:t>𝑘</m:t>
                                                </m:r>
                                              </m:sub>
                                            </m:sSub>
                                            <m:r>
                                              <a:rPr lang="fr-FR" sz="1600" i="1">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𝑦</m:t>
                                            </m:r>
                                          </m:e>
                                          <m:sub>
                                            <m:r>
                                              <a:rPr lang="fr-FR" sz="1600" i="1">
                                                <a:solidFill>
                                                  <a:schemeClr val="tx1"/>
                                                </a:solidFill>
                                                <a:latin typeface="Cambria Math" panose="02040503050406030204" pitchFamily="18" charset="0"/>
                                              </a:rPr>
                                              <m:t>𝑘𝑗𝑖</m:t>
                                            </m:r>
                                          </m:sub>
                                        </m:sSub>
                                      </m:num>
                                      <m:den>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𝜇</m:t>
                                            </m:r>
                                          </m:e>
                                          <m:sub>
                                            <m:r>
                                              <a:rPr lang="fr-FR" sz="1600" i="1">
                                                <a:solidFill>
                                                  <a:schemeClr val="tx1"/>
                                                </a:solidFill>
                                                <a:latin typeface="Cambria Math" panose="02040503050406030204" pitchFamily="18" charset="0"/>
                                              </a:rPr>
                                              <m:t>𝑘</m:t>
                                            </m:r>
                                          </m:sub>
                                        </m:sSub>
                                        <m:r>
                                          <a:rPr lang="fr-FR" sz="1600" i="1">
                                            <a:solidFill>
                                              <a:schemeClr val="tx1"/>
                                            </a:solidFill>
                                            <a:latin typeface="Cambria Math" panose="02040503050406030204" pitchFamily="18" charset="0"/>
                                          </a:rPr>
                                          <m:t>𝛬</m:t>
                                        </m:r>
                                        <m:d>
                                          <m:dPr>
                                            <m:ctrlPr>
                                              <a:rPr lang="fr-FR" sz="1600" i="1">
                                                <a:solidFill>
                                                  <a:schemeClr val="tx1"/>
                                                </a:solidFill>
                                                <a:latin typeface="Cambria Math" panose="02040503050406030204" pitchFamily="18" charset="0"/>
                                              </a:rPr>
                                            </m:ctrlPr>
                                          </m:d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𝑡</m:t>
                                                </m:r>
                                              </m:e>
                                              <m:sub>
                                                <m:r>
                                                  <a:rPr lang="fr-FR" sz="1600" i="1">
                                                    <a:solidFill>
                                                      <a:schemeClr val="tx1"/>
                                                    </a:solidFill>
                                                    <a:latin typeface="Cambria Math" panose="02040503050406030204" pitchFamily="18" charset="0"/>
                                                  </a:rPr>
                                                  <m:t>𝑘𝑗</m:t>
                                                </m:r>
                                              </m:sub>
                                            </m:sSub>
                                            <m:r>
                                              <a:rPr lang="fr-FR" sz="1600" b="0" i="0" smtClean="0">
                                                <a:solidFill>
                                                  <a:schemeClr val="tx1"/>
                                                </a:solidFill>
                                                <a:latin typeface="Cambria Math" panose="02040503050406030204" pitchFamily="18" charset="0"/>
                                              </a:rPr>
                                              <m:t>,</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𝑏</m:t>
                                                </m:r>
                                              </m:e>
                                              <m:sub>
                                                <m:r>
                                                  <a:rPr lang="fr-FR" sz="1600" i="1">
                                                    <a:solidFill>
                                                      <a:schemeClr val="tx1"/>
                                                    </a:solidFill>
                                                    <a:latin typeface="Cambria Math" panose="02040503050406030204" pitchFamily="18" charset="0"/>
                                                  </a:rPr>
                                                  <m:t>𝑘</m:t>
                                                </m:r>
                                              </m:sub>
                                            </m:sSub>
                                            <m:r>
                                              <a:rPr lang="fr-FR" sz="1600" b="0" i="1" smtClean="0">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𝑞</m:t>
                                            </m:r>
                                          </m:e>
                                        </m:d>
                                      </m:den>
                                    </m:f>
                                    <m:r>
                                      <a:rPr lang="fr-FR" sz="1600" i="0">
                                        <a:solidFill>
                                          <a:schemeClr val="tx1"/>
                                        </a:solidFill>
                                        <a:latin typeface="Cambria Math" panose="02040503050406030204" pitchFamily="18" charset="0"/>
                                      </a:rPr>
                                      <m:t>−</m:t>
                                    </m:r>
                                    <m:d>
                                      <m:dPr>
                                        <m:ctrlPr>
                                          <a:rPr lang="fr-FR" sz="1600" i="1">
                                            <a:solidFill>
                                              <a:schemeClr val="tx1"/>
                                            </a:solidFill>
                                            <a:latin typeface="Cambria Math" panose="02040503050406030204" pitchFamily="18" charset="0"/>
                                          </a:rPr>
                                        </m:ctrlPr>
                                      </m:dPr>
                                      <m:e>
                                        <m:f>
                                          <m:fPr>
                                            <m:ctrlPr>
                                              <a:rPr lang="fr-FR" sz="1600" i="1">
                                                <a:solidFill>
                                                  <a:schemeClr val="tx1"/>
                                                </a:solidFill>
                                                <a:latin typeface="Cambria Math" panose="02040503050406030204" pitchFamily="18" charset="0"/>
                                              </a:rPr>
                                            </m:ctrlPr>
                                          </m:fPr>
                                          <m:num>
                                            <m:sSub>
                                              <m:sSubPr>
                                                <m:ctrlPr>
                                                  <a:rPr lang="fr-FR" sz="1600" i="1">
                                                    <a:solidFill>
                                                      <a:schemeClr val="tx1"/>
                                                    </a:solidFill>
                                                    <a:latin typeface="Cambria Math" panose="02040503050406030204" pitchFamily="18" charset="0"/>
                                                  </a:rPr>
                                                </m:ctrlPr>
                                              </m:sSub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ea typeface="Cambria Math" panose="02040503050406030204" pitchFamily="18" charset="0"/>
                                                      </a:rPr>
                                                      <m:t>𝜉</m:t>
                                                    </m:r>
                                                  </m:e>
                                                  <m:sub>
                                                    <m:r>
                                                      <a:rPr lang="fr-FR" sz="1600" i="1">
                                                        <a:solidFill>
                                                          <a:schemeClr val="tx1"/>
                                                        </a:solidFill>
                                                        <a:latin typeface="Cambria Math" panose="02040503050406030204" pitchFamily="18" charset="0"/>
                                                      </a:rPr>
                                                      <m:t>𝑘</m:t>
                                                    </m:r>
                                                  </m:sub>
                                                </m:sSub>
                                                <m:r>
                                                  <a:rPr lang="fr-FR" sz="1600" i="1">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𝑦</m:t>
                                                </m:r>
                                              </m:e>
                                              <m:sub>
                                                <m:r>
                                                  <a:rPr lang="fr-FR" sz="1600" i="1">
                                                    <a:solidFill>
                                                      <a:schemeClr val="tx1"/>
                                                    </a:solidFill>
                                                    <a:latin typeface="Cambria Math" panose="02040503050406030204" pitchFamily="18" charset="0"/>
                                                  </a:rPr>
                                                  <m:t>𝑘𝑗𝑖</m:t>
                                                </m:r>
                                              </m:sub>
                                            </m:sSub>
                                          </m:num>
                                          <m:den>
                                            <m:r>
                                              <a:rPr lang="fr-FR" sz="1600" i="1">
                                                <a:solidFill>
                                                  <a:schemeClr val="tx1"/>
                                                </a:solidFill>
                                                <a:latin typeface="Cambria Math" panose="02040503050406030204" pitchFamily="18" charset="0"/>
                                              </a:rPr>
                                              <m:t>𝛬</m:t>
                                            </m:r>
                                            <m:d>
                                              <m:dPr>
                                                <m:ctrlPr>
                                                  <a:rPr lang="fr-FR" sz="1600" i="1">
                                                    <a:solidFill>
                                                      <a:schemeClr val="tx1"/>
                                                    </a:solidFill>
                                                    <a:latin typeface="Cambria Math" panose="02040503050406030204" pitchFamily="18" charset="0"/>
                                                  </a:rPr>
                                                </m:ctrlPr>
                                              </m:d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𝑡</m:t>
                                                    </m:r>
                                                  </m:e>
                                                  <m:sub>
                                                    <m:r>
                                                      <a:rPr lang="fr-FR" sz="1600" i="1">
                                                        <a:solidFill>
                                                          <a:schemeClr val="tx1"/>
                                                        </a:solidFill>
                                                        <a:latin typeface="Cambria Math" panose="02040503050406030204" pitchFamily="18" charset="0"/>
                                                      </a:rPr>
                                                      <m:t>𝑘𝑗</m:t>
                                                    </m:r>
                                                  </m:sub>
                                                </m:sSub>
                                                <m:r>
                                                  <a:rPr lang="fr-FR" sz="1600" b="0" i="0" smtClean="0">
                                                    <a:solidFill>
                                                      <a:schemeClr val="tx1"/>
                                                    </a:solidFill>
                                                    <a:latin typeface="Cambria Math" panose="02040503050406030204" pitchFamily="18" charset="0"/>
                                                  </a:rPr>
                                                  <m:t>,</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𝑏</m:t>
                                                    </m:r>
                                                  </m:e>
                                                  <m:sub>
                                                    <m:r>
                                                      <a:rPr lang="fr-FR" sz="1600" i="1">
                                                        <a:solidFill>
                                                          <a:schemeClr val="tx1"/>
                                                        </a:solidFill>
                                                        <a:latin typeface="Cambria Math" panose="02040503050406030204" pitchFamily="18" charset="0"/>
                                                      </a:rPr>
                                                      <m:t>𝑘</m:t>
                                                    </m:r>
                                                  </m:sub>
                                                </m:sSub>
                                                <m:r>
                                                  <a:rPr lang="fr-FR" sz="1600" b="0" i="1" smtClean="0">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𝑞</m:t>
                                                </m:r>
                                              </m:e>
                                            </m:d>
                                          </m:den>
                                        </m:f>
                                        <m:r>
                                          <a:rPr lang="fr-FR" sz="1600" i="0">
                                            <a:solidFill>
                                              <a:schemeClr val="tx1"/>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𝜇</m:t>
                                            </m:r>
                                          </m:e>
                                          <m:sub>
                                            <m:r>
                                              <a:rPr lang="fr-FR" sz="1600" i="1">
                                                <a:solidFill>
                                                  <a:schemeClr val="tx1"/>
                                                </a:solidFill>
                                                <a:latin typeface="Cambria Math" panose="02040503050406030204" pitchFamily="18" charset="0"/>
                                              </a:rPr>
                                              <m:t>𝑘</m:t>
                                            </m:r>
                                          </m:sub>
                                        </m:sSub>
                                      </m:e>
                                    </m:d>
                                  </m:e>
                                </m:d>
                                <m:r>
                                  <a:rPr lang="fr-FR" sz="1600" i="0">
                                    <a:solidFill>
                                      <a:schemeClr val="tx1"/>
                                    </a:solidFill>
                                    <a:latin typeface="Cambria Math" panose="02040503050406030204" pitchFamily="18" charset="0"/>
                                  </a:rPr>
                                  <m:t>,</m:t>
                                </m:r>
                                <m:r>
                                  <a:rPr lang="fr-FR" sz="1600" b="0" i="0" smtClean="0">
                                    <a:solidFill>
                                      <a:schemeClr val="tx1"/>
                                    </a:solidFill>
                                    <a:latin typeface="Cambria Math" panose="02040503050406030204" pitchFamily="18" charset="0"/>
                                  </a:rPr>
                                  <m:t>           </m:t>
                                </m:r>
                                <m:r>
                                  <a:rPr lang="fr-FR" sz="1600" i="0">
                                    <a:solidFill>
                                      <a:schemeClr val="tx1"/>
                                    </a:solidFill>
                                    <a:latin typeface="Cambria Math" panose="02040503050406030204" pitchFamily="18" charset="0"/>
                                  </a:rPr>
                                  <m:t>  </m:t>
                                </m:r>
                                <m:r>
                                  <a:rPr lang="fr-FR" sz="1600" i="1">
                                    <a:solidFill>
                                      <a:schemeClr val="tx1"/>
                                    </a:solidFill>
                                    <a:latin typeface="Cambria Math" panose="02040503050406030204" pitchFamily="18" charset="0"/>
                                  </a:rPr>
                                  <m:t>𝑝</m:t>
                                </m:r>
                                <m:r>
                                  <a:rPr lang="fr-FR" sz="1600" i="0">
                                    <a:solidFill>
                                      <a:schemeClr val="tx1"/>
                                    </a:solidFill>
                                    <a:latin typeface="Cambria Math" panose="02040503050406030204" pitchFamily="18" charset="0"/>
                                  </a:rPr>
                                  <m:t>=1</m:t>
                                </m:r>
                              </m:e>
                            </m:mr>
                            <m:mr>
                              <m:e>
                                <m:r>
                                  <a:rPr lang="fr-FR" sz="1600" i="0">
                                    <a:solidFill>
                                      <a:schemeClr val="tx1"/>
                                    </a:solidFill>
                                    <a:latin typeface="Cambria Math" panose="02040503050406030204" pitchFamily="18" charset="0"/>
                                  </a:rPr>
                                  <m:t>2</m:t>
                                </m:r>
                                <m:d>
                                  <m:dPr>
                                    <m:begChr m:val="{"/>
                                    <m:endChr m:val="}"/>
                                    <m:ctrlPr>
                                      <a:rPr lang="fr-FR" sz="1600" i="1">
                                        <a:solidFill>
                                          <a:schemeClr val="tx1"/>
                                        </a:solidFill>
                                        <a:latin typeface="Cambria Math" panose="02040503050406030204" pitchFamily="18" charset="0"/>
                                      </a:rPr>
                                    </m:ctrlPr>
                                  </m:dPr>
                                  <m:e>
                                    <m:r>
                                      <a:rPr lang="fr-FR" sz="1600" i="1">
                                        <a:solidFill>
                                          <a:schemeClr val="tx1"/>
                                        </a:solidFill>
                                        <a:latin typeface="Cambria Math" panose="02040503050406030204" pitchFamily="18" charset="0"/>
                                      </a:rPr>
                                      <m:t>𝑙𝑛</m:t>
                                    </m:r>
                                    <m:f>
                                      <m:fPr>
                                        <m:ctrlPr>
                                          <a:rPr lang="fr-FR" sz="1600" i="1">
                                            <a:solidFill>
                                              <a:schemeClr val="tx1"/>
                                            </a:solidFill>
                                            <a:latin typeface="Cambria Math" panose="02040503050406030204" pitchFamily="18" charset="0"/>
                                          </a:rPr>
                                        </m:ctrlPr>
                                      </m:fPr>
                                      <m:num>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𝜇</m:t>
                                            </m:r>
                                          </m:e>
                                          <m:sub>
                                            <m:r>
                                              <a:rPr lang="fr-FR" sz="1600" i="1">
                                                <a:solidFill>
                                                  <a:schemeClr val="tx1"/>
                                                </a:solidFill>
                                                <a:latin typeface="Cambria Math" panose="02040503050406030204" pitchFamily="18" charset="0"/>
                                              </a:rPr>
                                              <m:t>𝑘</m:t>
                                            </m:r>
                                          </m:sub>
                                        </m:sSub>
                                        <m:r>
                                          <a:rPr lang="fr-FR" sz="1600" i="1">
                                            <a:solidFill>
                                              <a:schemeClr val="tx1"/>
                                            </a:solidFill>
                                            <a:latin typeface="Cambria Math" panose="02040503050406030204" pitchFamily="18" charset="0"/>
                                          </a:rPr>
                                          <m:t>𝛬</m:t>
                                        </m:r>
                                        <m:d>
                                          <m:dPr>
                                            <m:ctrlPr>
                                              <a:rPr lang="fr-FR" sz="1600" i="1">
                                                <a:solidFill>
                                                  <a:schemeClr val="tx1"/>
                                                </a:solidFill>
                                                <a:latin typeface="Cambria Math" panose="02040503050406030204" pitchFamily="18" charset="0"/>
                                              </a:rPr>
                                            </m:ctrlPr>
                                          </m:d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𝑡</m:t>
                                                </m:r>
                                              </m:e>
                                              <m:sub>
                                                <m:r>
                                                  <a:rPr lang="fr-FR" sz="1600" i="1">
                                                    <a:solidFill>
                                                      <a:schemeClr val="tx1"/>
                                                    </a:solidFill>
                                                    <a:latin typeface="Cambria Math" panose="02040503050406030204" pitchFamily="18" charset="0"/>
                                                  </a:rPr>
                                                  <m:t>𝑘𝑗</m:t>
                                                </m:r>
                                              </m:sub>
                                            </m:sSub>
                                            <m:r>
                                              <a:rPr lang="fr-FR" sz="1600" b="0" i="1" smtClean="0">
                                                <a:solidFill>
                                                  <a:schemeClr val="tx1"/>
                                                </a:solidFill>
                                                <a:latin typeface="Cambria Math" panose="02040503050406030204" pitchFamily="18" charset="0"/>
                                              </a:rPr>
                                              <m:t>,</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𝑏</m:t>
                                                </m:r>
                                              </m:e>
                                              <m:sub>
                                                <m:r>
                                                  <a:rPr lang="fr-FR" sz="1600" i="1">
                                                    <a:solidFill>
                                                      <a:schemeClr val="tx1"/>
                                                    </a:solidFill>
                                                    <a:latin typeface="Cambria Math" panose="02040503050406030204" pitchFamily="18" charset="0"/>
                                                  </a:rPr>
                                                  <m:t>𝑘</m:t>
                                                </m:r>
                                              </m:sub>
                                            </m:sSub>
                                            <m:r>
                                              <a:rPr lang="fr-FR" sz="1600" b="0" i="1" smtClean="0">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𝑞</m:t>
                                            </m:r>
                                          </m:e>
                                        </m:d>
                                      </m:num>
                                      <m:den>
                                        <m:sSub>
                                          <m:sSubPr>
                                            <m:ctrlPr>
                                              <a:rPr lang="fr-FR" sz="1600" i="1">
                                                <a:solidFill>
                                                  <a:schemeClr val="tx1"/>
                                                </a:solidFill>
                                                <a:latin typeface="Cambria Math" panose="02040503050406030204" pitchFamily="18" charset="0"/>
                                              </a:rPr>
                                            </m:ctrlPr>
                                          </m:sSub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ea typeface="Cambria Math" panose="02040503050406030204" pitchFamily="18" charset="0"/>
                                                  </a:rPr>
                                                  <m:t>𝜉</m:t>
                                                </m:r>
                                              </m:e>
                                              <m:sub>
                                                <m:r>
                                                  <a:rPr lang="fr-FR" sz="1600" i="1">
                                                    <a:solidFill>
                                                      <a:schemeClr val="tx1"/>
                                                    </a:solidFill>
                                                    <a:latin typeface="Cambria Math" panose="02040503050406030204" pitchFamily="18" charset="0"/>
                                                  </a:rPr>
                                                  <m:t>𝑘</m:t>
                                                </m:r>
                                              </m:sub>
                                            </m:sSub>
                                            <m:r>
                                              <a:rPr lang="fr-FR" sz="1600" i="1">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𝑦</m:t>
                                            </m:r>
                                          </m:e>
                                          <m:sub>
                                            <m:r>
                                              <a:rPr lang="fr-FR" sz="1600" i="1">
                                                <a:solidFill>
                                                  <a:schemeClr val="tx1"/>
                                                </a:solidFill>
                                                <a:latin typeface="Cambria Math" panose="02040503050406030204" pitchFamily="18" charset="0"/>
                                              </a:rPr>
                                              <m:t>𝑘𝑗𝑖</m:t>
                                            </m:r>
                                          </m:sub>
                                        </m:sSub>
                                      </m:den>
                                    </m:f>
                                    <m:r>
                                      <a:rPr lang="fr-FR" sz="1600" i="0">
                                        <a:solidFill>
                                          <a:schemeClr val="tx1"/>
                                        </a:solidFill>
                                        <a:latin typeface="Cambria Math" panose="02040503050406030204" pitchFamily="18" charset="0"/>
                                      </a:rPr>
                                      <m:t>+</m:t>
                                    </m:r>
                                    <m:f>
                                      <m:fPr>
                                        <m:ctrlPr>
                                          <a:rPr lang="fr-FR" sz="1600" i="1">
                                            <a:solidFill>
                                              <a:schemeClr val="tx1"/>
                                            </a:solidFill>
                                            <a:latin typeface="Cambria Math" panose="02040503050406030204" pitchFamily="18" charset="0"/>
                                          </a:rPr>
                                        </m:ctrlPr>
                                      </m:fPr>
                                      <m:num>
                                        <m:sSub>
                                          <m:sSubPr>
                                            <m:ctrlPr>
                                              <a:rPr lang="fr-FR" sz="1600" i="1">
                                                <a:solidFill>
                                                  <a:schemeClr val="tx1"/>
                                                </a:solidFill>
                                                <a:latin typeface="Cambria Math" panose="02040503050406030204" pitchFamily="18" charset="0"/>
                                              </a:rPr>
                                            </m:ctrlPr>
                                          </m:sSub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ea typeface="Cambria Math" panose="02040503050406030204" pitchFamily="18" charset="0"/>
                                                  </a:rPr>
                                                  <m:t>𝜉</m:t>
                                                </m:r>
                                              </m:e>
                                              <m:sub>
                                                <m:r>
                                                  <a:rPr lang="fr-FR" sz="1600" i="1">
                                                    <a:solidFill>
                                                      <a:schemeClr val="tx1"/>
                                                    </a:solidFill>
                                                    <a:latin typeface="Cambria Math" panose="02040503050406030204" pitchFamily="18" charset="0"/>
                                                  </a:rPr>
                                                  <m:t>𝑘</m:t>
                                                </m:r>
                                              </m:sub>
                                            </m:sSub>
                                            <m:r>
                                              <a:rPr lang="fr-FR" sz="1600" i="1">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𝑦</m:t>
                                            </m:r>
                                          </m:e>
                                          <m:sub>
                                            <m:r>
                                              <a:rPr lang="fr-FR" sz="1600" i="1">
                                                <a:solidFill>
                                                  <a:schemeClr val="tx1"/>
                                                </a:solidFill>
                                                <a:latin typeface="Cambria Math" panose="02040503050406030204" pitchFamily="18" charset="0"/>
                                              </a:rPr>
                                              <m:t>𝑘𝑗𝑖</m:t>
                                            </m:r>
                                          </m:sub>
                                        </m:sSub>
                                      </m:num>
                                      <m:den>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𝜇</m:t>
                                            </m:r>
                                          </m:e>
                                          <m:sub>
                                            <m:r>
                                              <a:rPr lang="fr-FR" sz="1600" i="1">
                                                <a:solidFill>
                                                  <a:schemeClr val="tx1"/>
                                                </a:solidFill>
                                                <a:latin typeface="Cambria Math" panose="02040503050406030204" pitchFamily="18" charset="0"/>
                                              </a:rPr>
                                              <m:t>𝑘</m:t>
                                            </m:r>
                                          </m:sub>
                                        </m:sSub>
                                        <m:r>
                                          <a:rPr lang="fr-FR" sz="1600" i="1">
                                            <a:solidFill>
                                              <a:schemeClr val="tx1"/>
                                            </a:solidFill>
                                            <a:latin typeface="Cambria Math" panose="02040503050406030204" pitchFamily="18" charset="0"/>
                                          </a:rPr>
                                          <m:t>𝛬</m:t>
                                        </m:r>
                                        <m:d>
                                          <m:dPr>
                                            <m:ctrlPr>
                                              <a:rPr lang="fr-FR" sz="1600" i="1">
                                                <a:solidFill>
                                                  <a:schemeClr val="tx1"/>
                                                </a:solidFill>
                                                <a:latin typeface="Cambria Math" panose="02040503050406030204" pitchFamily="18" charset="0"/>
                                              </a:rPr>
                                            </m:ctrlPr>
                                          </m:d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𝑡</m:t>
                                                </m:r>
                                              </m:e>
                                              <m:sub>
                                                <m:r>
                                                  <a:rPr lang="fr-FR" sz="1600" i="1">
                                                    <a:solidFill>
                                                      <a:schemeClr val="tx1"/>
                                                    </a:solidFill>
                                                    <a:latin typeface="Cambria Math" panose="02040503050406030204" pitchFamily="18" charset="0"/>
                                                  </a:rPr>
                                                  <m:t>𝑘𝑗</m:t>
                                                </m:r>
                                              </m:sub>
                                            </m:sSub>
                                            <m:r>
                                              <a:rPr lang="fr-FR" sz="1600" b="0" i="0" smtClean="0">
                                                <a:solidFill>
                                                  <a:schemeClr val="tx1"/>
                                                </a:solidFill>
                                                <a:latin typeface="Cambria Math" panose="02040503050406030204" pitchFamily="18" charset="0"/>
                                              </a:rPr>
                                              <m:t>,</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𝑏</m:t>
                                                </m:r>
                                              </m:e>
                                              <m:sub>
                                                <m:r>
                                                  <a:rPr lang="fr-FR" sz="1600" i="1">
                                                    <a:solidFill>
                                                      <a:schemeClr val="tx1"/>
                                                    </a:solidFill>
                                                    <a:latin typeface="Cambria Math" panose="02040503050406030204" pitchFamily="18" charset="0"/>
                                                  </a:rPr>
                                                  <m:t>𝑘</m:t>
                                                </m:r>
                                              </m:sub>
                                            </m:sSub>
                                            <m:r>
                                              <a:rPr lang="fr-FR" sz="1600" b="0" i="1" smtClean="0">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𝑞</m:t>
                                            </m:r>
                                          </m:e>
                                        </m:d>
                                      </m:den>
                                    </m:f>
                                    <m:r>
                                      <a:rPr lang="fr-FR" sz="1600" i="0">
                                        <a:solidFill>
                                          <a:schemeClr val="tx1"/>
                                        </a:solidFill>
                                        <a:latin typeface="Cambria Math" panose="02040503050406030204" pitchFamily="18" charset="0"/>
                                      </a:rPr>
                                      <m:t>−1</m:t>
                                    </m:r>
                                  </m:e>
                                </m:d>
                                <m:r>
                                  <a:rPr lang="fr-FR" sz="1600" i="0">
                                    <a:solidFill>
                                      <a:schemeClr val="tx1"/>
                                    </a:solidFill>
                                    <a:latin typeface="Cambria Math" panose="02040503050406030204" pitchFamily="18" charset="0"/>
                                  </a:rPr>
                                  <m:t>,    </m:t>
                                </m:r>
                                <m:r>
                                  <a:rPr lang="fr-FR" sz="1600" b="0" i="0" smtClean="0">
                                    <a:solidFill>
                                      <a:schemeClr val="tx1"/>
                                    </a:solidFill>
                                    <a:latin typeface="Cambria Math" panose="02040503050406030204" pitchFamily="18" charset="0"/>
                                  </a:rPr>
                                  <m:t>                   </m:t>
                                </m:r>
                                <m:r>
                                  <a:rPr lang="fr-FR" sz="1600" i="0">
                                    <a:solidFill>
                                      <a:schemeClr val="tx1"/>
                                    </a:solidFill>
                                    <a:latin typeface="Cambria Math" panose="02040503050406030204" pitchFamily="18" charset="0"/>
                                  </a:rPr>
                                  <m:t>        </m:t>
                                </m:r>
                                <m:r>
                                  <a:rPr lang="fr-FR" sz="1600" b="0" i="1" smtClean="0">
                                    <a:solidFill>
                                      <a:schemeClr val="tx1"/>
                                    </a:solidFill>
                                    <a:latin typeface="Cambria Math" panose="02040503050406030204" pitchFamily="18" charset="0"/>
                                  </a:rPr>
                                  <m:t>        </m:t>
                                </m:r>
                                <m:r>
                                  <a:rPr lang="fr-FR" sz="1600" i="1">
                                    <a:solidFill>
                                      <a:schemeClr val="tx1"/>
                                    </a:solidFill>
                                    <a:latin typeface="Cambria Math" panose="02040503050406030204" pitchFamily="18" charset="0"/>
                                  </a:rPr>
                                  <m:t>𝑝</m:t>
                                </m:r>
                                <m:r>
                                  <a:rPr lang="fr-FR" sz="1600" i="0">
                                    <a:solidFill>
                                      <a:schemeClr val="tx1"/>
                                    </a:solidFill>
                                    <a:latin typeface="Cambria Math" panose="02040503050406030204" pitchFamily="18" charset="0"/>
                                  </a:rPr>
                                  <m:t>=2</m:t>
                                </m:r>
                              </m:e>
                            </m:mr>
                            <m:mr>
                              <m:e>
                                <m:r>
                                  <a:rPr lang="fr-FR" sz="1600" i="0">
                                    <a:solidFill>
                                      <a:schemeClr val="tx1"/>
                                    </a:solidFill>
                                    <a:latin typeface="Cambria Math" panose="02040503050406030204" pitchFamily="18" charset="0"/>
                                  </a:rPr>
                                  <m:t>2</m:t>
                                </m:r>
                                <m:d>
                                  <m:dPr>
                                    <m:begChr m:val="{"/>
                                    <m:endChr m:val="}"/>
                                    <m:ctrlPr>
                                      <a:rPr lang="fr-FR" sz="1600" i="1">
                                        <a:solidFill>
                                          <a:schemeClr val="tx1"/>
                                        </a:solidFill>
                                        <a:latin typeface="Cambria Math" panose="02040503050406030204" pitchFamily="18" charset="0"/>
                                      </a:rPr>
                                    </m:ctrlPr>
                                  </m:dPr>
                                  <m:e>
                                    <m:f>
                                      <m:fPr>
                                        <m:ctrlPr>
                                          <a:rPr lang="fr-FR" sz="1600" i="1">
                                            <a:solidFill>
                                              <a:schemeClr val="tx1"/>
                                            </a:solidFill>
                                            <a:latin typeface="Cambria Math" panose="02040503050406030204" pitchFamily="18" charset="0"/>
                                          </a:rPr>
                                        </m:ctrlPr>
                                      </m:fPr>
                                      <m:num>
                                        <m:sSup>
                                          <m:sSupPr>
                                            <m:ctrlPr>
                                              <a:rPr lang="fr-FR" sz="1600" i="1">
                                                <a:solidFill>
                                                  <a:schemeClr val="tx1"/>
                                                </a:solidFill>
                                                <a:latin typeface="Cambria Math" panose="02040503050406030204" pitchFamily="18" charset="0"/>
                                              </a:rPr>
                                            </m:ctrlPr>
                                          </m:sSupPr>
                                          <m:e>
                                            <m:d>
                                              <m:dPr>
                                                <m:ctrlPr>
                                                  <a:rPr lang="fr-FR" sz="1600" i="1" smtClean="0">
                                                    <a:solidFill>
                                                      <a:schemeClr val="tx1"/>
                                                    </a:solidFill>
                                                    <a:latin typeface="Cambria Math" panose="02040503050406030204" pitchFamily="18" charset="0"/>
                                                  </a:rPr>
                                                </m:ctrlPr>
                                              </m:dPr>
                                              <m:e>
                                                <m:sSub>
                                                  <m:sSubPr>
                                                    <m:ctrlPr>
                                                      <a:rPr lang="fr-FR" sz="1600" i="1">
                                                        <a:solidFill>
                                                          <a:schemeClr val="tx1"/>
                                                        </a:solidFill>
                                                        <a:latin typeface="Cambria Math" panose="02040503050406030204" pitchFamily="18" charset="0"/>
                                                      </a:rPr>
                                                    </m:ctrlPr>
                                                  </m:sSub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ea typeface="Cambria Math" panose="02040503050406030204" pitchFamily="18" charset="0"/>
                                                          </a:rPr>
                                                          <m:t>𝜉</m:t>
                                                        </m:r>
                                                      </m:e>
                                                      <m:sub>
                                                        <m:r>
                                                          <a:rPr lang="fr-FR" sz="1600" i="1">
                                                            <a:solidFill>
                                                              <a:schemeClr val="tx1"/>
                                                            </a:solidFill>
                                                            <a:latin typeface="Cambria Math" panose="02040503050406030204" pitchFamily="18" charset="0"/>
                                                          </a:rPr>
                                                          <m:t>𝑘</m:t>
                                                        </m:r>
                                                      </m:sub>
                                                    </m:sSub>
                                                    <m:r>
                                                      <a:rPr lang="fr-FR" sz="1600" i="1">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𝑦</m:t>
                                                    </m:r>
                                                  </m:e>
                                                  <m:sub>
                                                    <m:r>
                                                      <a:rPr lang="fr-FR" sz="1600" i="1">
                                                        <a:solidFill>
                                                          <a:schemeClr val="tx1"/>
                                                        </a:solidFill>
                                                        <a:latin typeface="Cambria Math" panose="02040503050406030204" pitchFamily="18" charset="0"/>
                                                      </a:rPr>
                                                      <m:t>𝑘𝑗𝑖</m:t>
                                                    </m:r>
                                                  </m:sub>
                                                </m:sSub>
                                              </m:e>
                                            </m:d>
                                          </m:e>
                                          <m:sup>
                                            <m:r>
                                              <a:rPr lang="fr-FR" sz="1600" i="0">
                                                <a:solidFill>
                                                  <a:schemeClr val="tx1"/>
                                                </a:solidFill>
                                                <a:latin typeface="Cambria Math" panose="02040503050406030204" pitchFamily="18" charset="0"/>
                                              </a:rPr>
                                              <m:t>2−</m:t>
                                            </m:r>
                                            <m:r>
                                              <a:rPr lang="fr-FR" sz="1600" i="1">
                                                <a:solidFill>
                                                  <a:schemeClr val="tx1"/>
                                                </a:solidFill>
                                                <a:latin typeface="Cambria Math" panose="02040503050406030204" pitchFamily="18" charset="0"/>
                                              </a:rPr>
                                              <m:t>𝑝</m:t>
                                            </m:r>
                                          </m:sup>
                                        </m:sSup>
                                        <m:sSup>
                                          <m:sSupPr>
                                            <m:ctrlPr>
                                              <a:rPr lang="fr-FR" sz="1600" i="1">
                                                <a:solidFill>
                                                  <a:schemeClr val="tx1"/>
                                                </a:solidFill>
                                                <a:latin typeface="Cambria Math" panose="02040503050406030204" pitchFamily="18" charset="0"/>
                                              </a:rPr>
                                            </m:ctrlPr>
                                          </m:sSupPr>
                                          <m:e>
                                            <m:r>
                                              <a:rPr lang="fr-FR" sz="1600" i="1">
                                                <a:solidFill>
                                                  <a:schemeClr val="tx1"/>
                                                </a:solidFill>
                                                <a:latin typeface="Cambria Math" panose="02040503050406030204" pitchFamily="18" charset="0"/>
                                              </a:rPr>
                                              <m:t>𝛬</m:t>
                                            </m:r>
                                          </m:e>
                                          <m:sup>
                                            <m:r>
                                              <a:rPr lang="fr-FR" sz="1600" i="1">
                                                <a:solidFill>
                                                  <a:schemeClr val="tx1"/>
                                                </a:solidFill>
                                                <a:latin typeface="Cambria Math" panose="02040503050406030204" pitchFamily="18" charset="0"/>
                                              </a:rPr>
                                              <m:t>𝑝</m:t>
                                            </m:r>
                                            <m:r>
                                              <a:rPr lang="fr-FR" sz="1600" i="0">
                                                <a:solidFill>
                                                  <a:schemeClr val="tx1"/>
                                                </a:solidFill>
                                                <a:latin typeface="Cambria Math" panose="02040503050406030204" pitchFamily="18" charset="0"/>
                                              </a:rPr>
                                              <m:t>−2</m:t>
                                            </m:r>
                                          </m:sup>
                                        </m:sSup>
                                        <m:d>
                                          <m:dPr>
                                            <m:ctrlPr>
                                              <a:rPr lang="fr-FR" sz="1600" i="1">
                                                <a:solidFill>
                                                  <a:schemeClr val="tx1"/>
                                                </a:solidFill>
                                                <a:latin typeface="Cambria Math" panose="02040503050406030204" pitchFamily="18" charset="0"/>
                                              </a:rPr>
                                            </m:ctrlPr>
                                          </m:d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𝑡</m:t>
                                                </m:r>
                                              </m:e>
                                              <m:sub>
                                                <m:r>
                                                  <a:rPr lang="fr-FR" sz="1600" i="1">
                                                    <a:solidFill>
                                                      <a:schemeClr val="tx1"/>
                                                    </a:solidFill>
                                                    <a:latin typeface="Cambria Math" panose="02040503050406030204" pitchFamily="18" charset="0"/>
                                                  </a:rPr>
                                                  <m:t>𝑘𝑗</m:t>
                                                </m:r>
                                              </m:sub>
                                            </m:sSub>
                                            <m:r>
                                              <a:rPr lang="fr-FR" sz="1600" b="0" i="0" smtClean="0">
                                                <a:solidFill>
                                                  <a:schemeClr val="tx1"/>
                                                </a:solidFill>
                                                <a:latin typeface="Cambria Math" panose="02040503050406030204" pitchFamily="18" charset="0"/>
                                              </a:rPr>
                                              <m:t>,</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𝑏</m:t>
                                                </m:r>
                                              </m:e>
                                              <m:sub>
                                                <m:r>
                                                  <a:rPr lang="fr-FR" sz="1600" i="1">
                                                    <a:solidFill>
                                                      <a:schemeClr val="tx1"/>
                                                    </a:solidFill>
                                                    <a:latin typeface="Cambria Math" panose="02040503050406030204" pitchFamily="18" charset="0"/>
                                                  </a:rPr>
                                                  <m:t>𝑘</m:t>
                                                </m:r>
                                              </m:sub>
                                            </m:sSub>
                                            <m:r>
                                              <a:rPr lang="fr-FR" sz="1600" b="0" i="1" smtClean="0">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𝑞</m:t>
                                            </m:r>
                                          </m:e>
                                        </m:d>
                                      </m:num>
                                      <m:den>
                                        <m:d>
                                          <m:dPr>
                                            <m:ctrlPr>
                                              <a:rPr lang="fr-FR" sz="1600" i="1">
                                                <a:solidFill>
                                                  <a:schemeClr val="tx1"/>
                                                </a:solidFill>
                                                <a:latin typeface="Cambria Math" panose="02040503050406030204" pitchFamily="18" charset="0"/>
                                              </a:rPr>
                                            </m:ctrlPr>
                                          </m:dPr>
                                          <m:e>
                                            <m:r>
                                              <a:rPr lang="fr-FR" sz="1600" i="0">
                                                <a:solidFill>
                                                  <a:schemeClr val="tx1"/>
                                                </a:solidFill>
                                                <a:latin typeface="Cambria Math" panose="02040503050406030204" pitchFamily="18" charset="0"/>
                                              </a:rPr>
                                              <m:t>1−</m:t>
                                            </m:r>
                                            <m:r>
                                              <a:rPr lang="fr-FR" sz="1600" i="1">
                                                <a:solidFill>
                                                  <a:schemeClr val="tx1"/>
                                                </a:solidFill>
                                                <a:latin typeface="Cambria Math" panose="02040503050406030204" pitchFamily="18" charset="0"/>
                                              </a:rPr>
                                              <m:t>𝑝</m:t>
                                            </m:r>
                                          </m:e>
                                        </m:d>
                                        <m:d>
                                          <m:dPr>
                                            <m:ctrlPr>
                                              <a:rPr lang="fr-FR" sz="1600" i="1">
                                                <a:solidFill>
                                                  <a:schemeClr val="tx1"/>
                                                </a:solidFill>
                                                <a:latin typeface="Cambria Math" panose="02040503050406030204" pitchFamily="18" charset="0"/>
                                              </a:rPr>
                                            </m:ctrlPr>
                                          </m:dPr>
                                          <m:e>
                                            <m:r>
                                              <a:rPr lang="fr-FR" sz="1600" i="0">
                                                <a:solidFill>
                                                  <a:schemeClr val="tx1"/>
                                                </a:solidFill>
                                                <a:latin typeface="Cambria Math" panose="02040503050406030204" pitchFamily="18" charset="0"/>
                                              </a:rPr>
                                              <m:t>2−</m:t>
                                            </m:r>
                                            <m:r>
                                              <a:rPr lang="fr-FR" sz="1600" i="1">
                                                <a:solidFill>
                                                  <a:schemeClr val="tx1"/>
                                                </a:solidFill>
                                                <a:latin typeface="Cambria Math" panose="02040503050406030204" pitchFamily="18" charset="0"/>
                                              </a:rPr>
                                              <m:t>𝑝</m:t>
                                            </m:r>
                                          </m:e>
                                        </m:d>
                                      </m:den>
                                    </m:f>
                                    <m:r>
                                      <a:rPr lang="fr-FR" sz="1600" i="0">
                                        <a:solidFill>
                                          <a:schemeClr val="tx1"/>
                                        </a:solidFill>
                                        <a:latin typeface="Cambria Math" panose="02040503050406030204" pitchFamily="18" charset="0"/>
                                      </a:rPr>
                                      <m:t>−</m:t>
                                    </m:r>
                                    <m:f>
                                      <m:fPr>
                                        <m:ctrlPr>
                                          <a:rPr lang="fr-FR" sz="1600" i="1">
                                            <a:solidFill>
                                              <a:schemeClr val="tx1"/>
                                            </a:solidFill>
                                            <a:latin typeface="Cambria Math" panose="02040503050406030204" pitchFamily="18" charset="0"/>
                                          </a:rPr>
                                        </m:ctrlPr>
                                      </m:fPr>
                                      <m:num>
                                        <m:d>
                                          <m:dPr>
                                            <m:ctrlPr>
                                              <a:rPr lang="fr-FR" sz="1600" i="1">
                                                <a:solidFill>
                                                  <a:schemeClr val="tx1"/>
                                                </a:solidFill>
                                                <a:latin typeface="Cambria Math" panose="02040503050406030204" pitchFamily="18" charset="0"/>
                                              </a:rPr>
                                            </m:ctrlPr>
                                          </m:dPr>
                                          <m:e>
                                            <m:sSub>
                                              <m:sSubPr>
                                                <m:ctrlPr>
                                                  <a:rPr lang="fr-FR" sz="1600" i="1">
                                                    <a:solidFill>
                                                      <a:schemeClr val="tx1"/>
                                                    </a:solidFill>
                                                    <a:latin typeface="Cambria Math" panose="02040503050406030204" pitchFamily="18" charset="0"/>
                                                  </a:rPr>
                                                </m:ctrlPr>
                                              </m:sSub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ea typeface="Cambria Math" panose="02040503050406030204" pitchFamily="18" charset="0"/>
                                                      </a:rPr>
                                                      <m:t>𝜉</m:t>
                                                    </m:r>
                                                  </m:e>
                                                  <m:sub>
                                                    <m:r>
                                                      <a:rPr lang="fr-FR" sz="1600" i="1">
                                                        <a:solidFill>
                                                          <a:schemeClr val="tx1"/>
                                                        </a:solidFill>
                                                        <a:latin typeface="Cambria Math" panose="02040503050406030204" pitchFamily="18" charset="0"/>
                                                      </a:rPr>
                                                      <m:t>𝑘</m:t>
                                                    </m:r>
                                                  </m:sub>
                                                </m:sSub>
                                                <m:r>
                                                  <a:rPr lang="fr-FR" sz="1600" i="1">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𝑦</m:t>
                                                </m:r>
                                              </m:e>
                                              <m:sub>
                                                <m:r>
                                                  <a:rPr lang="fr-FR" sz="1600" i="1">
                                                    <a:solidFill>
                                                      <a:schemeClr val="tx1"/>
                                                    </a:solidFill>
                                                    <a:latin typeface="Cambria Math" panose="02040503050406030204" pitchFamily="18" charset="0"/>
                                                  </a:rPr>
                                                  <m:t>𝑘𝑗𝑖</m:t>
                                                </m:r>
                                              </m:sub>
                                            </m:sSub>
                                          </m:e>
                                        </m:d>
                                        <m:sSup>
                                          <m:sSupPr>
                                            <m:ctrlPr>
                                              <a:rPr lang="fr-FR" sz="1600" i="1">
                                                <a:solidFill>
                                                  <a:schemeClr val="tx1"/>
                                                </a:solidFill>
                                                <a:latin typeface="Cambria Math" panose="02040503050406030204" pitchFamily="18" charset="0"/>
                                              </a:rPr>
                                            </m:ctrlPr>
                                          </m:sSupPr>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𝜇</m:t>
                                                </m:r>
                                              </m:e>
                                              <m:sub>
                                                <m:r>
                                                  <a:rPr lang="fr-FR" sz="1600" i="1">
                                                    <a:solidFill>
                                                      <a:schemeClr val="tx1"/>
                                                    </a:solidFill>
                                                    <a:latin typeface="Cambria Math" panose="02040503050406030204" pitchFamily="18" charset="0"/>
                                                  </a:rPr>
                                                  <m:t>𝑘</m:t>
                                                </m:r>
                                              </m:sub>
                                            </m:sSub>
                                          </m:e>
                                          <m:sup>
                                            <m:r>
                                              <a:rPr lang="fr-FR" sz="1600" i="0">
                                                <a:solidFill>
                                                  <a:schemeClr val="tx1"/>
                                                </a:solidFill>
                                                <a:latin typeface="Cambria Math" panose="02040503050406030204" pitchFamily="18" charset="0"/>
                                              </a:rPr>
                                              <m:t>1−</m:t>
                                            </m:r>
                                            <m:r>
                                              <a:rPr lang="fr-FR" sz="1600" i="1">
                                                <a:solidFill>
                                                  <a:schemeClr val="tx1"/>
                                                </a:solidFill>
                                                <a:latin typeface="Cambria Math" panose="02040503050406030204" pitchFamily="18" charset="0"/>
                                              </a:rPr>
                                              <m:t>𝑝</m:t>
                                            </m:r>
                                          </m:sup>
                                        </m:sSup>
                                      </m:num>
                                      <m:den>
                                        <m:d>
                                          <m:dPr>
                                            <m:ctrlPr>
                                              <a:rPr lang="fr-FR" sz="1600" i="1">
                                                <a:solidFill>
                                                  <a:schemeClr val="tx1"/>
                                                </a:solidFill>
                                                <a:latin typeface="Cambria Math" panose="02040503050406030204" pitchFamily="18" charset="0"/>
                                              </a:rPr>
                                            </m:ctrlPr>
                                          </m:dPr>
                                          <m:e>
                                            <m:r>
                                              <a:rPr lang="fr-FR" sz="1600" i="0">
                                                <a:solidFill>
                                                  <a:schemeClr val="tx1"/>
                                                </a:solidFill>
                                                <a:latin typeface="Cambria Math" panose="02040503050406030204" pitchFamily="18" charset="0"/>
                                              </a:rPr>
                                              <m:t>1−</m:t>
                                            </m:r>
                                            <m:r>
                                              <a:rPr lang="fr-FR" sz="1600" i="1">
                                                <a:solidFill>
                                                  <a:schemeClr val="tx1"/>
                                                </a:solidFill>
                                                <a:latin typeface="Cambria Math" panose="02040503050406030204" pitchFamily="18" charset="0"/>
                                              </a:rPr>
                                              <m:t>𝑝</m:t>
                                            </m:r>
                                          </m:e>
                                        </m:d>
                                        <m:r>
                                          <a:rPr lang="fr-FR" sz="1600" i="1">
                                            <a:solidFill>
                                              <a:schemeClr val="tx1"/>
                                            </a:solidFill>
                                            <a:latin typeface="Cambria Math" panose="02040503050406030204" pitchFamily="18" charset="0"/>
                                          </a:rPr>
                                          <m:t>𝛬</m:t>
                                        </m:r>
                                        <m:d>
                                          <m:dPr>
                                            <m:ctrlPr>
                                              <a:rPr lang="fr-FR" sz="1600" i="1">
                                                <a:solidFill>
                                                  <a:schemeClr val="tx1"/>
                                                </a:solidFill>
                                                <a:latin typeface="Cambria Math" panose="02040503050406030204" pitchFamily="18" charset="0"/>
                                              </a:rPr>
                                            </m:ctrlPr>
                                          </m:dPr>
                                          <m:e>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𝑡</m:t>
                                                </m:r>
                                              </m:e>
                                              <m:sub>
                                                <m:r>
                                                  <a:rPr lang="fr-FR" sz="1600" i="1">
                                                    <a:solidFill>
                                                      <a:schemeClr val="tx1"/>
                                                    </a:solidFill>
                                                    <a:latin typeface="Cambria Math" panose="02040503050406030204" pitchFamily="18" charset="0"/>
                                                  </a:rPr>
                                                  <m:t>𝑘𝑗</m:t>
                                                </m:r>
                                              </m:sub>
                                            </m:sSub>
                                            <m:r>
                                              <a:rPr lang="fr-FR" sz="1600" b="0" i="1" smtClean="0">
                                                <a:solidFill>
                                                  <a:schemeClr val="tx1"/>
                                                </a:solidFill>
                                                <a:latin typeface="Cambria Math" panose="02040503050406030204" pitchFamily="18" charset="0"/>
                                              </a:rPr>
                                              <m:t>,</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𝑏</m:t>
                                                </m:r>
                                              </m:e>
                                              <m:sub>
                                                <m:r>
                                                  <a:rPr lang="fr-FR" sz="1600" i="1">
                                                    <a:solidFill>
                                                      <a:schemeClr val="tx1"/>
                                                    </a:solidFill>
                                                    <a:latin typeface="Cambria Math" panose="02040503050406030204" pitchFamily="18" charset="0"/>
                                                  </a:rPr>
                                                  <m:t>𝑘</m:t>
                                                </m:r>
                                              </m:sub>
                                            </m:sSub>
                                            <m:r>
                                              <a:rPr lang="fr-FR" sz="1600" b="0" i="1" smtClean="0">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𝑞</m:t>
                                            </m:r>
                                          </m:e>
                                        </m:d>
                                      </m:den>
                                    </m:f>
                                    <m:r>
                                      <a:rPr lang="fr-FR" sz="1600" i="0">
                                        <a:solidFill>
                                          <a:schemeClr val="tx1"/>
                                        </a:solidFill>
                                        <a:latin typeface="Cambria Math" panose="02040503050406030204" pitchFamily="18" charset="0"/>
                                      </a:rPr>
                                      <m:t>+</m:t>
                                    </m:r>
                                    <m:f>
                                      <m:fPr>
                                        <m:ctrlPr>
                                          <a:rPr lang="fr-FR" sz="1600" i="1">
                                            <a:solidFill>
                                              <a:schemeClr val="tx1"/>
                                            </a:solidFill>
                                            <a:latin typeface="Cambria Math" panose="02040503050406030204" pitchFamily="18" charset="0"/>
                                          </a:rPr>
                                        </m:ctrlPr>
                                      </m:fPr>
                                      <m:num>
                                        <m:sSup>
                                          <m:sSupPr>
                                            <m:ctrlPr>
                                              <a:rPr lang="fr-FR" sz="1600" i="1">
                                                <a:solidFill>
                                                  <a:schemeClr val="tx1"/>
                                                </a:solidFill>
                                                <a:latin typeface="Cambria Math" panose="02040503050406030204" pitchFamily="18" charset="0"/>
                                              </a:rPr>
                                            </m:ctrlPr>
                                          </m:sSupPr>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𝜇</m:t>
                                                </m:r>
                                              </m:e>
                                              <m:sub>
                                                <m:r>
                                                  <a:rPr lang="fr-FR" sz="1600" i="1">
                                                    <a:solidFill>
                                                      <a:schemeClr val="tx1"/>
                                                    </a:solidFill>
                                                    <a:latin typeface="Cambria Math" panose="02040503050406030204" pitchFamily="18" charset="0"/>
                                                  </a:rPr>
                                                  <m:t>𝑘</m:t>
                                                </m:r>
                                              </m:sub>
                                            </m:sSub>
                                          </m:e>
                                          <m:sup>
                                            <m:r>
                                              <a:rPr lang="fr-FR" sz="1600" i="0">
                                                <a:solidFill>
                                                  <a:schemeClr val="tx1"/>
                                                </a:solidFill>
                                                <a:latin typeface="Cambria Math" panose="02040503050406030204" pitchFamily="18" charset="0"/>
                                              </a:rPr>
                                              <m:t>2−</m:t>
                                            </m:r>
                                            <m:r>
                                              <a:rPr lang="fr-FR" sz="1600" i="1">
                                                <a:solidFill>
                                                  <a:schemeClr val="tx1"/>
                                                </a:solidFill>
                                                <a:latin typeface="Cambria Math" panose="02040503050406030204" pitchFamily="18" charset="0"/>
                                              </a:rPr>
                                              <m:t>𝑝</m:t>
                                            </m:r>
                                          </m:sup>
                                        </m:sSup>
                                      </m:num>
                                      <m:den>
                                        <m:r>
                                          <a:rPr lang="fr-FR" sz="1600" i="0">
                                            <a:solidFill>
                                              <a:schemeClr val="tx1"/>
                                            </a:solidFill>
                                            <a:latin typeface="Cambria Math" panose="02040503050406030204" pitchFamily="18" charset="0"/>
                                          </a:rPr>
                                          <m:t>2−</m:t>
                                        </m:r>
                                        <m:r>
                                          <a:rPr lang="fr-FR" sz="1600" i="1">
                                            <a:solidFill>
                                              <a:schemeClr val="tx1"/>
                                            </a:solidFill>
                                            <a:latin typeface="Cambria Math" panose="02040503050406030204" pitchFamily="18" charset="0"/>
                                          </a:rPr>
                                          <m:t>𝑝</m:t>
                                        </m:r>
                                      </m:den>
                                    </m:f>
                                  </m:e>
                                </m:d>
                                <m:r>
                                  <a:rPr lang="fr-FR" sz="1600" i="0">
                                    <a:solidFill>
                                      <a:schemeClr val="tx1"/>
                                    </a:solidFill>
                                    <a:latin typeface="Cambria Math" panose="02040503050406030204" pitchFamily="18" charset="0"/>
                                  </a:rPr>
                                  <m:t>, </m:t>
                                </m:r>
                                <m:r>
                                  <a:rPr lang="fr-FR" sz="1600" i="1">
                                    <a:solidFill>
                                      <a:schemeClr val="tx1"/>
                                    </a:solidFill>
                                    <a:latin typeface="Cambria Math" panose="02040503050406030204" pitchFamily="18" charset="0"/>
                                  </a:rPr>
                                  <m:t>𝑝</m:t>
                                </m:r>
                                <m:r>
                                  <a:rPr lang="fr-FR" sz="1600" i="0">
                                    <a:solidFill>
                                      <a:schemeClr val="tx1"/>
                                    </a:solidFill>
                                    <a:latin typeface="Cambria Math" panose="02040503050406030204" pitchFamily="18" charset="0"/>
                                  </a:rPr>
                                  <m:t>≠1,2</m:t>
                                </m:r>
                              </m:e>
                            </m:mr>
                          </m:m>
                        </m:e>
                      </m:d>
                    </m:oMath>
                  </m:oMathPara>
                </a14:m>
                <a:endParaRPr lang="fr-FR" sz="1600" dirty="0">
                  <a:solidFill>
                    <a:schemeClr val="tx1"/>
                  </a:solidFill>
                </a:endParaRPr>
              </a:p>
            </p:txBody>
          </p:sp>
        </mc:Choice>
        <mc:Fallback xmlns="">
          <p:sp>
            <p:nvSpPr>
              <p:cNvPr id="15" name="Rectangle 14">
                <a:extLst>
                  <a:ext uri="{FF2B5EF4-FFF2-40B4-BE49-F238E27FC236}">
                    <a16:creationId xmlns:a16="http://schemas.microsoft.com/office/drawing/2014/main" id="{5484BB5F-0D46-D448-AC67-76FDB1985823}"/>
                  </a:ext>
                </a:extLst>
              </p:cNvPr>
              <p:cNvSpPr>
                <a:spLocks noRot="1" noChangeAspect="1" noMove="1" noResize="1" noEditPoints="1" noAdjustHandles="1" noChangeArrowheads="1" noChangeShapeType="1" noTextEdit="1"/>
              </p:cNvSpPr>
              <p:nvPr/>
            </p:nvSpPr>
            <p:spPr>
              <a:xfrm>
                <a:off x="277888" y="4330117"/>
                <a:ext cx="10153128" cy="2098588"/>
              </a:xfrm>
              <a:prstGeom prst="rect">
                <a:avLst/>
              </a:prstGeom>
              <a:blipFill>
                <a:blip r:embed="rId7"/>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01776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27</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Estimation des paramètres par MLE</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3692036" cy="338554"/>
          </a:xfrm>
          <a:prstGeom prst="rect">
            <a:avLst/>
          </a:prstGeom>
          <a:ln w="28575">
            <a:noFill/>
          </a:ln>
        </p:spPr>
        <p:txBody>
          <a:bodyPr wrap="none">
            <a:spAutoFit/>
          </a:bodyPr>
          <a:lstStyle/>
          <a:p>
            <a:r>
              <a:rPr lang="fr-FR" sz="1600" b="1" i="1" dirty="0">
                <a:solidFill>
                  <a:schemeClr val="bg1"/>
                </a:solidFill>
              </a:rPr>
              <a:t>Estimation des paramètres par MLE</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47B68BB-3EC7-1B40-A8D3-B99696755B81}"/>
                  </a:ext>
                </a:extLst>
              </p:cNvPr>
              <p:cNvSpPr/>
              <p:nvPr/>
            </p:nvSpPr>
            <p:spPr>
              <a:xfrm>
                <a:off x="167680" y="1653369"/>
                <a:ext cx="11856640" cy="461665"/>
              </a:xfrm>
              <a:prstGeom prst="rect">
                <a:avLst/>
              </a:prstGeom>
            </p:spPr>
            <p:txBody>
              <a:bodyPr wrap="square">
                <a:spAutoFit/>
              </a:bodyPr>
              <a:lstStyle/>
              <a:p>
                <a:r>
                  <a:rPr lang="fr-FR" sz="2000" i="1" dirty="0">
                    <a:solidFill>
                      <a:sysClr val="windowText" lastClr="000000"/>
                    </a:solidFill>
                    <a:latin typeface="Courier New" panose="02070309020205020404" pitchFamily="49" charset="0"/>
                    <a:cs typeface="Courier New" panose="02070309020205020404" pitchFamily="49" charset="0"/>
                  </a:rPr>
                  <a:t>19 paramètres à estimer: </a:t>
                </a:r>
                <a14:m>
                  <m:oMath xmlns:m="http://schemas.openxmlformats.org/officeDocument/2006/math">
                    <m:r>
                      <a:rPr lang="fr-FR" sz="2400" b="0" i="1" smtClean="0">
                        <a:latin typeface="Cambria Math" panose="02040503050406030204" pitchFamily="18" charset="0"/>
                      </a:rPr>
                      <m:t> </m:t>
                    </m:r>
                    <m:r>
                      <a:rPr lang="en-US" sz="2400" i="1">
                        <a:latin typeface="Cambria Math" panose="02040503050406030204" pitchFamily="18" charset="0"/>
                      </a:rPr>
                      <m:t>𝛯</m:t>
                    </m:r>
                    <m:d>
                      <m:dPr>
                        <m:ctrlPr>
                          <a:rPr lang="en-US" sz="2400" i="1">
                            <a:latin typeface="Cambria Math" panose="02040503050406030204" pitchFamily="18" charset="0"/>
                          </a:rPr>
                        </m:ctrlPr>
                      </m:dPr>
                      <m:e>
                        <m:sSub>
                          <m:sSubPr>
                            <m:ctrlPr>
                              <a:rPr lang="fr-FR"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𝜉</m:t>
                            </m:r>
                          </m:e>
                          <m:sub>
                            <m:r>
                              <a:rPr lang="en-US" sz="2400" i="1">
                                <a:solidFill>
                                  <a:srgbClr val="FF0000"/>
                                </a:solidFill>
                                <a:latin typeface="Cambria Math" panose="02040503050406030204" pitchFamily="18" charset="0"/>
                              </a:rPr>
                              <m:t>1</m:t>
                            </m:r>
                          </m:sub>
                        </m:sSub>
                        <m:r>
                          <a:rPr lang="en-US" sz="2400" i="1">
                            <a:latin typeface="Cambria Math" panose="02040503050406030204" pitchFamily="18" charset="0"/>
                          </a:rPr>
                          <m:t>,</m:t>
                        </m:r>
                        <m:sSub>
                          <m:sSubPr>
                            <m:ctrlPr>
                              <a:rPr lang="fr-FR" sz="2400" i="1">
                                <a:solidFill>
                                  <a:srgbClr val="00B0F0"/>
                                </a:solidFill>
                                <a:latin typeface="Cambria Math" panose="02040503050406030204" pitchFamily="18" charset="0"/>
                              </a:rPr>
                            </m:ctrlPr>
                          </m:sSubPr>
                          <m:e>
                            <m:r>
                              <a:rPr lang="en-US" sz="2400" i="1">
                                <a:solidFill>
                                  <a:srgbClr val="00B0F0"/>
                                </a:solidFill>
                                <a:latin typeface="Cambria Math" panose="02040503050406030204" pitchFamily="18" charset="0"/>
                              </a:rPr>
                              <m:t>𝜉</m:t>
                            </m:r>
                          </m:e>
                          <m:sub>
                            <m:r>
                              <a:rPr lang="en-US" sz="2400" i="1">
                                <a:solidFill>
                                  <a:srgbClr val="00B0F0"/>
                                </a:solidFill>
                                <a:latin typeface="Cambria Math" panose="02040503050406030204" pitchFamily="18" charset="0"/>
                              </a:rPr>
                              <m:t>2</m:t>
                            </m:r>
                          </m:sub>
                        </m:sSub>
                        <m:r>
                          <a:rPr lang="en-US" sz="2400" i="1">
                            <a:latin typeface="Cambria Math" panose="02040503050406030204" pitchFamily="18" charset="0"/>
                          </a:rPr>
                          <m:t>,</m:t>
                        </m:r>
                        <m:sSub>
                          <m:sSubPr>
                            <m:ctrlPr>
                              <a:rPr lang="fr-F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𝜉</m:t>
                            </m:r>
                          </m:e>
                          <m:sub>
                            <m:r>
                              <a:rPr lang="fr-FR" sz="2400" i="1">
                                <a:solidFill>
                                  <a:srgbClr val="00B050"/>
                                </a:solidFill>
                                <a:latin typeface="Cambria Math" panose="02040503050406030204" pitchFamily="18" charset="0"/>
                              </a:rPr>
                              <m:t>3</m:t>
                            </m:r>
                          </m:sub>
                        </m:sSub>
                        <m:r>
                          <a:rPr lang="en-US" sz="2400" i="1">
                            <a:latin typeface="Cambria Math" panose="02040503050406030204" pitchFamily="18" charset="0"/>
                          </a:rPr>
                          <m:t>,</m:t>
                        </m:r>
                        <m:sSub>
                          <m:sSubPr>
                            <m:ctrlPr>
                              <a:rPr lang="fr-FR" sz="2400" i="1">
                                <a:solidFill>
                                  <a:srgbClr val="FF00FF"/>
                                </a:solidFill>
                                <a:latin typeface="Cambria Math" panose="02040503050406030204" pitchFamily="18" charset="0"/>
                              </a:rPr>
                            </m:ctrlPr>
                          </m:sSubPr>
                          <m:e>
                            <m:r>
                              <a:rPr lang="en-US" sz="2400" i="1">
                                <a:solidFill>
                                  <a:srgbClr val="FF00FF"/>
                                </a:solidFill>
                                <a:latin typeface="Cambria Math" panose="02040503050406030204" pitchFamily="18" charset="0"/>
                              </a:rPr>
                              <m:t>𝜉</m:t>
                            </m:r>
                          </m:e>
                          <m:sub>
                            <m:r>
                              <a:rPr lang="fr-FR" sz="2400" i="1">
                                <a:solidFill>
                                  <a:srgbClr val="FF00FF"/>
                                </a:solidFill>
                                <a:latin typeface="Cambria Math" panose="02040503050406030204" pitchFamily="18" charset="0"/>
                              </a:rPr>
                              <m:t>4</m:t>
                            </m:r>
                          </m:sub>
                        </m:sSub>
                        <m:r>
                          <a:rPr lang="fr-FR" sz="2400" i="1">
                            <a:latin typeface="Cambria Math" panose="02040503050406030204" pitchFamily="18" charset="0"/>
                          </a:rPr>
                          <m:t>,</m:t>
                        </m:r>
                        <m:sSub>
                          <m:sSubPr>
                            <m:ctrlPr>
                              <a:rPr lang="fr-FR" sz="2400" i="1">
                                <a:solidFill>
                                  <a:srgbClr val="A248E8"/>
                                </a:solidFill>
                                <a:latin typeface="Cambria Math" panose="02040503050406030204" pitchFamily="18" charset="0"/>
                              </a:rPr>
                            </m:ctrlPr>
                          </m:sSubPr>
                          <m:e>
                            <m:r>
                              <a:rPr lang="en-US" sz="2400" i="1">
                                <a:solidFill>
                                  <a:srgbClr val="A248E8"/>
                                </a:solidFill>
                                <a:latin typeface="Cambria Math" panose="02040503050406030204" pitchFamily="18" charset="0"/>
                              </a:rPr>
                              <m:t>𝜉</m:t>
                            </m:r>
                          </m:e>
                          <m:sub>
                            <m:r>
                              <a:rPr lang="fr-FR" sz="2400" i="1">
                                <a:solidFill>
                                  <a:srgbClr val="A248E8"/>
                                </a:solidFill>
                                <a:latin typeface="Cambria Math" panose="02040503050406030204" pitchFamily="18" charset="0"/>
                              </a:rPr>
                              <m:t>5</m:t>
                            </m:r>
                          </m:sub>
                        </m:sSub>
                        <m:r>
                          <a:rPr lang="fr-FR" sz="2400" i="1">
                            <a:latin typeface="Cambria Math" panose="02040503050406030204" pitchFamily="18" charset="0"/>
                          </a:rPr>
                          <m:t>,</m:t>
                        </m:r>
                        <m:sSub>
                          <m:sSubPr>
                            <m:ctrlPr>
                              <a:rPr lang="fr-F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𝜉</m:t>
                            </m:r>
                          </m:e>
                          <m:sub>
                            <m:r>
                              <a:rPr lang="fr-FR" sz="2400" i="1">
                                <a:solidFill>
                                  <a:srgbClr val="002060"/>
                                </a:solidFill>
                                <a:latin typeface="Cambria Math" panose="02040503050406030204" pitchFamily="18" charset="0"/>
                              </a:rPr>
                              <m:t>6</m:t>
                            </m:r>
                          </m:sub>
                        </m:sSub>
                        <m:r>
                          <a:rPr lang="fr-FR" sz="2400" i="1">
                            <a:solidFill>
                              <a:srgbClr val="002060"/>
                            </a:solidFill>
                            <a:latin typeface="Cambria Math" panose="02040503050406030204" pitchFamily="18" charset="0"/>
                          </a:rPr>
                          <m:t>,</m:t>
                        </m:r>
                        <m:sSub>
                          <m:sSubPr>
                            <m:ctrlPr>
                              <a:rPr lang="fr-FR"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𝑏</m:t>
                            </m:r>
                          </m:e>
                          <m:sub>
                            <m:r>
                              <a:rPr lang="fr-FR" sz="2400" i="1">
                                <a:solidFill>
                                  <a:srgbClr val="FF0000"/>
                                </a:solidFill>
                                <a:latin typeface="Cambria Math" panose="02040503050406030204" pitchFamily="18" charset="0"/>
                              </a:rPr>
                              <m:t>1</m:t>
                            </m:r>
                          </m:sub>
                        </m:sSub>
                        <m:r>
                          <a:rPr lang="fr-FR" sz="2400" b="1" i="1">
                            <a:latin typeface="Cambria Math" panose="02040503050406030204" pitchFamily="18" charset="0"/>
                          </a:rPr>
                          <m:t>,</m:t>
                        </m:r>
                        <m:sSub>
                          <m:sSubPr>
                            <m:ctrlPr>
                              <a:rPr lang="fr-FR" sz="2400" i="1">
                                <a:solidFill>
                                  <a:srgbClr val="00B0F0"/>
                                </a:solidFill>
                                <a:latin typeface="Cambria Math" panose="02040503050406030204" pitchFamily="18" charset="0"/>
                              </a:rPr>
                            </m:ctrlPr>
                          </m:sSubPr>
                          <m:e>
                            <m:r>
                              <a:rPr lang="en-US" sz="2400" i="1">
                                <a:solidFill>
                                  <a:srgbClr val="00B0F0"/>
                                </a:solidFill>
                                <a:latin typeface="Cambria Math" panose="02040503050406030204" pitchFamily="18" charset="0"/>
                              </a:rPr>
                              <m:t>𝑏</m:t>
                            </m:r>
                          </m:e>
                          <m:sub>
                            <m:r>
                              <a:rPr lang="fr-FR" sz="2400" i="1">
                                <a:solidFill>
                                  <a:srgbClr val="00B0F0"/>
                                </a:solidFill>
                                <a:latin typeface="Cambria Math" panose="02040503050406030204" pitchFamily="18" charset="0"/>
                              </a:rPr>
                              <m:t>2</m:t>
                            </m:r>
                          </m:sub>
                        </m:sSub>
                        <m:r>
                          <a:rPr lang="fr-FR" sz="2400" b="1" i="1">
                            <a:latin typeface="Cambria Math" panose="02040503050406030204" pitchFamily="18" charset="0"/>
                          </a:rPr>
                          <m:t>,</m:t>
                        </m:r>
                        <m:sSub>
                          <m:sSubPr>
                            <m:ctrlPr>
                              <a:rPr lang="fr-F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𝑏</m:t>
                            </m:r>
                          </m:e>
                          <m:sub>
                            <m:r>
                              <a:rPr lang="fr-FR" sz="2400" i="1">
                                <a:solidFill>
                                  <a:srgbClr val="00B050"/>
                                </a:solidFill>
                                <a:latin typeface="Cambria Math" panose="02040503050406030204" pitchFamily="18" charset="0"/>
                              </a:rPr>
                              <m:t>3</m:t>
                            </m:r>
                          </m:sub>
                        </m:sSub>
                        <m:r>
                          <a:rPr lang="fr-FR" sz="2400" b="1" i="1">
                            <a:latin typeface="Cambria Math" panose="02040503050406030204" pitchFamily="18" charset="0"/>
                          </a:rPr>
                          <m:t>,</m:t>
                        </m:r>
                        <m:sSub>
                          <m:sSubPr>
                            <m:ctrlPr>
                              <a:rPr lang="fr-FR" sz="2400" i="1">
                                <a:solidFill>
                                  <a:srgbClr val="FF00FF"/>
                                </a:solidFill>
                                <a:latin typeface="Cambria Math" panose="02040503050406030204" pitchFamily="18" charset="0"/>
                              </a:rPr>
                            </m:ctrlPr>
                          </m:sSubPr>
                          <m:e>
                            <m:r>
                              <a:rPr lang="en-US" sz="2400" i="1">
                                <a:solidFill>
                                  <a:srgbClr val="FF00FF"/>
                                </a:solidFill>
                                <a:latin typeface="Cambria Math" panose="02040503050406030204" pitchFamily="18" charset="0"/>
                              </a:rPr>
                              <m:t>𝑏</m:t>
                            </m:r>
                          </m:e>
                          <m:sub>
                            <m:r>
                              <a:rPr lang="fr-FR" sz="2400" i="1">
                                <a:solidFill>
                                  <a:srgbClr val="FF00FF"/>
                                </a:solidFill>
                                <a:latin typeface="Cambria Math" panose="02040503050406030204" pitchFamily="18" charset="0"/>
                              </a:rPr>
                              <m:t>4</m:t>
                            </m:r>
                          </m:sub>
                        </m:sSub>
                        <m:r>
                          <a:rPr lang="fr-FR" sz="2400" b="1" i="1">
                            <a:latin typeface="Cambria Math" panose="02040503050406030204" pitchFamily="18" charset="0"/>
                          </a:rPr>
                          <m:t>,</m:t>
                        </m:r>
                        <m:sSub>
                          <m:sSubPr>
                            <m:ctrlPr>
                              <a:rPr lang="fr-FR" sz="2400" i="1">
                                <a:solidFill>
                                  <a:srgbClr val="A248E8"/>
                                </a:solidFill>
                                <a:latin typeface="Cambria Math" panose="02040503050406030204" pitchFamily="18" charset="0"/>
                              </a:rPr>
                            </m:ctrlPr>
                          </m:sSubPr>
                          <m:e>
                            <m:r>
                              <a:rPr lang="en-US" sz="2400" i="1">
                                <a:solidFill>
                                  <a:srgbClr val="A248E8"/>
                                </a:solidFill>
                                <a:latin typeface="Cambria Math" panose="02040503050406030204" pitchFamily="18" charset="0"/>
                              </a:rPr>
                              <m:t>𝑏</m:t>
                            </m:r>
                          </m:e>
                          <m:sub>
                            <m:r>
                              <a:rPr lang="fr-FR" sz="2400" i="1">
                                <a:solidFill>
                                  <a:srgbClr val="A248E8"/>
                                </a:solidFill>
                                <a:latin typeface="Cambria Math" panose="02040503050406030204" pitchFamily="18" charset="0"/>
                              </a:rPr>
                              <m:t>5</m:t>
                            </m:r>
                          </m:sub>
                        </m:sSub>
                        <m:r>
                          <a:rPr lang="fr-FR" sz="2400" b="1" i="1">
                            <a:latin typeface="Cambria Math" panose="02040503050406030204" pitchFamily="18" charset="0"/>
                          </a:rPr>
                          <m:t>,</m:t>
                        </m:r>
                        <m:sSub>
                          <m:sSubPr>
                            <m:ctrlPr>
                              <a:rPr lang="fr-F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𝑏</m:t>
                            </m:r>
                          </m:e>
                          <m:sub>
                            <m:r>
                              <a:rPr lang="fr-FR" sz="2400" i="1">
                                <a:solidFill>
                                  <a:srgbClr val="002060"/>
                                </a:solidFill>
                                <a:latin typeface="Cambria Math" panose="02040503050406030204" pitchFamily="18" charset="0"/>
                              </a:rPr>
                              <m:t>6</m:t>
                            </m:r>
                          </m:sub>
                        </m:sSub>
                        <m:r>
                          <a:rPr lang="fr-FR" sz="2400" i="1">
                            <a:solidFill>
                              <a:srgbClr val="002060"/>
                            </a:solidFill>
                            <a:latin typeface="Cambria Math" panose="020405030504060302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𝒂</m:t>
                        </m:r>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𝟏</m:t>
                            </m:r>
                          </m:sub>
                        </m:sSub>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𝟐</m:t>
                            </m:r>
                          </m:sub>
                        </m:sSub>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𝟑</m:t>
                            </m:r>
                          </m:sub>
                        </m:sSub>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𝒒</m:t>
                        </m:r>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𝒑</m:t>
                        </m:r>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Cambria Math" panose="02040503050406030204" pitchFamily="18" charset="0"/>
                            <a:cs typeface="Times New Roman" panose="02020603050405020304" pitchFamily="18" charset="0"/>
                          </a:rPr>
                          <m:t>𝝀</m:t>
                        </m:r>
                      </m:e>
                    </m:d>
                  </m:oMath>
                </a14:m>
                <a:endParaRPr lang="fr-FR" sz="2800" dirty="0"/>
              </a:p>
            </p:txBody>
          </p:sp>
        </mc:Choice>
        <mc:Fallback xmlns="">
          <p:sp>
            <p:nvSpPr>
              <p:cNvPr id="6" name="Rectangle 5">
                <a:extLst>
                  <a:ext uri="{FF2B5EF4-FFF2-40B4-BE49-F238E27FC236}">
                    <a16:creationId xmlns:a16="http://schemas.microsoft.com/office/drawing/2014/main" id="{347B68BB-3EC7-1B40-A8D3-B99696755B81}"/>
                  </a:ext>
                </a:extLst>
              </p:cNvPr>
              <p:cNvSpPr>
                <a:spLocks noRot="1" noChangeAspect="1" noMove="1" noResize="1" noEditPoints="1" noAdjustHandles="1" noChangeArrowheads="1" noChangeShapeType="1" noTextEdit="1"/>
              </p:cNvSpPr>
              <p:nvPr/>
            </p:nvSpPr>
            <p:spPr>
              <a:xfrm>
                <a:off x="167680" y="1653369"/>
                <a:ext cx="11856640" cy="461665"/>
              </a:xfrm>
              <a:prstGeom prst="rect">
                <a:avLst/>
              </a:prstGeom>
              <a:blipFill>
                <a:blip r:embed="rId3"/>
                <a:stretch>
                  <a:fillRect l="-535" b="-1621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EF123D4-EB0C-9B4F-8A44-3B4B24A81152}"/>
                  </a:ext>
                </a:extLst>
              </p:cNvPr>
              <p:cNvSpPr/>
              <p:nvPr/>
            </p:nvSpPr>
            <p:spPr>
              <a:xfrm>
                <a:off x="276641" y="4320953"/>
                <a:ext cx="10784935" cy="90819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fr-FR" b="0" i="1" smtClean="0">
                          <a:latin typeface="Cambria Math" panose="02040503050406030204" pitchFamily="18" charset="0"/>
                        </a:rPr>
                        <m:t>−</m:t>
                      </m:r>
                      <m:r>
                        <a:rPr lang="fr-FR" i="1" smtClean="0">
                          <a:latin typeface="Cambria Math" panose="02040503050406030204" pitchFamily="18" charset="0"/>
                        </a:rPr>
                        <m:t>𝑙</m:t>
                      </m:r>
                      <m:r>
                        <a:rPr lang="fr-FR" i="0">
                          <a:latin typeface="Cambria Math" panose="02040503050406030204" pitchFamily="18" charset="0"/>
                        </a:rPr>
                        <m:t>=</m:t>
                      </m:r>
                      <m:r>
                        <a:rPr lang="fr-FR" b="0" i="0" smtClean="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𝑁</m:t>
                          </m:r>
                        </m:num>
                        <m:den>
                          <m:r>
                            <a:rPr lang="fr-FR" i="0">
                              <a:latin typeface="Cambria Math" panose="02040503050406030204" pitchFamily="18" charset="0"/>
                            </a:rPr>
                            <m:t>2</m:t>
                          </m:r>
                        </m:den>
                      </m:f>
                      <m:func>
                        <m:funcPr>
                          <m:ctrlPr>
                            <a:rPr lang="fr-FR" i="1">
                              <a:latin typeface="Cambria Math" panose="02040503050406030204" pitchFamily="18" charset="0"/>
                            </a:rPr>
                          </m:ctrlPr>
                        </m:funcPr>
                        <m:fName>
                          <m:r>
                            <a:rPr lang="fr-FR" i="1">
                              <a:latin typeface="Cambria Math" panose="02040503050406030204" pitchFamily="18" charset="0"/>
                            </a:rPr>
                            <m:t>𝑙𝑛</m:t>
                          </m:r>
                        </m:fName>
                        <m:e>
                          <m:d>
                            <m:dPr>
                              <m:ctrlPr>
                                <a:rPr lang="fr-FR" i="1">
                                  <a:solidFill>
                                    <a:srgbClr val="836967"/>
                                  </a:solidFill>
                                  <a:latin typeface="Cambria Math" panose="02040503050406030204" pitchFamily="18" charset="0"/>
                                </a:rPr>
                              </m:ctrlPr>
                            </m:dPr>
                            <m:e>
                              <m:r>
                                <a:rPr lang="fr-FR" i="1">
                                  <a:latin typeface="Cambria Math" panose="02040503050406030204" pitchFamily="18" charset="0"/>
                                </a:rPr>
                                <m:t>𝜆</m:t>
                              </m:r>
                            </m:e>
                          </m:d>
                        </m:e>
                      </m:func>
                      <m:r>
                        <a:rPr lang="fr-FR" b="0" i="0" smtClean="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0">
                              <a:latin typeface="Cambria Math" panose="02040503050406030204" pitchFamily="18" charset="0"/>
                            </a:rPr>
                            <m:t>1</m:t>
                          </m:r>
                        </m:num>
                        <m:den>
                          <m:r>
                            <a:rPr lang="fr-FR" i="0">
                              <a:latin typeface="Cambria Math" panose="02040503050406030204" pitchFamily="18" charset="0"/>
                            </a:rPr>
                            <m:t>2</m:t>
                          </m:r>
                        </m:den>
                      </m:f>
                      <m:nary>
                        <m:naryPr>
                          <m:chr m:val="∑"/>
                          <m:limLoc m:val="undOvr"/>
                          <m:ctrlPr>
                            <a:rPr lang="fr-FR" i="1">
                              <a:latin typeface="Cambria Math" panose="02040503050406030204" pitchFamily="18" charset="0"/>
                            </a:rPr>
                          </m:ctrlPr>
                        </m:naryPr>
                        <m:sub>
                          <m:r>
                            <a:rPr lang="fr-FR" i="1">
                              <a:latin typeface="Cambria Math" panose="02040503050406030204" pitchFamily="18" charset="0"/>
                            </a:rPr>
                            <m:t>𝑘</m:t>
                          </m:r>
                          <m:r>
                            <a:rPr lang="fr-FR" i="0">
                              <a:latin typeface="Cambria Math" panose="02040503050406030204" pitchFamily="18" charset="0"/>
                            </a:rPr>
                            <m:t>=1</m:t>
                          </m:r>
                        </m:sub>
                        <m:sup>
                          <m:r>
                            <a:rPr lang="fr-FR" i="1">
                              <a:latin typeface="Cambria Math" panose="02040503050406030204" pitchFamily="18" charset="0"/>
                            </a:rPr>
                            <m:t>𝑑</m:t>
                          </m:r>
                        </m:sup>
                        <m:e>
                          <m:nary>
                            <m:naryPr>
                              <m:chr m:val="∑"/>
                              <m:limLoc m:val="undOvr"/>
                              <m:ctrlPr>
                                <a:rPr lang="fr-FR" i="1">
                                  <a:latin typeface="Cambria Math" panose="02040503050406030204" pitchFamily="18" charset="0"/>
                                </a:rPr>
                              </m:ctrlPr>
                            </m:naryPr>
                            <m:sub>
                              <m:r>
                                <a:rPr lang="fr-FR" i="1">
                                  <a:latin typeface="Cambria Math" panose="02040503050406030204" pitchFamily="18" charset="0"/>
                                </a:rPr>
                                <m:t>𝑗</m:t>
                              </m:r>
                              <m:r>
                                <a:rPr lang="fr-FR" i="0">
                                  <a:latin typeface="Cambria Math" panose="02040503050406030204" pitchFamily="18" charset="0"/>
                                </a:rPr>
                                <m:t>=1</m:t>
                              </m:r>
                            </m:sub>
                            <m:sup>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𝑚</m:t>
                                  </m:r>
                                </m:e>
                                <m:sub>
                                  <m:r>
                                    <a:rPr lang="fr-FR" i="1">
                                      <a:latin typeface="Cambria Math" panose="02040503050406030204" pitchFamily="18" charset="0"/>
                                    </a:rPr>
                                    <m:t>𝑘</m:t>
                                  </m:r>
                                </m:sub>
                              </m:sSub>
                            </m:sup>
                            <m:e>
                              <m:nary>
                                <m:naryPr>
                                  <m:chr m:val="∑"/>
                                  <m:limLoc m:val="undOvr"/>
                                  <m:ctrlPr>
                                    <a:rPr lang="fr-FR" i="1">
                                      <a:latin typeface="Cambria Math" panose="02040503050406030204" pitchFamily="18" charset="0"/>
                                    </a:rPr>
                                  </m:ctrlPr>
                                </m:naryPr>
                                <m:sub>
                                  <m:r>
                                    <a:rPr lang="fr-FR" i="1">
                                      <a:latin typeface="Cambria Math" panose="02040503050406030204" pitchFamily="18" charset="0"/>
                                    </a:rPr>
                                    <m:t>𝑖</m:t>
                                  </m:r>
                                  <m:r>
                                    <a:rPr lang="fr-FR" i="0">
                                      <a:latin typeface="Cambria Math" panose="02040503050406030204" pitchFamily="18" charset="0"/>
                                    </a:rPr>
                                    <m:t>=1</m:t>
                                  </m:r>
                                </m:sub>
                                <m:sup>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𝑛</m:t>
                                      </m:r>
                                    </m:e>
                                    <m:sub>
                                      <m:r>
                                        <a:rPr lang="fr-FR" i="1">
                                          <a:latin typeface="Cambria Math" panose="02040503050406030204" pitchFamily="18" charset="0"/>
                                        </a:rPr>
                                        <m:t>𝑘𝑗</m:t>
                                      </m:r>
                                    </m:sub>
                                  </m:sSub>
                                </m:sup>
                                <m:e>
                                  <m:d>
                                    <m:dPr>
                                      <m:begChr m:val="["/>
                                      <m:endChr m:val="]"/>
                                      <m:ctrlPr>
                                        <a:rPr lang="fr-FR" i="1">
                                          <a:latin typeface="Cambria Math" panose="02040503050406030204" pitchFamily="18" charset="0"/>
                                        </a:rPr>
                                      </m:ctrlPr>
                                    </m:dPr>
                                    <m:e>
                                      <m:d>
                                        <m:dPr>
                                          <m:ctrlPr>
                                            <a:rPr lang="fr-FR" i="1">
                                              <a:solidFill>
                                                <a:srgbClr val="836967"/>
                                              </a:solidFill>
                                              <a:latin typeface="Cambria Math" panose="02040503050406030204" pitchFamily="18" charset="0"/>
                                            </a:rPr>
                                          </m:ctrlPr>
                                        </m:dPr>
                                        <m:e>
                                          <m:r>
                                            <a:rPr lang="fr-FR" i="0">
                                              <a:latin typeface="Cambria Math" panose="02040503050406030204" pitchFamily="18" charset="0"/>
                                            </a:rPr>
                                            <m:t>1−</m:t>
                                          </m:r>
                                          <m:r>
                                            <a:rPr lang="fr-FR" i="1">
                                              <a:latin typeface="Cambria Math" panose="02040503050406030204" pitchFamily="18" charset="0"/>
                                            </a:rPr>
                                            <m:t>𝑝</m:t>
                                          </m:r>
                                        </m:e>
                                      </m:d>
                                      <m:r>
                                        <a:rPr lang="fr-FR" i="1">
                                          <a:latin typeface="Cambria Math" panose="02040503050406030204" pitchFamily="18" charset="0"/>
                                        </a:rPr>
                                        <m:t>𝑙𝑛</m:t>
                                      </m:r>
                                      <m:r>
                                        <a:rPr lang="fr-FR" i="1">
                                          <a:latin typeface="Cambria Math" panose="02040503050406030204" pitchFamily="18" charset="0"/>
                                        </a:rPr>
                                        <m:t>𝛬</m:t>
                                      </m:r>
                                      <m:d>
                                        <m:dPr>
                                          <m:ctrlPr>
                                            <a:rPr lang="fr-FR" i="1">
                                              <a:solidFill>
                                                <a:srgbClr val="836967"/>
                                              </a:solidFill>
                                              <a:latin typeface="Cambria Math" panose="02040503050406030204" pitchFamily="18" charset="0"/>
                                            </a:rPr>
                                          </m:ctrlPr>
                                        </m:dPr>
                                        <m:e>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𝑘𝑗</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𝑏</m:t>
                                              </m:r>
                                            </m:e>
                                            <m:sub>
                                              <m:r>
                                                <a:rPr lang="fr-FR" b="0" i="1" smtClean="0">
                                                  <a:latin typeface="Cambria Math" panose="02040503050406030204" pitchFamily="18" charset="0"/>
                                                </a:rPr>
                                                <m:t>𝑘</m:t>
                                              </m:r>
                                            </m:sub>
                                          </m:sSub>
                                          <m:r>
                                            <a:rPr lang="fr-FR" b="0" i="1" smtClean="0">
                                              <a:latin typeface="Cambria Math" panose="02040503050406030204" pitchFamily="18" charset="0"/>
                                            </a:rPr>
                                            <m:t>,</m:t>
                                          </m:r>
                                          <m:r>
                                            <a:rPr lang="fr-FR" i="1">
                                              <a:latin typeface="Cambria Math" panose="02040503050406030204" pitchFamily="18" charset="0"/>
                                            </a:rPr>
                                            <m:t>𝑞</m:t>
                                          </m:r>
                                        </m:e>
                                      </m:d>
                                      <m:r>
                                        <a:rPr lang="fr-FR" i="0">
                                          <a:latin typeface="Cambria Math" panose="02040503050406030204" pitchFamily="18" charset="0"/>
                                        </a:rPr>
                                        <m:t>+</m:t>
                                      </m:r>
                                      <m:r>
                                        <a:rPr lang="fr-FR" i="1">
                                          <a:latin typeface="Cambria Math" panose="02040503050406030204" pitchFamily="18" charset="0"/>
                                        </a:rPr>
                                        <m:t>𝑝𝑙𝑛</m:t>
                                      </m:r>
                                      <m:d>
                                        <m:dPr>
                                          <m:ctrlPr>
                                            <a:rPr lang="fr-FR" i="1">
                                              <a:latin typeface="Cambria Math" panose="02040503050406030204" pitchFamily="18" charset="0"/>
                                            </a:rPr>
                                          </m:ctrlPr>
                                        </m:dPr>
                                        <m:e>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𝜉</m:t>
                                              </m:r>
                                            </m:e>
                                            <m:sub>
                                              <m:r>
                                                <a:rPr lang="fr-FR" i="1">
                                                  <a:latin typeface="Cambria Math" panose="02040503050406030204" pitchFamily="18" charset="0"/>
                                                </a:rPr>
                                                <m:t>𝑘</m:t>
                                              </m:r>
                                            </m:sub>
                                          </m:sSub>
                                          <m:r>
                                            <a:rPr lang="fr-FR" i="0">
                                              <a:latin typeface="Cambria Math" panose="02040503050406030204" pitchFamily="18" charset="0"/>
                                            </a:rPr>
                                            <m:t>−</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𝑦</m:t>
                                              </m:r>
                                            </m:e>
                                            <m:sub>
                                              <m:r>
                                                <a:rPr lang="fr-FR" i="1">
                                                  <a:latin typeface="Cambria Math" panose="02040503050406030204" pitchFamily="18" charset="0"/>
                                                </a:rPr>
                                                <m:t>𝑘𝑗𝑖</m:t>
                                              </m:r>
                                            </m:sub>
                                          </m:sSub>
                                        </m:e>
                                      </m:d>
                                      <m:r>
                                        <a:rPr lang="fr-FR" i="0">
                                          <a:latin typeface="Cambria Math" panose="02040503050406030204" pitchFamily="18" charset="0"/>
                                        </a:rPr>
                                        <m:t>+</m:t>
                                      </m:r>
                                      <m:r>
                                        <a:rPr lang="fr-FR" i="1">
                                          <a:latin typeface="Cambria Math" panose="02040503050406030204" pitchFamily="18" charset="0"/>
                                        </a:rPr>
                                        <m:t>𝜆𝛬</m:t>
                                      </m:r>
                                      <m:d>
                                        <m:dPr>
                                          <m:ctrlPr>
                                            <a:rPr lang="fr-FR" i="1">
                                              <a:solidFill>
                                                <a:srgbClr val="836967"/>
                                              </a:solidFill>
                                              <a:latin typeface="Cambria Math" panose="02040503050406030204" pitchFamily="18" charset="0"/>
                                            </a:rPr>
                                          </m:ctrlPr>
                                        </m:dPr>
                                        <m:e>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𝑘𝑗</m:t>
                                              </m:r>
                                            </m:sub>
                                          </m:sSub>
                                          <m:r>
                                            <a:rPr lang="fr-FR" b="0" i="1" smtClean="0">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𝑏</m:t>
                                              </m:r>
                                            </m:e>
                                            <m:sub>
                                              <m:r>
                                                <a:rPr lang="fr-FR" i="1">
                                                  <a:latin typeface="Cambria Math" panose="02040503050406030204" pitchFamily="18" charset="0"/>
                                                </a:rPr>
                                                <m:t>𝑘</m:t>
                                              </m:r>
                                            </m:sub>
                                          </m:sSub>
                                          <m:r>
                                            <a:rPr lang="fr-FR" b="0" i="1" smtClean="0">
                                              <a:latin typeface="Cambria Math" panose="02040503050406030204" pitchFamily="18" charset="0"/>
                                            </a:rPr>
                                            <m:t>,</m:t>
                                          </m:r>
                                          <m:r>
                                            <a:rPr lang="fr-FR" i="1">
                                              <a:latin typeface="Cambria Math" panose="02040503050406030204" pitchFamily="18" charset="0"/>
                                            </a:rPr>
                                            <m:t>𝑞</m:t>
                                          </m:r>
                                        </m:e>
                                      </m:d>
                                      <m:r>
                                        <a:rPr lang="fr-FR" i="1">
                                          <a:latin typeface="Cambria Math" panose="02040503050406030204" pitchFamily="18" charset="0"/>
                                        </a:rPr>
                                        <m:t>𝑑</m:t>
                                      </m:r>
                                      <m:d>
                                        <m:dPr>
                                          <m:ctrlPr>
                                            <a:rPr lang="fr-FR" i="1" smtClean="0">
                                              <a:solidFill>
                                                <a:schemeClr val="tx1"/>
                                              </a:solidFill>
                                              <a:latin typeface="Cambria Math" panose="02040503050406030204" pitchFamily="18" charset="0"/>
                                            </a:rPr>
                                          </m:ctrlPr>
                                        </m:dPr>
                                        <m:e>
                                          <m:sSub>
                                            <m:sSubPr>
                                              <m:ctrlPr>
                                                <a:rPr lang="fr-FR" i="1">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𝑦</m:t>
                                              </m:r>
                                            </m:e>
                                            <m:sub>
                                              <m:r>
                                                <a:rPr lang="fr-FR" i="1">
                                                  <a:solidFill>
                                                    <a:schemeClr val="tx1"/>
                                                  </a:solidFill>
                                                  <a:latin typeface="Cambria Math" panose="02040503050406030204" pitchFamily="18" charset="0"/>
                                                </a:rPr>
                                                <m:t>𝑘𝑗𝑖</m:t>
                                              </m:r>
                                            </m:sub>
                                          </m:sSub>
                                          <m:r>
                                            <a:rPr lang="fr-FR">
                                              <a:solidFill>
                                                <a:schemeClr val="tx1"/>
                                              </a:solidFill>
                                              <a:latin typeface="Cambria Math" panose="02040503050406030204" pitchFamily="18" charset="0"/>
                                            </a:rPr>
                                            <m:t>,</m:t>
                                          </m:r>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𝑘𝑗</m:t>
                                              </m:r>
                                            </m:sub>
                                          </m:sSub>
                                        </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𝜇</m:t>
                                              </m:r>
                                            </m:e>
                                            <m:sub>
                                              <m:r>
                                                <a:rPr lang="fr-FR" i="1">
                                                  <a:solidFill>
                                                    <a:schemeClr val="tx1"/>
                                                  </a:solidFill>
                                                  <a:latin typeface="Cambria Math" panose="02040503050406030204" pitchFamily="18" charset="0"/>
                                                </a:rPr>
                                                <m:t>𝑘</m:t>
                                              </m:r>
                                            </m:sub>
                                          </m:sSub>
                                          <m:r>
                                            <a:rPr lang="fr-FR">
                                              <a:solidFill>
                                                <a:schemeClr val="tx1"/>
                                              </a:solidFill>
                                              <a:latin typeface="Cambria Math" panose="02040503050406030204" pitchFamily="18" charset="0"/>
                                            </a:rPr>
                                            <m:t>,</m:t>
                                          </m:r>
                                          <m:r>
                                            <a:rPr lang="fr-FR" i="1">
                                              <a:solidFill>
                                                <a:schemeClr val="tx1"/>
                                              </a:solidFill>
                                              <a:latin typeface="Cambria Math" panose="02040503050406030204" pitchFamily="18" charset="0"/>
                                            </a:rPr>
                                            <m:t>𝑞</m:t>
                                          </m:r>
                                          <m:r>
                                            <a:rPr lang="fr-FR">
                                              <a:solidFill>
                                                <a:schemeClr val="tx1"/>
                                              </a:solidFill>
                                              <a:latin typeface="Cambria Math" panose="02040503050406030204" pitchFamily="18" charset="0"/>
                                            </a:rPr>
                                            <m:t>,</m:t>
                                          </m:r>
                                          <m:r>
                                            <a:rPr lang="fr-FR" i="1">
                                              <a:solidFill>
                                                <a:schemeClr val="tx1"/>
                                              </a:solidFill>
                                              <a:latin typeface="Cambria Math" panose="02040503050406030204" pitchFamily="18" charset="0"/>
                                            </a:rPr>
                                            <m:t>𝜆</m:t>
                                          </m:r>
                                        </m:e>
                                      </m:d>
                                    </m:e>
                                  </m:d>
                                </m:e>
                              </m:nary>
                            </m:e>
                          </m:nary>
                        </m:e>
                      </m:nary>
                    </m:oMath>
                  </m:oMathPara>
                </a14:m>
                <a:endParaRPr lang="fr-FR" dirty="0"/>
              </a:p>
            </p:txBody>
          </p:sp>
        </mc:Choice>
        <mc:Fallback xmlns="">
          <p:sp>
            <p:nvSpPr>
              <p:cNvPr id="4" name="Rectangle 3">
                <a:extLst>
                  <a:ext uri="{FF2B5EF4-FFF2-40B4-BE49-F238E27FC236}">
                    <a16:creationId xmlns:a16="http://schemas.microsoft.com/office/drawing/2014/main" id="{5EF123D4-EB0C-9B4F-8A44-3B4B24A81152}"/>
                  </a:ext>
                </a:extLst>
              </p:cNvPr>
              <p:cNvSpPr>
                <a:spLocks noRot="1" noChangeAspect="1" noMove="1" noResize="1" noEditPoints="1" noAdjustHandles="1" noChangeArrowheads="1" noChangeShapeType="1" noTextEdit="1"/>
              </p:cNvSpPr>
              <p:nvPr/>
            </p:nvSpPr>
            <p:spPr>
              <a:xfrm>
                <a:off x="276641" y="4320953"/>
                <a:ext cx="10784935" cy="908197"/>
              </a:xfrm>
              <a:prstGeom prst="rect">
                <a:avLst/>
              </a:prstGeom>
              <a:blipFill>
                <a:blip r:embed="rId4"/>
                <a:stretch>
                  <a:fillRect t="-91667" b="-141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2DBB0A0-8765-FD4F-B0BD-020A83BF8195}"/>
                  </a:ext>
                </a:extLst>
              </p:cNvPr>
              <p:cNvSpPr/>
              <p:nvPr/>
            </p:nvSpPr>
            <p:spPr>
              <a:xfrm>
                <a:off x="119336" y="2294439"/>
                <a:ext cx="10942240" cy="532903"/>
              </a:xfrm>
              <a:prstGeom prst="rect">
                <a:avLst/>
              </a:prstGeom>
            </p:spPr>
            <p:txBody>
              <a:bodyPr wrap="square">
                <a:spAutoFit/>
              </a:bodyPr>
              <a:lstStyle/>
              <a:p>
                <a:pPr>
                  <a:spcBef>
                    <a:spcPts val="0"/>
                  </a:spcBef>
                </a:pPr>
                <a:r>
                  <a:rPr lang="fr-FR" sz="2000" b="1" dirty="0">
                    <a:solidFill>
                      <a:srgbClr val="2D2D8A"/>
                    </a:solidFill>
                    <a:latin typeface="Courier New" panose="02070309020205020404" pitchFamily="49" charset="0"/>
                    <a:cs typeface="Courier New" panose="02070309020205020404" pitchFamily="49" charset="0"/>
                  </a:rPr>
                  <a:t>Maximiser la vraisemblance </a:t>
                </a:r>
                <a14:m>
                  <m:oMath xmlns:m="http://schemas.openxmlformats.org/officeDocument/2006/math">
                    <m:groupChr>
                      <m:groupChrPr>
                        <m:chr m:val="⇔"/>
                        <m:vertJc m:val="bot"/>
                        <m:ctrlPr>
                          <a:rPr lang="fr-FR" sz="2000" b="1" i="1" smtClean="0">
                            <a:solidFill>
                              <a:srgbClr val="2D2D8A"/>
                            </a:solidFill>
                            <a:latin typeface="Cambria Math" panose="02040503050406030204" pitchFamily="18" charset="0"/>
                            <a:cs typeface="Courier New" panose="02070309020205020404" pitchFamily="49" charset="0"/>
                          </a:rPr>
                        </m:ctrlPr>
                      </m:groupChrPr>
                      <m:e/>
                    </m:groupChr>
                  </m:oMath>
                </a14:m>
                <a:r>
                  <a:rPr lang="fr-FR" sz="2000" b="1" dirty="0">
                    <a:solidFill>
                      <a:srgbClr val="2D2D8A"/>
                    </a:solidFill>
                    <a:latin typeface="Courier New" panose="02070309020205020404" pitchFamily="49" charset="0"/>
                    <a:cs typeface="Courier New" panose="02070309020205020404" pitchFamily="49" charset="0"/>
                  </a:rPr>
                  <a:t> Minimiser la log-vraisemblance négative</a:t>
                </a:r>
              </a:p>
            </p:txBody>
          </p:sp>
        </mc:Choice>
        <mc:Fallback xmlns="">
          <p:sp>
            <p:nvSpPr>
              <p:cNvPr id="12" name="Rectangle 11">
                <a:extLst>
                  <a:ext uri="{FF2B5EF4-FFF2-40B4-BE49-F238E27FC236}">
                    <a16:creationId xmlns:a16="http://schemas.microsoft.com/office/drawing/2014/main" id="{52DBB0A0-8765-FD4F-B0BD-020A83BF8195}"/>
                  </a:ext>
                </a:extLst>
              </p:cNvPr>
              <p:cNvSpPr>
                <a:spLocks noRot="1" noChangeAspect="1" noMove="1" noResize="1" noEditPoints="1" noAdjustHandles="1" noChangeArrowheads="1" noChangeShapeType="1" noTextEdit="1"/>
              </p:cNvSpPr>
              <p:nvPr/>
            </p:nvSpPr>
            <p:spPr>
              <a:xfrm>
                <a:off x="119336" y="2294439"/>
                <a:ext cx="10942240" cy="532903"/>
              </a:xfrm>
              <a:prstGeom prst="rect">
                <a:avLst/>
              </a:prstGeom>
              <a:blipFill>
                <a:blip r:embed="rId5"/>
                <a:stretch>
                  <a:fillRect l="-579" t="-9302" b="-558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E13830C-8C6E-BD43-BF67-E4A6AFD31F84}"/>
                  </a:ext>
                </a:extLst>
              </p:cNvPr>
              <p:cNvSpPr/>
              <p:nvPr/>
            </p:nvSpPr>
            <p:spPr>
              <a:xfrm>
                <a:off x="191344" y="3024859"/>
                <a:ext cx="11858567" cy="9081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0" i="0" smtClean="0">
                          <a:solidFill>
                            <a:srgbClr val="836967"/>
                          </a:solidFill>
                          <a:latin typeface="Cambria Math" panose="02040503050406030204" pitchFamily="18" charset="0"/>
                        </a:rPr>
                        <m:t>−</m:t>
                      </m:r>
                      <m:f>
                        <m:fPr>
                          <m:ctrlPr>
                            <a:rPr lang="fr-FR" i="1" smtClean="0">
                              <a:solidFill>
                                <a:srgbClr val="836967"/>
                              </a:solidFill>
                              <a:latin typeface="Cambria Math" panose="02040503050406030204" pitchFamily="18" charset="0"/>
                            </a:rPr>
                          </m:ctrlPr>
                        </m:fPr>
                        <m:num>
                          <m:r>
                            <a:rPr lang="fr-FR">
                              <a:latin typeface="Cambria Math" panose="02040503050406030204" pitchFamily="18" charset="0"/>
                            </a:rPr>
                            <m:t>𝜕</m:t>
                          </m:r>
                          <m:r>
                            <a:rPr lang="fr-FR" i="1">
                              <a:latin typeface="Cambria Math" panose="02040503050406030204" pitchFamily="18" charset="0"/>
                            </a:rPr>
                            <m:t>𝑙</m:t>
                          </m:r>
                        </m:num>
                        <m:den>
                          <m:r>
                            <a:rPr lang="fr-FR" i="0">
                              <a:latin typeface="Cambria Math" panose="02040503050406030204" pitchFamily="18" charset="0"/>
                            </a:rPr>
                            <m:t>𝜕</m:t>
                          </m:r>
                          <m:r>
                            <a:rPr lang="fr-FR" i="1">
                              <a:latin typeface="Cambria Math" panose="02040503050406030204" pitchFamily="18" charset="0"/>
                            </a:rPr>
                            <m:t>𝜆</m:t>
                          </m:r>
                        </m:den>
                      </m:f>
                      <m:r>
                        <a:rPr lang="fr-FR" i="0">
                          <a:latin typeface="Cambria Math" panose="02040503050406030204" pitchFamily="18" charset="0"/>
                        </a:rPr>
                        <m:t>=</m:t>
                      </m:r>
                      <m:r>
                        <a:rPr lang="fr-FR" b="0" i="1" smtClean="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1">
                              <a:latin typeface="Cambria Math" panose="02040503050406030204" pitchFamily="18" charset="0"/>
                            </a:rPr>
                            <m:t>𝑁</m:t>
                          </m:r>
                        </m:num>
                        <m:den>
                          <m:r>
                            <a:rPr lang="fr-FR" i="0">
                              <a:latin typeface="Cambria Math" panose="02040503050406030204" pitchFamily="18" charset="0"/>
                            </a:rPr>
                            <m:t>2</m:t>
                          </m:r>
                          <m:r>
                            <a:rPr lang="fr-FR" i="1">
                              <a:latin typeface="Cambria Math" panose="02040503050406030204" pitchFamily="18" charset="0"/>
                            </a:rPr>
                            <m:t>𝜆</m:t>
                          </m:r>
                        </m:den>
                      </m:f>
                      <m:r>
                        <a:rPr lang="fr-FR" b="0" i="0" smtClean="0">
                          <a:latin typeface="Cambria Math" panose="02040503050406030204" pitchFamily="18" charset="0"/>
                        </a:rPr>
                        <m:t>+</m:t>
                      </m:r>
                      <m:f>
                        <m:fPr>
                          <m:ctrlPr>
                            <a:rPr lang="fr-FR" i="1">
                              <a:solidFill>
                                <a:srgbClr val="836967"/>
                              </a:solidFill>
                              <a:latin typeface="Cambria Math" panose="02040503050406030204" pitchFamily="18" charset="0"/>
                            </a:rPr>
                          </m:ctrlPr>
                        </m:fPr>
                        <m:num>
                          <m:r>
                            <a:rPr lang="fr-FR" i="0">
                              <a:latin typeface="Cambria Math" panose="02040503050406030204" pitchFamily="18" charset="0"/>
                            </a:rPr>
                            <m:t>1</m:t>
                          </m:r>
                        </m:num>
                        <m:den>
                          <m:r>
                            <a:rPr lang="fr-FR" i="0">
                              <a:latin typeface="Cambria Math" panose="02040503050406030204" pitchFamily="18" charset="0"/>
                            </a:rPr>
                            <m:t>2</m:t>
                          </m:r>
                        </m:den>
                      </m:f>
                      <m:nary>
                        <m:naryPr>
                          <m:chr m:val="∑"/>
                          <m:limLoc m:val="undOvr"/>
                          <m:ctrlPr>
                            <a:rPr lang="fr-FR" i="1">
                              <a:latin typeface="Cambria Math" panose="02040503050406030204" pitchFamily="18" charset="0"/>
                            </a:rPr>
                          </m:ctrlPr>
                        </m:naryPr>
                        <m:sub>
                          <m:r>
                            <a:rPr lang="fr-FR" i="1">
                              <a:latin typeface="Cambria Math" panose="02040503050406030204" pitchFamily="18" charset="0"/>
                            </a:rPr>
                            <m:t>𝑘</m:t>
                          </m:r>
                          <m:r>
                            <a:rPr lang="fr-FR" i="0">
                              <a:latin typeface="Cambria Math" panose="02040503050406030204" pitchFamily="18" charset="0"/>
                            </a:rPr>
                            <m:t>=1</m:t>
                          </m:r>
                        </m:sub>
                        <m:sup>
                          <m:r>
                            <a:rPr lang="fr-FR" i="1">
                              <a:latin typeface="Cambria Math" panose="02040503050406030204" pitchFamily="18" charset="0"/>
                            </a:rPr>
                            <m:t>𝑑</m:t>
                          </m:r>
                        </m:sup>
                        <m:e>
                          <m:nary>
                            <m:naryPr>
                              <m:chr m:val="∑"/>
                              <m:limLoc m:val="undOvr"/>
                              <m:ctrlPr>
                                <a:rPr lang="fr-FR" i="1">
                                  <a:latin typeface="Cambria Math" panose="02040503050406030204" pitchFamily="18" charset="0"/>
                                </a:rPr>
                              </m:ctrlPr>
                            </m:naryPr>
                            <m:sub>
                              <m:r>
                                <a:rPr lang="fr-FR" i="1">
                                  <a:latin typeface="Cambria Math" panose="02040503050406030204" pitchFamily="18" charset="0"/>
                                </a:rPr>
                                <m:t>𝑗</m:t>
                              </m:r>
                              <m:r>
                                <a:rPr lang="fr-FR" i="0">
                                  <a:latin typeface="Cambria Math" panose="02040503050406030204" pitchFamily="18" charset="0"/>
                                </a:rPr>
                                <m:t>=1</m:t>
                              </m:r>
                            </m:sub>
                            <m:sup>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𝑚</m:t>
                                  </m:r>
                                </m:e>
                                <m:sub>
                                  <m:r>
                                    <a:rPr lang="fr-FR" i="1">
                                      <a:latin typeface="Cambria Math" panose="02040503050406030204" pitchFamily="18" charset="0"/>
                                    </a:rPr>
                                    <m:t>𝑘</m:t>
                                  </m:r>
                                </m:sub>
                              </m:sSub>
                            </m:sup>
                            <m:e>
                              <m:nary>
                                <m:naryPr>
                                  <m:chr m:val="∑"/>
                                  <m:limLoc m:val="undOvr"/>
                                  <m:ctrlPr>
                                    <a:rPr lang="fr-FR" i="1">
                                      <a:latin typeface="Cambria Math" panose="02040503050406030204" pitchFamily="18" charset="0"/>
                                    </a:rPr>
                                  </m:ctrlPr>
                                </m:naryPr>
                                <m:sub>
                                  <m:r>
                                    <a:rPr lang="fr-FR" i="1">
                                      <a:latin typeface="Cambria Math" panose="02040503050406030204" pitchFamily="18" charset="0"/>
                                    </a:rPr>
                                    <m:t>𝑖</m:t>
                                  </m:r>
                                  <m:r>
                                    <a:rPr lang="fr-FR" i="0">
                                      <a:latin typeface="Cambria Math" panose="02040503050406030204" pitchFamily="18" charset="0"/>
                                    </a:rPr>
                                    <m:t>=1</m:t>
                                  </m:r>
                                </m:sub>
                                <m:sup>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𝑛</m:t>
                                      </m:r>
                                    </m:e>
                                    <m:sub>
                                      <m:r>
                                        <a:rPr lang="fr-FR" i="1">
                                          <a:latin typeface="Cambria Math" panose="02040503050406030204" pitchFamily="18" charset="0"/>
                                        </a:rPr>
                                        <m:t>𝑘𝑗</m:t>
                                      </m:r>
                                    </m:sub>
                                  </m:sSub>
                                </m:sup>
                                <m:e>
                                  <m:d>
                                    <m:dPr>
                                      <m:begChr m:val="["/>
                                      <m:endChr m:val="]"/>
                                      <m:ctrlPr>
                                        <a:rPr lang="fr-FR" i="1">
                                          <a:latin typeface="Cambria Math" panose="02040503050406030204" pitchFamily="18" charset="0"/>
                                        </a:rPr>
                                      </m:ctrlPr>
                                    </m:dPr>
                                    <m:e>
                                      <m:r>
                                        <a:rPr lang="fr-FR" i="1">
                                          <a:latin typeface="Cambria Math" panose="02040503050406030204" pitchFamily="18" charset="0"/>
                                        </a:rPr>
                                        <m:t>𝛬</m:t>
                                      </m:r>
                                      <m:d>
                                        <m:dPr>
                                          <m:ctrlPr>
                                            <a:rPr lang="fr-FR" i="1">
                                              <a:solidFill>
                                                <a:srgbClr val="836967"/>
                                              </a:solidFill>
                                              <a:latin typeface="Cambria Math" panose="02040503050406030204" pitchFamily="18" charset="0"/>
                                            </a:rPr>
                                          </m:ctrlPr>
                                        </m:dPr>
                                        <m:e>
                                          <m:sSub>
                                            <m:sSubPr>
                                              <m:ctrlPr>
                                                <a:rPr lang="fr-FR" i="1">
                                                  <a:solidFill>
                                                    <a:srgbClr val="836967"/>
                                                  </a:solidFill>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𝑘𝑗</m:t>
                                              </m:r>
                                            </m:sub>
                                          </m:sSub>
                                          <m:r>
                                            <a:rPr lang="fr-FR" b="0" i="1" smtClean="0">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𝑏</m:t>
                                              </m:r>
                                            </m:e>
                                            <m:sub>
                                              <m:r>
                                                <a:rPr lang="fr-FR" i="1">
                                                  <a:latin typeface="Cambria Math" panose="02040503050406030204" pitchFamily="18" charset="0"/>
                                                </a:rPr>
                                                <m:t>𝑘</m:t>
                                              </m:r>
                                            </m:sub>
                                          </m:sSub>
                                          <m:r>
                                            <a:rPr lang="fr-FR" b="0" i="1" smtClean="0">
                                              <a:latin typeface="Cambria Math" panose="02040503050406030204" pitchFamily="18" charset="0"/>
                                            </a:rPr>
                                            <m:t>,</m:t>
                                          </m:r>
                                          <m:r>
                                            <a:rPr lang="fr-FR" i="1">
                                              <a:latin typeface="Cambria Math" panose="02040503050406030204" pitchFamily="18" charset="0"/>
                                            </a:rPr>
                                            <m:t>𝑞</m:t>
                                          </m:r>
                                        </m:e>
                                      </m:d>
                                      <m:r>
                                        <a:rPr lang="fr-FR" i="1">
                                          <a:latin typeface="Cambria Math" panose="02040503050406030204" pitchFamily="18" charset="0"/>
                                        </a:rPr>
                                        <m:t>𝑑</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𝑦</m:t>
                                              </m:r>
                                            </m:e>
                                            <m:sub>
                                              <m:r>
                                                <a:rPr lang="fr-FR" i="1">
                                                  <a:latin typeface="Cambria Math" panose="02040503050406030204" pitchFamily="18" charset="0"/>
                                                </a:rPr>
                                                <m:t>𝑘𝑗𝑖</m:t>
                                              </m:r>
                                            </m:sub>
                                          </m:sSub>
                                          <m:r>
                                            <a:rPr lang="fr-FR">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𝑘𝑗</m:t>
                                              </m:r>
                                            </m:sub>
                                          </m:sSub>
                                        </m:e>
                                        <m:e>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r>
                                            <a:rPr lang="fr-FR">
                                              <a:latin typeface="Cambria Math" panose="02040503050406030204" pitchFamily="18" charset="0"/>
                                            </a:rPr>
                                            <m:t>,</m:t>
                                          </m:r>
                                          <m:r>
                                            <a:rPr lang="fr-FR" i="1">
                                              <a:latin typeface="Cambria Math" panose="02040503050406030204" pitchFamily="18" charset="0"/>
                                            </a:rPr>
                                            <m:t>𝑞</m:t>
                                          </m:r>
                                          <m:r>
                                            <a:rPr lang="fr-FR">
                                              <a:latin typeface="Cambria Math" panose="02040503050406030204" pitchFamily="18" charset="0"/>
                                            </a:rPr>
                                            <m:t>,</m:t>
                                          </m:r>
                                          <m:r>
                                            <a:rPr lang="fr-FR" i="1">
                                              <a:latin typeface="Cambria Math" panose="02040503050406030204" pitchFamily="18" charset="0"/>
                                            </a:rPr>
                                            <m:t>𝜆</m:t>
                                          </m:r>
                                        </m:e>
                                      </m:d>
                                    </m:e>
                                  </m:d>
                                </m:e>
                              </m:nary>
                            </m:e>
                          </m:nary>
                        </m:e>
                      </m:nary>
                      <m:r>
                        <a:rPr lang="fr-FR" b="0" i="1" smtClean="0">
                          <a:latin typeface="Cambria Math" panose="02040503050406030204" pitchFamily="18" charset="0"/>
                        </a:rPr>
                        <m:t>=0</m:t>
                      </m:r>
                      <m:groupChr>
                        <m:groupChrPr>
                          <m:chr m:val="⇒"/>
                          <m:pos m:val="top"/>
                          <m:ctrlPr>
                            <a:rPr lang="fr-FR" b="0" i="1" smtClean="0">
                              <a:latin typeface="Cambria Math" panose="02040503050406030204" pitchFamily="18" charset="0"/>
                            </a:rPr>
                          </m:ctrlPr>
                        </m:groupChrPr>
                        <m:e/>
                      </m:groupChr>
                      <m:acc>
                        <m:accPr>
                          <m:chr m:val="̂"/>
                          <m:ctrlPr>
                            <a:rPr lang="fr-FR" i="1">
                              <a:latin typeface="Cambria Math" panose="02040503050406030204" pitchFamily="18" charset="0"/>
                            </a:rPr>
                          </m:ctrlPr>
                        </m:accPr>
                        <m:e>
                          <m:r>
                            <a:rPr lang="en-US" i="1">
                              <a:latin typeface="Cambria Math" panose="02040503050406030204" pitchFamily="18" charset="0"/>
                            </a:rPr>
                            <m:t>𝜆</m:t>
                          </m:r>
                        </m:e>
                      </m:acc>
                      <m:r>
                        <a:rPr lang="en-US">
                          <a:latin typeface="Cambria Math" panose="02040503050406030204" pitchFamily="18" charset="0"/>
                        </a:rPr>
                        <m:t>=</m:t>
                      </m:r>
                      <m:f>
                        <m:fPr>
                          <m:ctrlPr>
                            <a:rPr lang="fr-FR" i="1">
                              <a:latin typeface="Cambria Math" panose="02040503050406030204" pitchFamily="18" charset="0"/>
                            </a:rPr>
                          </m:ctrlPr>
                        </m:fPr>
                        <m:num>
                          <m:r>
                            <a:rPr lang="en-US" i="1">
                              <a:latin typeface="Cambria Math" panose="02040503050406030204" pitchFamily="18" charset="0"/>
                            </a:rPr>
                            <m:t>𝑁</m:t>
                          </m:r>
                        </m:num>
                        <m:den>
                          <m:nary>
                            <m:naryPr>
                              <m:chr m:val="∑"/>
                              <m:limLoc m:val="undOvr"/>
                              <m:ctrlPr>
                                <a:rPr lang="fr-FR" i="1">
                                  <a:latin typeface="Cambria Math" panose="02040503050406030204" pitchFamily="18" charset="0"/>
                                </a:rPr>
                              </m:ctrlPr>
                            </m:naryPr>
                            <m:sub>
                              <m:r>
                                <a:rPr lang="en-US" i="1">
                                  <a:latin typeface="Cambria Math" panose="02040503050406030204" pitchFamily="18" charset="0"/>
                                </a:rPr>
                                <m:t>𝑘</m:t>
                              </m:r>
                              <m:r>
                                <a:rPr lang="en-US">
                                  <a:latin typeface="Cambria Math" panose="02040503050406030204" pitchFamily="18" charset="0"/>
                                </a:rPr>
                                <m:t>=1</m:t>
                              </m:r>
                            </m:sub>
                            <m:sup>
                              <m:r>
                                <a:rPr lang="en-US" i="1">
                                  <a:latin typeface="Cambria Math" panose="02040503050406030204" pitchFamily="18" charset="0"/>
                                </a:rPr>
                                <m:t>𝑑</m:t>
                              </m:r>
                            </m:sup>
                            <m:e>
                              <m:nary>
                                <m:naryPr>
                                  <m:chr m:val="∑"/>
                                  <m:limLoc m:val="undOvr"/>
                                  <m:ctrlPr>
                                    <a:rPr lang="fr-FR" i="1">
                                      <a:latin typeface="Cambria Math" panose="02040503050406030204" pitchFamily="18" charset="0"/>
                                    </a:rPr>
                                  </m:ctrlPr>
                                </m:naryPr>
                                <m:sub>
                                  <m:r>
                                    <a:rPr lang="en-US" i="1">
                                      <a:latin typeface="Cambria Math" panose="02040503050406030204" pitchFamily="18" charset="0"/>
                                    </a:rPr>
                                    <m:t>𝑗</m:t>
                                  </m:r>
                                  <m:r>
                                    <a:rPr lang="en-US">
                                      <a:latin typeface="Cambria Math" panose="02040503050406030204" pitchFamily="18" charset="0"/>
                                    </a:rPr>
                                    <m:t>=1</m:t>
                                  </m:r>
                                </m:sub>
                                <m:sup>
                                  <m:sSub>
                                    <m:sSubPr>
                                      <m:ctrlPr>
                                        <a:rPr lang="fr-FR"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𝑘</m:t>
                                      </m:r>
                                    </m:sub>
                                  </m:sSub>
                                </m:sup>
                                <m:e>
                                  <m:nary>
                                    <m:naryPr>
                                      <m:chr m:val="∑"/>
                                      <m:limLoc m:val="undOvr"/>
                                      <m:ctrlPr>
                                        <a:rPr lang="fr-FR" i="1">
                                          <a:latin typeface="Cambria Math" panose="02040503050406030204" pitchFamily="18" charset="0"/>
                                        </a:rPr>
                                      </m:ctrlPr>
                                    </m:naryPr>
                                    <m:sub>
                                      <m:r>
                                        <a:rPr lang="en-US" i="1">
                                          <a:latin typeface="Cambria Math" panose="02040503050406030204" pitchFamily="18" charset="0"/>
                                        </a:rPr>
                                        <m:t>𝑖</m:t>
                                      </m:r>
                                      <m:r>
                                        <a:rPr lang="en-US">
                                          <a:latin typeface="Cambria Math" panose="02040503050406030204" pitchFamily="18" charset="0"/>
                                        </a:rPr>
                                        <m:t>=1</m:t>
                                      </m:r>
                                    </m:sub>
                                    <m:sup>
                                      <m:sSub>
                                        <m:sSubPr>
                                          <m:ctrlPr>
                                            <a:rPr lang="fr-FR"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𝑘𝑗</m:t>
                                          </m:r>
                                        </m:sub>
                                      </m:sSub>
                                    </m:sup>
                                    <m:e>
                                      <m:d>
                                        <m:dPr>
                                          <m:begChr m:val="["/>
                                          <m:endChr m:val="]"/>
                                          <m:ctrlPr>
                                            <a:rPr lang="fr-FR" i="1">
                                              <a:latin typeface="Cambria Math" panose="02040503050406030204" pitchFamily="18" charset="0"/>
                                            </a:rPr>
                                          </m:ctrlPr>
                                        </m:dPr>
                                        <m:e>
                                          <m:r>
                                            <m:rPr>
                                              <m:sty m:val="p"/>
                                            </m:rPr>
                                            <a:rPr lang="en-US">
                                              <a:latin typeface="Cambria Math" panose="02040503050406030204" pitchFamily="18" charset="0"/>
                                            </a:rPr>
                                            <m:t>Λ</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𝑘𝑗</m:t>
                                                  </m:r>
                                                </m:sub>
                                              </m:sSub>
                                              <m:r>
                                                <a:rPr lang="fr-FR" b="0" i="1" smtClean="0">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𝑏</m:t>
                                                  </m:r>
                                                </m:e>
                                                <m:sub>
                                                  <m:r>
                                                    <a:rPr lang="fr-FR" i="1">
                                                      <a:latin typeface="Cambria Math" panose="02040503050406030204" pitchFamily="18" charset="0"/>
                                                    </a:rPr>
                                                    <m:t>𝑘</m:t>
                                                  </m:r>
                                                </m:sub>
                                              </m:sSub>
                                              <m:r>
                                                <a:rPr lang="fr-FR" b="0" i="1" smtClean="0">
                                                  <a:latin typeface="Cambria Math" panose="02040503050406030204" pitchFamily="18" charset="0"/>
                                                </a:rPr>
                                                <m:t>,</m:t>
                                              </m:r>
                                              <m:r>
                                                <a:rPr lang="en-US" i="1">
                                                  <a:latin typeface="Cambria Math" panose="02040503050406030204" pitchFamily="18" charset="0"/>
                                                </a:rPr>
                                                <m:t>𝑞</m:t>
                                              </m:r>
                                            </m:e>
                                          </m:d>
                                          <m:r>
                                            <a:rPr lang="fr-FR" i="1">
                                              <a:latin typeface="Cambria Math" panose="02040503050406030204" pitchFamily="18" charset="0"/>
                                            </a:rPr>
                                            <m:t>𝑑</m:t>
                                          </m:r>
                                          <m:d>
                                            <m:dPr>
                                              <m:ctrlPr>
                                                <a:rPr lang="fr-FR" i="1">
                                                  <a:latin typeface="Cambria Math" panose="02040503050406030204" pitchFamily="18" charset="0"/>
                                                </a:rPr>
                                              </m:ctrlPr>
                                            </m:dPr>
                                            <m:e>
                                              <m:sSub>
                                                <m:sSubPr>
                                                  <m:ctrlPr>
                                                    <a:rPr lang="fr-FR" i="1">
                                                      <a:latin typeface="Cambria Math" panose="02040503050406030204" pitchFamily="18" charset="0"/>
                                                    </a:rPr>
                                                  </m:ctrlPr>
                                                </m:sSubPr>
                                                <m:e>
                                                  <m:r>
                                                    <a:rPr lang="fr-FR" i="1">
                                                      <a:latin typeface="Cambria Math" panose="02040503050406030204" pitchFamily="18" charset="0"/>
                                                    </a:rPr>
                                                    <m:t>𝑦</m:t>
                                                  </m:r>
                                                </m:e>
                                                <m:sub>
                                                  <m:r>
                                                    <a:rPr lang="fr-FR" i="1">
                                                      <a:latin typeface="Cambria Math" panose="02040503050406030204" pitchFamily="18" charset="0"/>
                                                    </a:rPr>
                                                    <m:t>𝑘𝑗𝑖</m:t>
                                                  </m:r>
                                                </m:sub>
                                              </m:sSub>
                                              <m:r>
                                                <a:rPr lang="fr-FR">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𝑡</m:t>
                                                  </m:r>
                                                </m:e>
                                                <m:sub>
                                                  <m:r>
                                                    <a:rPr lang="fr-FR" i="1">
                                                      <a:latin typeface="Cambria Math" panose="02040503050406030204" pitchFamily="18" charset="0"/>
                                                    </a:rPr>
                                                    <m:t>𝑘𝑗</m:t>
                                                  </m:r>
                                                </m:sub>
                                              </m:sSub>
                                            </m:e>
                                            <m:e>
                                              <m:sSub>
                                                <m:sSubPr>
                                                  <m:ctrlPr>
                                                    <a:rPr lang="en-US" i="1">
                                                      <a:latin typeface="Cambria Math" panose="02040503050406030204" pitchFamily="18" charset="0"/>
                                                    </a:rPr>
                                                  </m:ctrlPr>
                                                </m:sSubPr>
                                                <m:e>
                                                  <m:r>
                                                    <a:rPr lang="en-US" i="1">
                                                      <a:latin typeface="Cambria Math" panose="02040503050406030204" pitchFamily="18" charset="0"/>
                                                    </a:rPr>
                                                    <m:t>𝜇</m:t>
                                                  </m:r>
                                                </m:e>
                                                <m:sub>
                                                  <m:r>
                                                    <a:rPr lang="fr-FR" i="1">
                                                      <a:latin typeface="Cambria Math" panose="02040503050406030204" pitchFamily="18" charset="0"/>
                                                    </a:rPr>
                                                    <m:t>𝑘</m:t>
                                                  </m:r>
                                                </m:sub>
                                              </m:sSub>
                                              <m:r>
                                                <a:rPr lang="fr-FR">
                                                  <a:latin typeface="Cambria Math" panose="02040503050406030204" pitchFamily="18" charset="0"/>
                                                </a:rPr>
                                                <m:t>,</m:t>
                                              </m:r>
                                              <m:r>
                                                <a:rPr lang="fr-FR" i="1">
                                                  <a:latin typeface="Cambria Math" panose="02040503050406030204" pitchFamily="18" charset="0"/>
                                                </a:rPr>
                                                <m:t>𝑞</m:t>
                                              </m:r>
                                              <m:r>
                                                <a:rPr lang="fr-FR">
                                                  <a:latin typeface="Cambria Math" panose="02040503050406030204" pitchFamily="18" charset="0"/>
                                                </a:rPr>
                                                <m:t>,</m:t>
                                              </m:r>
                                              <m:r>
                                                <a:rPr lang="fr-FR" i="1">
                                                  <a:latin typeface="Cambria Math" panose="02040503050406030204" pitchFamily="18" charset="0"/>
                                                </a:rPr>
                                                <m:t>𝜆</m:t>
                                              </m:r>
                                            </m:e>
                                          </m:d>
                                        </m:e>
                                      </m:d>
                                    </m:e>
                                  </m:nary>
                                </m:e>
                              </m:nary>
                            </m:e>
                          </m:nary>
                        </m:den>
                      </m:f>
                    </m:oMath>
                  </m:oMathPara>
                </a14:m>
                <a:endParaRPr lang="fr-FR" dirty="0"/>
              </a:p>
            </p:txBody>
          </p:sp>
        </mc:Choice>
        <mc:Fallback xmlns="">
          <p:sp>
            <p:nvSpPr>
              <p:cNvPr id="5" name="Rectangle 4">
                <a:extLst>
                  <a:ext uri="{FF2B5EF4-FFF2-40B4-BE49-F238E27FC236}">
                    <a16:creationId xmlns:a16="http://schemas.microsoft.com/office/drawing/2014/main" id="{7E13830C-8C6E-BD43-BF67-E4A6AFD31F84}"/>
                  </a:ext>
                </a:extLst>
              </p:cNvPr>
              <p:cNvSpPr>
                <a:spLocks noRot="1" noChangeAspect="1" noMove="1" noResize="1" noEditPoints="1" noAdjustHandles="1" noChangeArrowheads="1" noChangeShapeType="1" noTextEdit="1"/>
              </p:cNvSpPr>
              <p:nvPr/>
            </p:nvSpPr>
            <p:spPr>
              <a:xfrm>
                <a:off x="191344" y="3024859"/>
                <a:ext cx="11858567" cy="908197"/>
              </a:xfrm>
              <a:prstGeom prst="rect">
                <a:avLst/>
              </a:prstGeom>
              <a:blipFill>
                <a:blip r:embed="rId6"/>
                <a:stretch>
                  <a:fillRect t="-91667" b="-140278"/>
                </a:stretch>
              </a:blipFill>
            </p:spPr>
            <p:txBody>
              <a:bodyPr/>
              <a:lstStyle/>
              <a:p>
                <a:r>
                  <a:rPr lang="fr-FR">
                    <a:noFill/>
                  </a:rPr>
                  <a:t> </a:t>
                </a:r>
              </a:p>
            </p:txBody>
          </p:sp>
        </mc:Fallback>
      </mc:AlternateContent>
      <p:sp>
        <p:nvSpPr>
          <p:cNvPr id="8" name="Forme libre 7">
            <a:extLst>
              <a:ext uri="{FF2B5EF4-FFF2-40B4-BE49-F238E27FC236}">
                <a16:creationId xmlns:a16="http://schemas.microsoft.com/office/drawing/2014/main" id="{23B3C08A-5E4E-E242-80EB-BFE677E52A31}"/>
              </a:ext>
            </a:extLst>
          </p:cNvPr>
          <p:cNvSpPr/>
          <p:nvPr/>
        </p:nvSpPr>
        <p:spPr>
          <a:xfrm>
            <a:off x="7176120" y="3654662"/>
            <a:ext cx="300734" cy="1023210"/>
          </a:xfrm>
          <a:custGeom>
            <a:avLst/>
            <a:gdLst>
              <a:gd name="connsiteX0" fmla="*/ 0 w 2002420"/>
              <a:gd name="connsiteY0" fmla="*/ 0 h 1134319"/>
              <a:gd name="connsiteX1" fmla="*/ 393539 w 2002420"/>
              <a:gd name="connsiteY1" fmla="*/ 682906 h 1134319"/>
              <a:gd name="connsiteX2" fmla="*/ 1562582 w 2002420"/>
              <a:gd name="connsiteY2" fmla="*/ 856526 h 1134319"/>
              <a:gd name="connsiteX3" fmla="*/ 2002420 w 2002420"/>
              <a:gd name="connsiteY3" fmla="*/ 1134319 h 1134319"/>
            </a:gdLst>
            <a:ahLst/>
            <a:cxnLst>
              <a:cxn ang="0">
                <a:pos x="connsiteX0" y="connsiteY0"/>
              </a:cxn>
              <a:cxn ang="0">
                <a:pos x="connsiteX1" y="connsiteY1"/>
              </a:cxn>
              <a:cxn ang="0">
                <a:pos x="connsiteX2" y="connsiteY2"/>
              </a:cxn>
              <a:cxn ang="0">
                <a:pos x="connsiteX3" y="connsiteY3"/>
              </a:cxn>
            </a:cxnLst>
            <a:rect l="l" t="t" r="r" b="b"/>
            <a:pathLst>
              <a:path w="2002420" h="1134319">
                <a:moveTo>
                  <a:pt x="0" y="0"/>
                </a:moveTo>
                <a:cubicBezTo>
                  <a:pt x="66554" y="270076"/>
                  <a:pt x="133109" y="540152"/>
                  <a:pt x="393539" y="682906"/>
                </a:cubicBezTo>
                <a:cubicBezTo>
                  <a:pt x="653969" y="825660"/>
                  <a:pt x="1294435" y="781291"/>
                  <a:pt x="1562582" y="856526"/>
                </a:cubicBezTo>
                <a:cubicBezTo>
                  <a:pt x="1830729" y="931762"/>
                  <a:pt x="1916574" y="1033040"/>
                  <a:pt x="2002420" y="1134319"/>
                </a:cubicBezTo>
              </a:path>
            </a:pathLst>
          </a:custGeom>
          <a:ln w="19050" cmpd="sng">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18" name="Forme libre 17">
            <a:extLst>
              <a:ext uri="{FF2B5EF4-FFF2-40B4-BE49-F238E27FC236}">
                <a16:creationId xmlns:a16="http://schemas.microsoft.com/office/drawing/2014/main" id="{8B4AFEB8-FF54-2B49-908E-8628DE8BF271}"/>
              </a:ext>
            </a:extLst>
          </p:cNvPr>
          <p:cNvSpPr/>
          <p:nvPr/>
        </p:nvSpPr>
        <p:spPr>
          <a:xfrm>
            <a:off x="7176120" y="3681054"/>
            <a:ext cx="3168352" cy="996818"/>
          </a:xfrm>
          <a:custGeom>
            <a:avLst/>
            <a:gdLst>
              <a:gd name="connsiteX0" fmla="*/ 0 w 2002420"/>
              <a:gd name="connsiteY0" fmla="*/ 0 h 1134319"/>
              <a:gd name="connsiteX1" fmla="*/ 393539 w 2002420"/>
              <a:gd name="connsiteY1" fmla="*/ 682906 h 1134319"/>
              <a:gd name="connsiteX2" fmla="*/ 1562582 w 2002420"/>
              <a:gd name="connsiteY2" fmla="*/ 856526 h 1134319"/>
              <a:gd name="connsiteX3" fmla="*/ 2002420 w 2002420"/>
              <a:gd name="connsiteY3" fmla="*/ 1134319 h 1134319"/>
            </a:gdLst>
            <a:ahLst/>
            <a:cxnLst>
              <a:cxn ang="0">
                <a:pos x="connsiteX0" y="connsiteY0"/>
              </a:cxn>
              <a:cxn ang="0">
                <a:pos x="connsiteX1" y="connsiteY1"/>
              </a:cxn>
              <a:cxn ang="0">
                <a:pos x="connsiteX2" y="connsiteY2"/>
              </a:cxn>
              <a:cxn ang="0">
                <a:pos x="connsiteX3" y="connsiteY3"/>
              </a:cxn>
            </a:cxnLst>
            <a:rect l="l" t="t" r="r" b="b"/>
            <a:pathLst>
              <a:path w="2002420" h="1134319">
                <a:moveTo>
                  <a:pt x="0" y="0"/>
                </a:moveTo>
                <a:cubicBezTo>
                  <a:pt x="66554" y="270076"/>
                  <a:pt x="133109" y="540152"/>
                  <a:pt x="393539" y="682906"/>
                </a:cubicBezTo>
                <a:cubicBezTo>
                  <a:pt x="653969" y="825660"/>
                  <a:pt x="1294435" y="781291"/>
                  <a:pt x="1562582" y="856526"/>
                </a:cubicBezTo>
                <a:cubicBezTo>
                  <a:pt x="1830729" y="931762"/>
                  <a:pt x="1916574" y="1033040"/>
                  <a:pt x="2002420" y="1134319"/>
                </a:cubicBezTo>
              </a:path>
            </a:pathLst>
          </a:custGeom>
          <a:ln w="19050" cmpd="sng">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D210B4A-D499-4544-AC2B-D49F3245C7EA}"/>
                  </a:ext>
                </a:extLst>
              </p:cNvPr>
              <p:cNvSpPr/>
              <p:nvPr/>
            </p:nvSpPr>
            <p:spPr>
              <a:xfrm>
                <a:off x="2063552" y="5699652"/>
                <a:ext cx="6905352" cy="5934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mtClean="0">
                          <a:solidFill>
                            <a:srgbClr val="00B050"/>
                          </a:solidFill>
                          <a:latin typeface="Cambria Math" panose="02040503050406030204" pitchFamily="18" charset="0"/>
                        </a:rPr>
                        <m:t>(</m:t>
                      </m:r>
                      <m:sSub>
                        <m:sSubPr>
                          <m:ctrlPr>
                            <a:rPr lang="fr-FR" i="1">
                              <a:solidFill>
                                <a:srgbClr val="00B050"/>
                              </a:solidFill>
                              <a:latin typeface="Cambria Math" panose="02040503050406030204" pitchFamily="18" charset="0"/>
                            </a:rPr>
                          </m:ctrlPr>
                        </m:sSubPr>
                        <m:e>
                          <m:sSub>
                            <m:sSubPr>
                              <m:ctrlPr>
                                <a:rPr lang="fr-FR" i="1">
                                  <a:solidFill>
                                    <a:srgbClr val="00B050"/>
                                  </a:solidFill>
                                  <a:latin typeface="Cambria Math" panose="02040503050406030204" pitchFamily="18" charset="0"/>
                                </a:rPr>
                              </m:ctrlPr>
                            </m:sSubPr>
                            <m:e>
                              <m:acc>
                                <m:accPr>
                                  <m:chr m:val="̂"/>
                                  <m:ctrlPr>
                                    <a:rPr lang="fr-FR"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𝜉</m:t>
                                  </m:r>
                                </m:e>
                              </m:acc>
                            </m:e>
                            <m:sub>
                              <m:r>
                                <a:rPr lang="en-US">
                                  <a:solidFill>
                                    <a:srgbClr val="00B050"/>
                                  </a:solidFill>
                                  <a:latin typeface="Cambria Math" panose="02040503050406030204" pitchFamily="18" charset="0"/>
                                </a:rPr>
                                <m:t>1</m:t>
                              </m:r>
                            </m:sub>
                          </m:sSub>
                          <m:r>
                            <a:rPr lang="en-US">
                              <a:solidFill>
                                <a:srgbClr val="00B050"/>
                              </a:solidFill>
                              <a:latin typeface="Cambria Math" panose="02040503050406030204" pitchFamily="18" charset="0"/>
                            </a:rPr>
                            <m:t>,</m:t>
                          </m:r>
                          <m:sSub>
                            <m:sSubPr>
                              <m:ctrlPr>
                                <a:rPr lang="fr-FR" i="1">
                                  <a:solidFill>
                                    <a:srgbClr val="00B050"/>
                                  </a:solidFill>
                                  <a:latin typeface="Cambria Math" panose="02040503050406030204" pitchFamily="18" charset="0"/>
                                </a:rPr>
                              </m:ctrlPr>
                            </m:sSubPr>
                            <m:e>
                              <m:acc>
                                <m:accPr>
                                  <m:chr m:val="̂"/>
                                  <m:ctrlPr>
                                    <a:rPr lang="fr-FR"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𝜉</m:t>
                                  </m:r>
                                </m:e>
                              </m:acc>
                            </m:e>
                            <m:sub>
                              <m:r>
                                <a:rPr lang="en-US">
                                  <a:solidFill>
                                    <a:srgbClr val="00B050"/>
                                  </a:solidFill>
                                  <a:latin typeface="Cambria Math" panose="02040503050406030204" pitchFamily="18" charset="0"/>
                                </a:rPr>
                                <m:t>2</m:t>
                              </m:r>
                            </m:sub>
                          </m:sSub>
                          <m:r>
                            <a:rPr lang="en-US">
                              <a:solidFill>
                                <a:srgbClr val="00B050"/>
                              </a:solidFill>
                              <a:latin typeface="Cambria Math" panose="02040503050406030204" pitchFamily="18" charset="0"/>
                            </a:rPr>
                            <m:t>,…,</m:t>
                          </m:r>
                          <m:acc>
                            <m:accPr>
                              <m:chr m:val="̂"/>
                              <m:ctrlPr>
                                <a:rPr lang="fr-FR"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𝜉</m:t>
                              </m:r>
                            </m:e>
                          </m:acc>
                        </m:e>
                        <m:sub>
                          <m:r>
                            <a:rPr lang="en-US" i="1">
                              <a:solidFill>
                                <a:srgbClr val="00B050"/>
                              </a:solidFill>
                              <a:latin typeface="Cambria Math" panose="02040503050406030204" pitchFamily="18" charset="0"/>
                            </a:rPr>
                            <m:t>𝑑</m:t>
                          </m:r>
                        </m:sub>
                      </m:sSub>
                      <m:r>
                        <a:rPr lang="en-US">
                          <a:solidFill>
                            <a:srgbClr val="00B050"/>
                          </a:solidFill>
                          <a:latin typeface="Cambria Math" panose="02040503050406030204" pitchFamily="18" charset="0"/>
                        </a:rPr>
                        <m:t>,,</m:t>
                      </m:r>
                      <m:sSub>
                        <m:sSubPr>
                          <m:ctrlPr>
                            <a:rPr lang="fr-FR" i="1">
                              <a:solidFill>
                                <a:srgbClr val="00B050"/>
                              </a:solidFill>
                              <a:latin typeface="Cambria Math" panose="02040503050406030204" pitchFamily="18" charset="0"/>
                            </a:rPr>
                          </m:ctrlPr>
                        </m:sSubPr>
                        <m:e>
                          <m:acc>
                            <m:accPr>
                              <m:chr m:val="̂"/>
                              <m:ctrlPr>
                                <a:rPr lang="fr-FR"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𝑏</m:t>
                              </m:r>
                            </m:e>
                          </m:acc>
                        </m:e>
                        <m:sub>
                          <m:r>
                            <a:rPr lang="en-US">
                              <a:solidFill>
                                <a:srgbClr val="00B050"/>
                              </a:solidFill>
                              <a:latin typeface="Cambria Math" panose="02040503050406030204" pitchFamily="18" charset="0"/>
                            </a:rPr>
                            <m:t>1</m:t>
                          </m:r>
                        </m:sub>
                      </m:sSub>
                      <m:r>
                        <a:rPr lang="en-US">
                          <a:solidFill>
                            <a:srgbClr val="00B050"/>
                          </a:solidFill>
                          <a:latin typeface="Cambria Math" panose="02040503050406030204" pitchFamily="18" charset="0"/>
                        </a:rPr>
                        <m:t>,</m:t>
                      </m:r>
                      <m:sSub>
                        <m:sSubPr>
                          <m:ctrlPr>
                            <a:rPr lang="fr-FR" i="1">
                              <a:solidFill>
                                <a:srgbClr val="00B050"/>
                              </a:solidFill>
                              <a:latin typeface="Cambria Math" panose="02040503050406030204" pitchFamily="18" charset="0"/>
                            </a:rPr>
                          </m:ctrlPr>
                        </m:sSubPr>
                        <m:e>
                          <m:acc>
                            <m:accPr>
                              <m:chr m:val="̂"/>
                              <m:ctrlPr>
                                <a:rPr lang="fr-FR"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𝑏</m:t>
                              </m:r>
                            </m:e>
                          </m:acc>
                        </m:e>
                        <m:sub>
                          <m:r>
                            <a:rPr lang="en-US">
                              <a:solidFill>
                                <a:srgbClr val="00B050"/>
                              </a:solidFill>
                              <a:latin typeface="Cambria Math" panose="02040503050406030204" pitchFamily="18" charset="0"/>
                            </a:rPr>
                            <m:t>2</m:t>
                          </m:r>
                        </m:sub>
                      </m:sSub>
                      <m:r>
                        <a:rPr lang="en-US">
                          <a:solidFill>
                            <a:srgbClr val="00B050"/>
                          </a:solidFill>
                          <a:latin typeface="Cambria Math" panose="02040503050406030204" pitchFamily="18" charset="0"/>
                        </a:rPr>
                        <m:t>,…,</m:t>
                      </m:r>
                      <m:sSub>
                        <m:sSubPr>
                          <m:ctrlPr>
                            <a:rPr lang="fr-FR" i="1">
                              <a:solidFill>
                                <a:srgbClr val="00B050"/>
                              </a:solidFill>
                              <a:latin typeface="Cambria Math" panose="02040503050406030204" pitchFamily="18" charset="0"/>
                            </a:rPr>
                          </m:ctrlPr>
                        </m:sSubPr>
                        <m:e>
                          <m:acc>
                            <m:accPr>
                              <m:chr m:val="̂"/>
                              <m:ctrlPr>
                                <a:rPr lang="fr-FR"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𝑏</m:t>
                              </m:r>
                            </m:e>
                          </m:acc>
                        </m:e>
                        <m:sub>
                          <m:r>
                            <a:rPr lang="en-US" i="1">
                              <a:solidFill>
                                <a:srgbClr val="00B050"/>
                              </a:solidFill>
                              <a:latin typeface="Cambria Math" panose="02040503050406030204" pitchFamily="18" charset="0"/>
                            </a:rPr>
                            <m:t>𝑑</m:t>
                          </m:r>
                        </m:sub>
                      </m:sSub>
                      <m:r>
                        <a:rPr lang="en-US">
                          <a:solidFill>
                            <a:srgbClr val="00B050"/>
                          </a:solidFill>
                          <a:latin typeface="Cambria Math" panose="02040503050406030204" pitchFamily="18" charset="0"/>
                        </a:rPr>
                        <m:t>,</m:t>
                      </m:r>
                      <m:acc>
                        <m:accPr>
                          <m:chr m:val="̂"/>
                          <m:ctrlPr>
                            <a:rPr lang="fr-FR"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𝑎</m:t>
                          </m:r>
                        </m:e>
                      </m:acc>
                      <m:r>
                        <a:rPr lang="en-US">
                          <a:solidFill>
                            <a:srgbClr val="00B050"/>
                          </a:solidFill>
                          <a:latin typeface="Cambria Math" panose="02040503050406030204" pitchFamily="18" charset="0"/>
                        </a:rPr>
                        <m:t>,</m:t>
                      </m:r>
                      <m:sSub>
                        <m:sSubPr>
                          <m:ctrlPr>
                            <a:rPr lang="fr-FR" i="1">
                              <a:solidFill>
                                <a:srgbClr val="00B050"/>
                              </a:solidFill>
                              <a:latin typeface="Cambria Math" panose="02040503050406030204" pitchFamily="18" charset="0"/>
                            </a:rPr>
                          </m:ctrlPr>
                        </m:sSubPr>
                        <m:e>
                          <m:acc>
                            <m:accPr>
                              <m:chr m:val="̂"/>
                              <m:ctrlPr>
                                <a:rPr lang="fr-FR"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𝑐</m:t>
                              </m:r>
                            </m:e>
                          </m:acc>
                        </m:e>
                        <m:sub>
                          <m:r>
                            <a:rPr lang="en-US">
                              <a:solidFill>
                                <a:srgbClr val="00B050"/>
                              </a:solidFill>
                              <a:latin typeface="Cambria Math" panose="02040503050406030204" pitchFamily="18" charset="0"/>
                            </a:rPr>
                            <m:t>1</m:t>
                          </m:r>
                        </m:sub>
                      </m:sSub>
                      <m:r>
                        <a:rPr lang="en-US">
                          <a:solidFill>
                            <a:srgbClr val="00B050"/>
                          </a:solidFill>
                          <a:latin typeface="Cambria Math" panose="02040503050406030204" pitchFamily="18" charset="0"/>
                        </a:rPr>
                        <m:t>,</m:t>
                      </m:r>
                      <m:sSub>
                        <m:sSubPr>
                          <m:ctrlPr>
                            <a:rPr lang="fr-FR" i="1">
                              <a:solidFill>
                                <a:srgbClr val="00B050"/>
                              </a:solidFill>
                              <a:latin typeface="Cambria Math" panose="02040503050406030204" pitchFamily="18" charset="0"/>
                            </a:rPr>
                          </m:ctrlPr>
                        </m:sSubPr>
                        <m:e>
                          <m:acc>
                            <m:accPr>
                              <m:chr m:val="̂"/>
                              <m:ctrlPr>
                                <a:rPr lang="fr-FR"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𝑐</m:t>
                              </m:r>
                            </m:e>
                          </m:acc>
                        </m:e>
                        <m:sub>
                          <m:r>
                            <a:rPr lang="en-US">
                              <a:solidFill>
                                <a:srgbClr val="00B050"/>
                              </a:solidFill>
                              <a:latin typeface="Cambria Math" panose="02040503050406030204" pitchFamily="18" charset="0"/>
                            </a:rPr>
                            <m:t>2</m:t>
                          </m:r>
                        </m:sub>
                      </m:sSub>
                      <m:r>
                        <a:rPr lang="en-US">
                          <a:solidFill>
                            <a:srgbClr val="00B050"/>
                          </a:solidFill>
                          <a:latin typeface="Cambria Math" panose="02040503050406030204" pitchFamily="18" charset="0"/>
                        </a:rPr>
                        <m:t>,</m:t>
                      </m:r>
                      <m:sSub>
                        <m:sSubPr>
                          <m:ctrlPr>
                            <a:rPr lang="fr-FR" i="1">
                              <a:solidFill>
                                <a:srgbClr val="00B050"/>
                              </a:solidFill>
                              <a:latin typeface="Cambria Math" panose="02040503050406030204" pitchFamily="18" charset="0"/>
                            </a:rPr>
                          </m:ctrlPr>
                        </m:sSubPr>
                        <m:e>
                          <m:acc>
                            <m:accPr>
                              <m:chr m:val="̂"/>
                              <m:ctrlPr>
                                <a:rPr lang="fr-FR"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𝑐</m:t>
                              </m:r>
                            </m:e>
                          </m:acc>
                        </m:e>
                        <m:sub>
                          <m:r>
                            <a:rPr lang="en-US">
                              <a:solidFill>
                                <a:srgbClr val="00B050"/>
                              </a:solidFill>
                              <a:latin typeface="Cambria Math" panose="02040503050406030204" pitchFamily="18" charset="0"/>
                            </a:rPr>
                            <m:t>3</m:t>
                          </m:r>
                        </m:sub>
                      </m:sSub>
                      <m:r>
                        <a:rPr lang="en-US">
                          <a:solidFill>
                            <a:srgbClr val="00B050"/>
                          </a:solidFill>
                          <a:latin typeface="Cambria Math" panose="02040503050406030204" pitchFamily="18" charset="0"/>
                        </a:rPr>
                        <m:t>,</m:t>
                      </m:r>
                      <m:acc>
                        <m:accPr>
                          <m:chr m:val="̂"/>
                          <m:ctrlPr>
                            <a:rPr lang="fr-FR"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𝑝</m:t>
                          </m:r>
                        </m:e>
                      </m:acc>
                      <m:r>
                        <a:rPr lang="en-US">
                          <a:solidFill>
                            <a:srgbClr val="00B050"/>
                          </a:solidFill>
                          <a:latin typeface="Cambria Math" panose="02040503050406030204" pitchFamily="18" charset="0"/>
                        </a:rPr>
                        <m:t>,</m:t>
                      </m:r>
                      <m:acc>
                        <m:accPr>
                          <m:chr m:val="̂"/>
                          <m:ctrlPr>
                            <a:rPr lang="fr-FR" i="1">
                              <a:solidFill>
                                <a:srgbClr val="00B050"/>
                              </a:solidFill>
                              <a:latin typeface="Cambria Math" panose="02040503050406030204" pitchFamily="18" charset="0"/>
                            </a:rPr>
                          </m:ctrlPr>
                        </m:accPr>
                        <m:e>
                          <m:r>
                            <a:rPr lang="en-US" i="1">
                              <a:solidFill>
                                <a:srgbClr val="00B050"/>
                              </a:solidFill>
                              <a:latin typeface="Cambria Math" panose="02040503050406030204" pitchFamily="18" charset="0"/>
                            </a:rPr>
                            <m:t>𝑞</m:t>
                          </m:r>
                        </m:e>
                      </m:acc>
                      <m:r>
                        <a:rPr lang="en-US">
                          <a:solidFill>
                            <a:srgbClr val="00B050"/>
                          </a:solidFill>
                          <a:latin typeface="Cambria Math" panose="02040503050406030204" pitchFamily="18" charset="0"/>
                        </a:rPr>
                        <m:t>)</m:t>
                      </m:r>
                      <m:r>
                        <a:rPr lang="en-US">
                          <a:latin typeface="Cambria Math" panose="02040503050406030204" pitchFamily="18" charset="0"/>
                        </a:rPr>
                        <m:t>=</m:t>
                      </m:r>
                      <m:func>
                        <m:funcPr>
                          <m:ctrlPr>
                            <a:rPr lang="fr-FR" i="1">
                              <a:latin typeface="Cambria Math" panose="02040503050406030204" pitchFamily="18" charset="0"/>
                            </a:rPr>
                          </m:ctrlPr>
                        </m:funcPr>
                        <m:fName>
                          <m:limLow>
                            <m:limLowPr>
                              <m:ctrlPr>
                                <a:rPr lang="fr-FR" i="1">
                                  <a:latin typeface="Cambria Math" panose="02040503050406030204" pitchFamily="18" charset="0"/>
                                </a:rPr>
                              </m:ctrlPr>
                            </m:limLowPr>
                            <m:e>
                              <m:r>
                                <a:rPr lang="en-US" i="1">
                                  <a:latin typeface="Cambria Math" panose="02040503050406030204" pitchFamily="18" charset="0"/>
                                </a:rPr>
                                <m:t>𝐴𝑟𝑔</m:t>
                              </m:r>
                              <m:r>
                                <a:rPr lang="en-US">
                                  <a:latin typeface="Cambria Math" panose="02040503050406030204" pitchFamily="18" charset="0"/>
                                </a:rPr>
                                <m:t> </m:t>
                              </m:r>
                              <m:r>
                                <a:rPr lang="en-US" i="1">
                                  <a:latin typeface="Cambria Math" panose="02040503050406030204" pitchFamily="18" charset="0"/>
                                </a:rPr>
                                <m:t>𝑚</m:t>
                              </m:r>
                              <m:r>
                                <a:rPr lang="fr-FR" b="0" i="1" smtClean="0">
                                  <a:latin typeface="Cambria Math" panose="02040503050406030204" pitchFamily="18" charset="0"/>
                                </a:rPr>
                                <m:t>𝑖𝑛</m:t>
                              </m:r>
                            </m:e>
                            <m:lim>
                              <m:sSub>
                                <m:sSubPr>
                                  <m:ctrlPr>
                                    <a:rPr lang="fr-FR" i="1">
                                      <a:latin typeface="Cambria Math" panose="02040503050406030204" pitchFamily="18" charset="0"/>
                                    </a:rPr>
                                  </m:ctrlPr>
                                </m:sSubPr>
                                <m:e>
                                  <m:r>
                                    <a:rPr lang="en-US" i="1">
                                      <a:latin typeface="Cambria Math" panose="02040503050406030204" pitchFamily="18" charset="0"/>
                                    </a:rPr>
                                    <m:t>𝜉</m:t>
                                  </m:r>
                                </m:e>
                                <m:sub>
                                  <m:r>
                                    <a:rPr lang="en-US" i="1">
                                      <a:latin typeface="Cambria Math" panose="02040503050406030204" pitchFamily="18" charset="0"/>
                                    </a:rPr>
                                    <m:t>𝑘</m:t>
                                  </m:r>
                                </m:sub>
                              </m:sSub>
                              <m:r>
                                <a:rPr lang="en-US">
                                  <a:latin typeface="Cambria Math" panose="02040503050406030204" pitchFamily="18" charset="0"/>
                                </a:rPr>
                                <m:t>∈</m:t>
                              </m:r>
                              <m:sSub>
                                <m:sSubPr>
                                  <m:ctrlPr>
                                    <a:rPr lang="fr-FR" i="1">
                                      <a:latin typeface="Cambria Math" panose="02040503050406030204" pitchFamily="18" charset="0"/>
                                    </a:rPr>
                                  </m:ctrlPr>
                                </m:sSubPr>
                                <m:e>
                                  <m:r>
                                    <a:rPr lang="en-US" i="1">
                                      <a:latin typeface="Cambria Math" panose="02040503050406030204" pitchFamily="18" charset="0"/>
                                    </a:rPr>
                                    <m:t>𝛺</m:t>
                                  </m:r>
                                </m:e>
                                <m:sub>
                                  <m:r>
                                    <a:rPr lang="en-US" i="1">
                                      <a:latin typeface="Cambria Math" panose="02040503050406030204" pitchFamily="18" charset="0"/>
                                    </a:rPr>
                                    <m:t>𝜉</m:t>
                                  </m:r>
                                </m:sub>
                              </m:sSub>
                              <m:r>
                                <a:rPr lang="en-US">
                                  <a:latin typeface="Cambria Math" panose="02040503050406030204" pitchFamily="18" charset="0"/>
                                </a:rPr>
                                <m:t>,…</m:t>
                              </m:r>
                              <m:r>
                                <a:rPr lang="en-US" i="1">
                                  <a:latin typeface="Cambria Math" panose="02040503050406030204" pitchFamily="18" charset="0"/>
                                </a:rPr>
                                <m:t>𝑝</m:t>
                              </m:r>
                              <m:r>
                                <a:rPr lang="en-US">
                                  <a:latin typeface="Cambria Math" panose="02040503050406030204" pitchFamily="18" charset="0"/>
                                </a:rPr>
                                <m:t>∈</m:t>
                              </m:r>
                              <m:sSub>
                                <m:sSubPr>
                                  <m:ctrlPr>
                                    <a:rPr lang="fr-FR" i="1">
                                      <a:latin typeface="Cambria Math" panose="02040503050406030204" pitchFamily="18" charset="0"/>
                                    </a:rPr>
                                  </m:ctrlPr>
                                </m:sSubPr>
                                <m:e>
                                  <m:r>
                                    <a:rPr lang="en-US" i="1">
                                      <a:latin typeface="Cambria Math" panose="02040503050406030204" pitchFamily="18" charset="0"/>
                                    </a:rPr>
                                    <m:t>𝛺</m:t>
                                  </m:r>
                                </m:e>
                                <m:sub>
                                  <m:r>
                                    <a:rPr lang="en-US" i="1">
                                      <a:latin typeface="Cambria Math" panose="02040503050406030204" pitchFamily="18" charset="0"/>
                                    </a:rPr>
                                    <m:t>𝑝</m:t>
                                  </m:r>
                                </m:sub>
                              </m:sSub>
                              <m:r>
                                <a:rPr lang="en-US">
                                  <a:latin typeface="Cambria Math" panose="02040503050406030204" pitchFamily="18" charset="0"/>
                                </a:rPr>
                                <m:t>,</m:t>
                              </m:r>
                              <m:r>
                                <a:rPr lang="en-US" i="1">
                                  <a:latin typeface="Cambria Math" panose="02040503050406030204" pitchFamily="18" charset="0"/>
                                </a:rPr>
                                <m:t>𝑞</m:t>
                              </m:r>
                              <m:r>
                                <a:rPr lang="en-US">
                                  <a:latin typeface="Cambria Math" panose="02040503050406030204" pitchFamily="18" charset="0"/>
                                </a:rPr>
                                <m:t>∈</m:t>
                              </m:r>
                              <m:sSub>
                                <m:sSubPr>
                                  <m:ctrlPr>
                                    <a:rPr lang="fr-FR" i="1">
                                      <a:latin typeface="Cambria Math" panose="02040503050406030204" pitchFamily="18" charset="0"/>
                                    </a:rPr>
                                  </m:ctrlPr>
                                </m:sSubPr>
                                <m:e>
                                  <m:r>
                                    <a:rPr lang="en-US" i="1">
                                      <a:latin typeface="Cambria Math" panose="02040503050406030204" pitchFamily="18" charset="0"/>
                                    </a:rPr>
                                    <m:t>𝛺</m:t>
                                  </m:r>
                                </m:e>
                                <m:sub>
                                  <m:r>
                                    <a:rPr lang="en-US" i="1">
                                      <a:latin typeface="Cambria Math" panose="02040503050406030204" pitchFamily="18" charset="0"/>
                                    </a:rPr>
                                    <m:t>𝑞</m:t>
                                  </m:r>
                                </m:sub>
                              </m:sSub>
                            </m:lim>
                          </m:limLow>
                        </m:fName>
                        <m:e>
                          <m:r>
                            <a:rPr lang="fr-FR" b="0" i="1"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𝑙</m:t>
                          </m:r>
                          <m:r>
                            <a:rPr lang="en-US">
                              <a:solidFill>
                                <a:srgbClr val="FF0000"/>
                              </a:solidFill>
                              <a:latin typeface="Cambria Math" panose="02040503050406030204" pitchFamily="18" charset="0"/>
                            </a:rPr>
                            <m:t>(</m:t>
                          </m:r>
                          <m:r>
                            <m:rPr>
                              <m:sty m:val="p"/>
                            </m:rPr>
                            <a:rPr lang="en-US">
                              <a:solidFill>
                                <a:srgbClr val="FF0000"/>
                              </a:solidFill>
                              <a:latin typeface="Cambria Math" panose="02040503050406030204" pitchFamily="18" charset="0"/>
                            </a:rPr>
                            <m:t>Ξ</m:t>
                          </m:r>
                          <m:r>
                            <a:rPr lang="en-US">
                              <a:solidFill>
                                <a:srgbClr val="FF0000"/>
                              </a:solidFill>
                              <a:latin typeface="Cambria Math" panose="02040503050406030204" pitchFamily="18" charset="0"/>
                            </a:rPr>
                            <m:t>)</m:t>
                          </m:r>
                        </m:e>
                      </m:func>
                    </m:oMath>
                  </m:oMathPara>
                </a14:m>
                <a:endParaRPr lang="fr-FR" dirty="0"/>
              </a:p>
            </p:txBody>
          </p:sp>
        </mc:Choice>
        <mc:Fallback xmlns="">
          <p:sp>
            <p:nvSpPr>
              <p:cNvPr id="9" name="Rectangle 8">
                <a:extLst>
                  <a:ext uri="{FF2B5EF4-FFF2-40B4-BE49-F238E27FC236}">
                    <a16:creationId xmlns:a16="http://schemas.microsoft.com/office/drawing/2014/main" id="{BD210B4A-D499-4544-AC2B-D49F3245C7EA}"/>
                  </a:ext>
                </a:extLst>
              </p:cNvPr>
              <p:cNvSpPr>
                <a:spLocks noRot="1" noChangeAspect="1" noMove="1" noResize="1" noEditPoints="1" noAdjustHandles="1" noChangeArrowheads="1" noChangeShapeType="1" noTextEdit="1"/>
              </p:cNvSpPr>
              <p:nvPr/>
            </p:nvSpPr>
            <p:spPr>
              <a:xfrm>
                <a:off x="2063552" y="5699652"/>
                <a:ext cx="6905352" cy="593496"/>
              </a:xfrm>
              <a:prstGeom prst="rect">
                <a:avLst/>
              </a:prstGeom>
              <a:blipFill>
                <a:blip r:embed="rId7"/>
                <a:stretch>
                  <a:fillRect b="-2083"/>
                </a:stretch>
              </a:blipFill>
            </p:spPr>
            <p:txBody>
              <a:bodyPr/>
              <a:lstStyle/>
              <a:p>
                <a:r>
                  <a:rPr lang="fr-FR">
                    <a:noFill/>
                  </a:rPr>
                  <a:t> </a:t>
                </a:r>
              </a:p>
            </p:txBody>
          </p:sp>
        </mc:Fallback>
      </mc:AlternateContent>
      <p:sp>
        <p:nvSpPr>
          <p:cNvPr id="19" name="Forme libre 18">
            <a:extLst>
              <a:ext uri="{FF2B5EF4-FFF2-40B4-BE49-F238E27FC236}">
                <a16:creationId xmlns:a16="http://schemas.microsoft.com/office/drawing/2014/main" id="{3FDD1DEE-BED0-8049-9BD5-97485F90BA3B}"/>
              </a:ext>
            </a:extLst>
          </p:cNvPr>
          <p:cNvSpPr/>
          <p:nvPr/>
        </p:nvSpPr>
        <p:spPr>
          <a:xfrm>
            <a:off x="623392" y="4945680"/>
            <a:ext cx="1552788" cy="1003599"/>
          </a:xfrm>
          <a:custGeom>
            <a:avLst/>
            <a:gdLst>
              <a:gd name="connsiteX0" fmla="*/ 0 w 787079"/>
              <a:gd name="connsiteY0" fmla="*/ 0 h 868101"/>
              <a:gd name="connsiteX1" fmla="*/ 277792 w 787079"/>
              <a:gd name="connsiteY1" fmla="*/ 694481 h 868101"/>
              <a:gd name="connsiteX2" fmla="*/ 787079 w 787079"/>
              <a:gd name="connsiteY2" fmla="*/ 868101 h 868101"/>
            </a:gdLst>
            <a:ahLst/>
            <a:cxnLst>
              <a:cxn ang="0">
                <a:pos x="connsiteX0" y="connsiteY0"/>
              </a:cxn>
              <a:cxn ang="0">
                <a:pos x="connsiteX1" y="connsiteY1"/>
              </a:cxn>
              <a:cxn ang="0">
                <a:pos x="connsiteX2" y="connsiteY2"/>
              </a:cxn>
            </a:cxnLst>
            <a:rect l="l" t="t" r="r" b="b"/>
            <a:pathLst>
              <a:path w="787079" h="868101">
                <a:moveTo>
                  <a:pt x="0" y="0"/>
                </a:moveTo>
                <a:cubicBezTo>
                  <a:pt x="73306" y="274899"/>
                  <a:pt x="146612" y="549798"/>
                  <a:pt x="277792" y="694481"/>
                </a:cubicBezTo>
                <a:cubicBezTo>
                  <a:pt x="408972" y="839164"/>
                  <a:pt x="598025" y="853632"/>
                  <a:pt x="787079" y="868101"/>
                </a:cubicBezTo>
              </a:path>
            </a:pathLst>
          </a:custGeom>
          <a:no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orme libre 9">
            <a:extLst>
              <a:ext uri="{FF2B5EF4-FFF2-40B4-BE49-F238E27FC236}">
                <a16:creationId xmlns:a16="http://schemas.microsoft.com/office/drawing/2014/main" id="{0191FAE5-A7C4-B944-A36F-76FC687698D3}"/>
              </a:ext>
            </a:extLst>
          </p:cNvPr>
          <p:cNvSpPr/>
          <p:nvPr/>
        </p:nvSpPr>
        <p:spPr>
          <a:xfrm>
            <a:off x="8819908" y="3959448"/>
            <a:ext cx="3297509" cy="1966790"/>
          </a:xfrm>
          <a:custGeom>
            <a:avLst/>
            <a:gdLst>
              <a:gd name="connsiteX0" fmla="*/ 0 w 2948458"/>
              <a:gd name="connsiteY0" fmla="*/ 2384385 h 2384385"/>
              <a:gd name="connsiteX1" fmla="*/ 2280213 w 2948458"/>
              <a:gd name="connsiteY1" fmla="*/ 1932972 h 2384385"/>
              <a:gd name="connsiteX2" fmla="*/ 2928395 w 2948458"/>
              <a:gd name="connsiteY2" fmla="*/ 787079 h 2384385"/>
              <a:gd name="connsiteX3" fmla="*/ 2720050 w 2948458"/>
              <a:gd name="connsiteY3" fmla="*/ 0 h 2384385"/>
            </a:gdLst>
            <a:ahLst/>
            <a:cxnLst>
              <a:cxn ang="0">
                <a:pos x="connsiteX0" y="connsiteY0"/>
              </a:cxn>
              <a:cxn ang="0">
                <a:pos x="connsiteX1" y="connsiteY1"/>
              </a:cxn>
              <a:cxn ang="0">
                <a:pos x="connsiteX2" y="connsiteY2"/>
              </a:cxn>
              <a:cxn ang="0">
                <a:pos x="connsiteX3" y="connsiteY3"/>
              </a:cxn>
            </a:cxnLst>
            <a:rect l="l" t="t" r="r" b="b"/>
            <a:pathLst>
              <a:path w="2948458" h="2384385">
                <a:moveTo>
                  <a:pt x="0" y="2384385"/>
                </a:moveTo>
                <a:cubicBezTo>
                  <a:pt x="896073" y="2291787"/>
                  <a:pt x="1792147" y="2199190"/>
                  <a:pt x="2280213" y="1932972"/>
                </a:cubicBezTo>
                <a:cubicBezTo>
                  <a:pt x="2768279" y="1666754"/>
                  <a:pt x="2855089" y="1109241"/>
                  <a:pt x="2928395" y="787079"/>
                </a:cubicBezTo>
                <a:cubicBezTo>
                  <a:pt x="3001701" y="464917"/>
                  <a:pt x="2860875" y="232458"/>
                  <a:pt x="2720050" y="0"/>
                </a:cubicBezTo>
              </a:path>
            </a:pathLst>
          </a:custGeom>
          <a:noFill/>
          <a:ln w="19050" cmpd="sng">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5" name="Groupe 24">
            <a:extLst>
              <a:ext uri="{FF2B5EF4-FFF2-40B4-BE49-F238E27FC236}">
                <a16:creationId xmlns:a16="http://schemas.microsoft.com/office/drawing/2014/main" id="{20961B0C-590A-6242-9532-2D3ED3CE978A}"/>
              </a:ext>
            </a:extLst>
          </p:cNvPr>
          <p:cNvGrpSpPr/>
          <p:nvPr/>
        </p:nvGrpSpPr>
        <p:grpSpPr>
          <a:xfrm>
            <a:off x="6731370" y="3284984"/>
            <a:ext cx="516758" cy="396070"/>
            <a:chOff x="6155306" y="-889893"/>
            <a:chExt cx="516758" cy="396070"/>
          </a:xfrm>
        </p:grpSpPr>
        <p:sp>
          <p:nvSpPr>
            <p:cNvPr id="23" name="Rectangle 22">
              <a:extLst>
                <a:ext uri="{FF2B5EF4-FFF2-40B4-BE49-F238E27FC236}">
                  <a16:creationId xmlns:a16="http://schemas.microsoft.com/office/drawing/2014/main" id="{14E318EB-9856-7A49-979B-773185F76F5B}"/>
                </a:ext>
              </a:extLst>
            </p:cNvPr>
            <p:cNvSpPr/>
            <p:nvPr/>
          </p:nvSpPr>
          <p:spPr>
            <a:xfrm>
              <a:off x="6316525" y="-889893"/>
              <a:ext cx="194320" cy="385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EC502C7B-B4B0-A74B-821F-BB3FFCE6A909}"/>
                    </a:ext>
                  </a:extLst>
                </p:cNvPr>
                <p:cNvSpPr/>
                <p:nvPr/>
              </p:nvSpPr>
              <p:spPr>
                <a:xfrm>
                  <a:off x="6155306" y="-878865"/>
                  <a:ext cx="516758" cy="3850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r-FR" b="1" i="1" smtClean="0">
                                <a:solidFill>
                                  <a:srgbClr val="00B050"/>
                                </a:solidFill>
                                <a:latin typeface="Cambria Math" panose="02040503050406030204" pitchFamily="18" charset="0"/>
                              </a:rPr>
                            </m:ctrlPr>
                          </m:accPr>
                          <m:e>
                            <m:r>
                              <a:rPr lang="en-US" b="1" i="1">
                                <a:solidFill>
                                  <a:srgbClr val="00B050"/>
                                </a:solidFill>
                                <a:latin typeface="Cambria Math" panose="02040503050406030204" pitchFamily="18" charset="0"/>
                              </a:rPr>
                              <m:t>𝝀</m:t>
                            </m:r>
                          </m:e>
                        </m:acc>
                      </m:oMath>
                    </m:oMathPara>
                  </a14:m>
                  <a:endParaRPr lang="fr-FR" b="1" dirty="0">
                    <a:solidFill>
                      <a:srgbClr val="00B050"/>
                    </a:solidFill>
                  </a:endParaRPr>
                </a:p>
              </p:txBody>
            </p:sp>
          </mc:Choice>
          <mc:Fallback xmlns="">
            <p:sp>
              <p:nvSpPr>
                <p:cNvPr id="24" name="Rectangle 23">
                  <a:extLst>
                    <a:ext uri="{FF2B5EF4-FFF2-40B4-BE49-F238E27FC236}">
                      <a16:creationId xmlns:a16="http://schemas.microsoft.com/office/drawing/2014/main" id="{EC502C7B-B4B0-A74B-821F-BB3FFCE6A909}"/>
                    </a:ext>
                  </a:extLst>
                </p:cNvPr>
                <p:cNvSpPr>
                  <a:spLocks noRot="1" noChangeAspect="1" noMove="1" noResize="1" noEditPoints="1" noAdjustHandles="1" noChangeArrowheads="1" noChangeShapeType="1" noTextEdit="1"/>
                </p:cNvSpPr>
                <p:nvPr/>
              </p:nvSpPr>
              <p:spPr>
                <a:xfrm>
                  <a:off x="6155306" y="-878865"/>
                  <a:ext cx="516758" cy="385042"/>
                </a:xfrm>
                <a:prstGeom prst="rect">
                  <a:avLst/>
                </a:prstGeom>
                <a:blipFill>
                  <a:blip r:embed="rId8"/>
                  <a:stretch>
                    <a:fillRect t="-9677"/>
                  </a:stretch>
                </a:blipFill>
              </p:spPr>
              <p:txBody>
                <a:bodyPr/>
                <a:lstStyle/>
                <a:p>
                  <a:r>
                    <a:rPr lang="fr-FR">
                      <a:noFill/>
                    </a:rPr>
                    <a:t> </a:t>
                  </a:r>
                </a:p>
              </p:txBody>
            </p:sp>
          </mc:Fallback>
        </mc:AlternateContent>
      </p:grpSp>
      <p:sp>
        <p:nvSpPr>
          <p:cNvPr id="2" name="Ellipse 1">
            <a:extLst>
              <a:ext uri="{FF2B5EF4-FFF2-40B4-BE49-F238E27FC236}">
                <a16:creationId xmlns:a16="http://schemas.microsoft.com/office/drawing/2014/main" id="{0A2F2446-53E2-9049-B0F7-D6528CDDF7E1}"/>
              </a:ext>
            </a:extLst>
          </p:cNvPr>
          <p:cNvSpPr/>
          <p:nvPr/>
        </p:nvSpPr>
        <p:spPr>
          <a:xfrm>
            <a:off x="7176120" y="3140967"/>
            <a:ext cx="4848200" cy="996817"/>
          </a:xfrm>
          <a:prstGeom prst="ellipse">
            <a:avLst/>
          </a:prstGeom>
          <a:noFill/>
          <a:ln w="317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955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P spid="18" grpId="0" animBg="1"/>
      <p:bldP spid="9" grpId="0"/>
      <p:bldP spid="19" grpId="0" animBg="1"/>
      <p:bldP spid="10"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28</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Estimation des paramètres par MLE</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3692036" cy="338554"/>
          </a:xfrm>
          <a:prstGeom prst="rect">
            <a:avLst/>
          </a:prstGeom>
          <a:ln w="28575">
            <a:noFill/>
          </a:ln>
        </p:spPr>
        <p:txBody>
          <a:bodyPr wrap="none">
            <a:spAutoFit/>
          </a:bodyPr>
          <a:lstStyle/>
          <a:p>
            <a:r>
              <a:rPr lang="fr-FR" sz="1600" b="1" i="1" dirty="0">
                <a:solidFill>
                  <a:schemeClr val="bg1"/>
                </a:solidFill>
              </a:rPr>
              <a:t>Estimation des paramètres par MLE</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47B68BB-3EC7-1B40-A8D3-B99696755B81}"/>
                  </a:ext>
                </a:extLst>
              </p:cNvPr>
              <p:cNvSpPr/>
              <p:nvPr/>
            </p:nvSpPr>
            <p:spPr>
              <a:xfrm>
                <a:off x="167680" y="1653369"/>
                <a:ext cx="11856640" cy="461665"/>
              </a:xfrm>
              <a:prstGeom prst="rect">
                <a:avLst/>
              </a:prstGeom>
            </p:spPr>
            <p:txBody>
              <a:bodyPr wrap="square">
                <a:spAutoFit/>
              </a:bodyPr>
              <a:lstStyle/>
              <a:p>
                <a:r>
                  <a:rPr lang="fr-FR" sz="2000" i="1" dirty="0">
                    <a:solidFill>
                      <a:sysClr val="windowText" lastClr="000000"/>
                    </a:solidFill>
                    <a:latin typeface="Courier New" panose="02070309020205020404" pitchFamily="49" charset="0"/>
                    <a:cs typeface="Courier New" panose="02070309020205020404" pitchFamily="49" charset="0"/>
                  </a:rPr>
                  <a:t>19 paramètres à estimer: </a:t>
                </a:r>
                <a14:m>
                  <m:oMath xmlns:m="http://schemas.openxmlformats.org/officeDocument/2006/math">
                    <m:r>
                      <a:rPr lang="fr-FR" sz="2400" b="0" i="1" smtClean="0">
                        <a:latin typeface="Cambria Math" panose="02040503050406030204" pitchFamily="18" charset="0"/>
                      </a:rPr>
                      <m:t> </m:t>
                    </m:r>
                    <m:r>
                      <a:rPr lang="en-US" sz="2400" i="1">
                        <a:latin typeface="Cambria Math" panose="02040503050406030204" pitchFamily="18" charset="0"/>
                      </a:rPr>
                      <m:t>𝛯</m:t>
                    </m:r>
                    <m:d>
                      <m:dPr>
                        <m:ctrlPr>
                          <a:rPr lang="en-US" sz="2400" i="1">
                            <a:latin typeface="Cambria Math" panose="02040503050406030204" pitchFamily="18" charset="0"/>
                          </a:rPr>
                        </m:ctrlPr>
                      </m:dPr>
                      <m:e>
                        <m:sSub>
                          <m:sSubPr>
                            <m:ctrlPr>
                              <a:rPr lang="fr-FR"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𝜉</m:t>
                            </m:r>
                          </m:e>
                          <m:sub>
                            <m:r>
                              <a:rPr lang="en-US" sz="2400" i="1">
                                <a:solidFill>
                                  <a:srgbClr val="FF0000"/>
                                </a:solidFill>
                                <a:latin typeface="Cambria Math" panose="02040503050406030204" pitchFamily="18" charset="0"/>
                              </a:rPr>
                              <m:t>1</m:t>
                            </m:r>
                          </m:sub>
                        </m:sSub>
                        <m:r>
                          <a:rPr lang="en-US" sz="2400" i="1">
                            <a:latin typeface="Cambria Math" panose="02040503050406030204" pitchFamily="18" charset="0"/>
                          </a:rPr>
                          <m:t>,</m:t>
                        </m:r>
                        <m:sSub>
                          <m:sSubPr>
                            <m:ctrlPr>
                              <a:rPr lang="fr-FR" sz="2400" i="1">
                                <a:solidFill>
                                  <a:srgbClr val="00B0F0"/>
                                </a:solidFill>
                                <a:latin typeface="Cambria Math" panose="02040503050406030204" pitchFamily="18" charset="0"/>
                              </a:rPr>
                            </m:ctrlPr>
                          </m:sSubPr>
                          <m:e>
                            <m:r>
                              <a:rPr lang="en-US" sz="2400" i="1">
                                <a:solidFill>
                                  <a:srgbClr val="00B0F0"/>
                                </a:solidFill>
                                <a:latin typeface="Cambria Math" panose="02040503050406030204" pitchFamily="18" charset="0"/>
                              </a:rPr>
                              <m:t>𝜉</m:t>
                            </m:r>
                          </m:e>
                          <m:sub>
                            <m:r>
                              <a:rPr lang="en-US" sz="2400" i="1">
                                <a:solidFill>
                                  <a:srgbClr val="00B0F0"/>
                                </a:solidFill>
                                <a:latin typeface="Cambria Math" panose="02040503050406030204" pitchFamily="18" charset="0"/>
                              </a:rPr>
                              <m:t>2</m:t>
                            </m:r>
                          </m:sub>
                        </m:sSub>
                        <m:r>
                          <a:rPr lang="en-US" sz="2400" i="1">
                            <a:latin typeface="Cambria Math" panose="02040503050406030204" pitchFamily="18" charset="0"/>
                          </a:rPr>
                          <m:t>,</m:t>
                        </m:r>
                        <m:sSub>
                          <m:sSubPr>
                            <m:ctrlPr>
                              <a:rPr lang="fr-F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𝜉</m:t>
                            </m:r>
                          </m:e>
                          <m:sub>
                            <m:r>
                              <a:rPr lang="fr-FR" sz="2400" i="1">
                                <a:solidFill>
                                  <a:srgbClr val="00B050"/>
                                </a:solidFill>
                                <a:latin typeface="Cambria Math" panose="02040503050406030204" pitchFamily="18" charset="0"/>
                              </a:rPr>
                              <m:t>3</m:t>
                            </m:r>
                          </m:sub>
                        </m:sSub>
                        <m:r>
                          <a:rPr lang="en-US" sz="2400" i="1">
                            <a:latin typeface="Cambria Math" panose="02040503050406030204" pitchFamily="18" charset="0"/>
                          </a:rPr>
                          <m:t>,</m:t>
                        </m:r>
                        <m:sSub>
                          <m:sSubPr>
                            <m:ctrlPr>
                              <a:rPr lang="fr-FR" sz="2400" i="1">
                                <a:solidFill>
                                  <a:srgbClr val="FF00FF"/>
                                </a:solidFill>
                                <a:latin typeface="Cambria Math" panose="02040503050406030204" pitchFamily="18" charset="0"/>
                              </a:rPr>
                            </m:ctrlPr>
                          </m:sSubPr>
                          <m:e>
                            <m:r>
                              <a:rPr lang="en-US" sz="2400" i="1">
                                <a:solidFill>
                                  <a:srgbClr val="FF00FF"/>
                                </a:solidFill>
                                <a:latin typeface="Cambria Math" panose="02040503050406030204" pitchFamily="18" charset="0"/>
                              </a:rPr>
                              <m:t>𝜉</m:t>
                            </m:r>
                          </m:e>
                          <m:sub>
                            <m:r>
                              <a:rPr lang="fr-FR" sz="2400" i="1">
                                <a:solidFill>
                                  <a:srgbClr val="FF00FF"/>
                                </a:solidFill>
                                <a:latin typeface="Cambria Math" panose="02040503050406030204" pitchFamily="18" charset="0"/>
                              </a:rPr>
                              <m:t>4</m:t>
                            </m:r>
                          </m:sub>
                        </m:sSub>
                        <m:r>
                          <a:rPr lang="fr-FR" sz="2400" i="1">
                            <a:latin typeface="Cambria Math" panose="02040503050406030204" pitchFamily="18" charset="0"/>
                          </a:rPr>
                          <m:t>,</m:t>
                        </m:r>
                        <m:sSub>
                          <m:sSubPr>
                            <m:ctrlPr>
                              <a:rPr lang="fr-FR" sz="2400" i="1">
                                <a:solidFill>
                                  <a:srgbClr val="A248E8"/>
                                </a:solidFill>
                                <a:latin typeface="Cambria Math" panose="02040503050406030204" pitchFamily="18" charset="0"/>
                              </a:rPr>
                            </m:ctrlPr>
                          </m:sSubPr>
                          <m:e>
                            <m:r>
                              <a:rPr lang="en-US" sz="2400" i="1">
                                <a:solidFill>
                                  <a:srgbClr val="A248E8"/>
                                </a:solidFill>
                                <a:latin typeface="Cambria Math" panose="02040503050406030204" pitchFamily="18" charset="0"/>
                              </a:rPr>
                              <m:t>𝜉</m:t>
                            </m:r>
                          </m:e>
                          <m:sub>
                            <m:r>
                              <a:rPr lang="fr-FR" sz="2400" i="1">
                                <a:solidFill>
                                  <a:srgbClr val="A248E8"/>
                                </a:solidFill>
                                <a:latin typeface="Cambria Math" panose="02040503050406030204" pitchFamily="18" charset="0"/>
                              </a:rPr>
                              <m:t>5</m:t>
                            </m:r>
                          </m:sub>
                        </m:sSub>
                        <m:r>
                          <a:rPr lang="fr-FR" sz="2400" i="1">
                            <a:latin typeface="Cambria Math" panose="02040503050406030204" pitchFamily="18" charset="0"/>
                          </a:rPr>
                          <m:t>,</m:t>
                        </m:r>
                        <m:sSub>
                          <m:sSubPr>
                            <m:ctrlPr>
                              <a:rPr lang="fr-F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𝜉</m:t>
                            </m:r>
                          </m:e>
                          <m:sub>
                            <m:r>
                              <a:rPr lang="fr-FR" sz="2400" i="1">
                                <a:solidFill>
                                  <a:srgbClr val="002060"/>
                                </a:solidFill>
                                <a:latin typeface="Cambria Math" panose="02040503050406030204" pitchFamily="18" charset="0"/>
                              </a:rPr>
                              <m:t>6</m:t>
                            </m:r>
                          </m:sub>
                        </m:sSub>
                        <m:r>
                          <a:rPr lang="fr-FR" sz="2400" i="1">
                            <a:solidFill>
                              <a:srgbClr val="002060"/>
                            </a:solidFill>
                            <a:latin typeface="Cambria Math" panose="02040503050406030204" pitchFamily="18" charset="0"/>
                          </a:rPr>
                          <m:t>,</m:t>
                        </m:r>
                        <m:sSub>
                          <m:sSubPr>
                            <m:ctrlPr>
                              <a:rPr lang="fr-FR"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𝑏</m:t>
                            </m:r>
                          </m:e>
                          <m:sub>
                            <m:r>
                              <a:rPr lang="fr-FR" sz="2400" i="1">
                                <a:solidFill>
                                  <a:srgbClr val="FF0000"/>
                                </a:solidFill>
                                <a:latin typeface="Cambria Math" panose="02040503050406030204" pitchFamily="18" charset="0"/>
                              </a:rPr>
                              <m:t>1</m:t>
                            </m:r>
                          </m:sub>
                        </m:sSub>
                        <m:r>
                          <a:rPr lang="fr-FR" sz="2400" b="1" i="1">
                            <a:latin typeface="Cambria Math" panose="02040503050406030204" pitchFamily="18" charset="0"/>
                          </a:rPr>
                          <m:t>,</m:t>
                        </m:r>
                        <m:sSub>
                          <m:sSubPr>
                            <m:ctrlPr>
                              <a:rPr lang="fr-FR" sz="2400" i="1">
                                <a:solidFill>
                                  <a:srgbClr val="00B0F0"/>
                                </a:solidFill>
                                <a:latin typeface="Cambria Math" panose="02040503050406030204" pitchFamily="18" charset="0"/>
                              </a:rPr>
                            </m:ctrlPr>
                          </m:sSubPr>
                          <m:e>
                            <m:r>
                              <a:rPr lang="en-US" sz="2400" i="1">
                                <a:solidFill>
                                  <a:srgbClr val="00B0F0"/>
                                </a:solidFill>
                                <a:latin typeface="Cambria Math" panose="02040503050406030204" pitchFamily="18" charset="0"/>
                              </a:rPr>
                              <m:t>𝑏</m:t>
                            </m:r>
                          </m:e>
                          <m:sub>
                            <m:r>
                              <a:rPr lang="fr-FR" sz="2400" i="1">
                                <a:solidFill>
                                  <a:srgbClr val="00B0F0"/>
                                </a:solidFill>
                                <a:latin typeface="Cambria Math" panose="02040503050406030204" pitchFamily="18" charset="0"/>
                              </a:rPr>
                              <m:t>2</m:t>
                            </m:r>
                          </m:sub>
                        </m:sSub>
                        <m:r>
                          <a:rPr lang="fr-FR" sz="2400" b="1" i="1">
                            <a:latin typeface="Cambria Math" panose="02040503050406030204" pitchFamily="18" charset="0"/>
                          </a:rPr>
                          <m:t>,</m:t>
                        </m:r>
                        <m:sSub>
                          <m:sSubPr>
                            <m:ctrlPr>
                              <a:rPr lang="fr-FR"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rPr>
                              <m:t>𝑏</m:t>
                            </m:r>
                          </m:e>
                          <m:sub>
                            <m:r>
                              <a:rPr lang="fr-FR" sz="2400" i="1">
                                <a:solidFill>
                                  <a:srgbClr val="00B050"/>
                                </a:solidFill>
                                <a:latin typeface="Cambria Math" panose="02040503050406030204" pitchFamily="18" charset="0"/>
                              </a:rPr>
                              <m:t>3</m:t>
                            </m:r>
                          </m:sub>
                        </m:sSub>
                        <m:r>
                          <a:rPr lang="fr-FR" sz="2400" b="1" i="1">
                            <a:latin typeface="Cambria Math" panose="02040503050406030204" pitchFamily="18" charset="0"/>
                          </a:rPr>
                          <m:t>,</m:t>
                        </m:r>
                        <m:sSub>
                          <m:sSubPr>
                            <m:ctrlPr>
                              <a:rPr lang="fr-FR" sz="2400" i="1">
                                <a:solidFill>
                                  <a:srgbClr val="FF00FF"/>
                                </a:solidFill>
                                <a:latin typeface="Cambria Math" panose="02040503050406030204" pitchFamily="18" charset="0"/>
                              </a:rPr>
                            </m:ctrlPr>
                          </m:sSubPr>
                          <m:e>
                            <m:r>
                              <a:rPr lang="en-US" sz="2400" i="1">
                                <a:solidFill>
                                  <a:srgbClr val="FF00FF"/>
                                </a:solidFill>
                                <a:latin typeface="Cambria Math" panose="02040503050406030204" pitchFamily="18" charset="0"/>
                              </a:rPr>
                              <m:t>𝑏</m:t>
                            </m:r>
                          </m:e>
                          <m:sub>
                            <m:r>
                              <a:rPr lang="fr-FR" sz="2400" i="1">
                                <a:solidFill>
                                  <a:srgbClr val="FF00FF"/>
                                </a:solidFill>
                                <a:latin typeface="Cambria Math" panose="02040503050406030204" pitchFamily="18" charset="0"/>
                              </a:rPr>
                              <m:t>4</m:t>
                            </m:r>
                          </m:sub>
                        </m:sSub>
                        <m:r>
                          <a:rPr lang="fr-FR" sz="2400" b="1" i="1">
                            <a:latin typeface="Cambria Math" panose="02040503050406030204" pitchFamily="18" charset="0"/>
                          </a:rPr>
                          <m:t>,</m:t>
                        </m:r>
                        <m:sSub>
                          <m:sSubPr>
                            <m:ctrlPr>
                              <a:rPr lang="fr-FR" sz="2400" i="1">
                                <a:solidFill>
                                  <a:srgbClr val="A248E8"/>
                                </a:solidFill>
                                <a:latin typeface="Cambria Math" panose="02040503050406030204" pitchFamily="18" charset="0"/>
                              </a:rPr>
                            </m:ctrlPr>
                          </m:sSubPr>
                          <m:e>
                            <m:r>
                              <a:rPr lang="en-US" sz="2400" i="1">
                                <a:solidFill>
                                  <a:srgbClr val="A248E8"/>
                                </a:solidFill>
                                <a:latin typeface="Cambria Math" panose="02040503050406030204" pitchFamily="18" charset="0"/>
                              </a:rPr>
                              <m:t>𝑏</m:t>
                            </m:r>
                          </m:e>
                          <m:sub>
                            <m:r>
                              <a:rPr lang="fr-FR" sz="2400" i="1">
                                <a:solidFill>
                                  <a:srgbClr val="A248E8"/>
                                </a:solidFill>
                                <a:latin typeface="Cambria Math" panose="02040503050406030204" pitchFamily="18" charset="0"/>
                              </a:rPr>
                              <m:t>5</m:t>
                            </m:r>
                          </m:sub>
                        </m:sSub>
                        <m:r>
                          <a:rPr lang="fr-FR" sz="2400" b="1" i="1">
                            <a:latin typeface="Cambria Math" panose="02040503050406030204" pitchFamily="18" charset="0"/>
                          </a:rPr>
                          <m:t>,</m:t>
                        </m:r>
                        <m:sSub>
                          <m:sSubPr>
                            <m:ctrlPr>
                              <a:rPr lang="fr-FR" sz="2400" i="1">
                                <a:solidFill>
                                  <a:srgbClr val="002060"/>
                                </a:solidFill>
                                <a:latin typeface="Cambria Math" panose="02040503050406030204" pitchFamily="18" charset="0"/>
                              </a:rPr>
                            </m:ctrlPr>
                          </m:sSubPr>
                          <m:e>
                            <m:r>
                              <a:rPr lang="en-US" sz="2400" i="1">
                                <a:solidFill>
                                  <a:srgbClr val="002060"/>
                                </a:solidFill>
                                <a:latin typeface="Cambria Math" panose="02040503050406030204" pitchFamily="18" charset="0"/>
                              </a:rPr>
                              <m:t>𝑏</m:t>
                            </m:r>
                          </m:e>
                          <m:sub>
                            <m:r>
                              <a:rPr lang="fr-FR" sz="2400" i="1">
                                <a:solidFill>
                                  <a:srgbClr val="002060"/>
                                </a:solidFill>
                                <a:latin typeface="Cambria Math" panose="02040503050406030204" pitchFamily="18" charset="0"/>
                              </a:rPr>
                              <m:t>6</m:t>
                            </m:r>
                          </m:sub>
                        </m:sSub>
                        <m:r>
                          <a:rPr lang="fr-FR" sz="2400" i="1">
                            <a:solidFill>
                              <a:srgbClr val="002060"/>
                            </a:solidFill>
                            <a:latin typeface="Cambria Math" panose="020405030504060302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𝒂</m:t>
                        </m:r>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𝟏</m:t>
                            </m:r>
                          </m:sub>
                        </m:sSub>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𝟐</m:t>
                            </m:r>
                          </m:sub>
                        </m:sSub>
                        <m:r>
                          <a:rPr lang="en-US" sz="2400" i="1">
                            <a:latin typeface="Cambria Math" panose="02040503050406030204" pitchFamily="18" charset="0"/>
                            <a:ea typeface="SimSun" panose="02010600030101010101" pitchFamily="2" charset="-122"/>
                            <a:cs typeface="Times New Roman" panose="02020603050405020304" pitchFamily="18" charset="0"/>
                          </a:rPr>
                          <m:t>,</m:t>
                        </m:r>
                        <m:sSub>
                          <m:sSubPr>
                            <m:ctrlPr>
                              <a:rPr lang="fr-FR" sz="2400" b="1" i="1">
                                <a:latin typeface="Cambria Math" panose="02040503050406030204" pitchFamily="18" charset="0"/>
                              </a:rPr>
                            </m:ctrlPr>
                          </m:sSubPr>
                          <m:e>
                            <m:r>
                              <a:rPr lang="en-US" sz="2400" b="1" i="1">
                                <a:latin typeface="Cambria Math" panose="02040503050406030204" pitchFamily="18" charset="0"/>
                                <a:ea typeface="SimSun" panose="02010600030101010101" pitchFamily="2" charset="-122"/>
                                <a:cs typeface="Times New Roman" panose="02020603050405020304" pitchFamily="18" charset="0"/>
                              </a:rPr>
                              <m:t>𝒄</m:t>
                            </m:r>
                          </m:e>
                          <m:sub>
                            <m:r>
                              <a:rPr lang="en-US" sz="2400" b="1" i="1">
                                <a:latin typeface="Cambria Math" panose="02040503050406030204" pitchFamily="18" charset="0"/>
                                <a:ea typeface="SimSun" panose="02010600030101010101" pitchFamily="2" charset="-122"/>
                                <a:cs typeface="Times New Roman" panose="02020603050405020304" pitchFamily="18" charset="0"/>
                              </a:rPr>
                              <m:t>𝟑</m:t>
                            </m:r>
                          </m:sub>
                        </m:sSub>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𝒒</m:t>
                        </m:r>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SimSun" panose="02010600030101010101" pitchFamily="2" charset="-122"/>
                            <a:cs typeface="Times New Roman" panose="02020603050405020304" pitchFamily="18" charset="0"/>
                          </a:rPr>
                          <m:t>𝒑</m:t>
                        </m:r>
                        <m:r>
                          <a:rPr lang="fr-FR" sz="2400" i="1">
                            <a:latin typeface="Cambria Math" panose="02040503050406030204" pitchFamily="18" charset="0"/>
                            <a:ea typeface="SimSun" panose="02010600030101010101" pitchFamily="2" charset="-122"/>
                            <a:cs typeface="Times New Roman" panose="02020603050405020304" pitchFamily="18" charset="0"/>
                          </a:rPr>
                          <m:t>,</m:t>
                        </m:r>
                        <m:r>
                          <a:rPr lang="fr-FR" sz="2400" b="1" i="1">
                            <a:latin typeface="Cambria Math" panose="02040503050406030204" pitchFamily="18" charset="0"/>
                            <a:ea typeface="Cambria Math" panose="02040503050406030204" pitchFamily="18" charset="0"/>
                            <a:cs typeface="Times New Roman" panose="02020603050405020304" pitchFamily="18" charset="0"/>
                          </a:rPr>
                          <m:t>𝝀</m:t>
                        </m:r>
                      </m:e>
                    </m:d>
                  </m:oMath>
                </a14:m>
                <a:endParaRPr lang="fr-FR" sz="2800" dirty="0"/>
              </a:p>
            </p:txBody>
          </p:sp>
        </mc:Choice>
        <mc:Fallback xmlns="">
          <p:sp>
            <p:nvSpPr>
              <p:cNvPr id="6" name="Rectangle 5">
                <a:extLst>
                  <a:ext uri="{FF2B5EF4-FFF2-40B4-BE49-F238E27FC236}">
                    <a16:creationId xmlns:a16="http://schemas.microsoft.com/office/drawing/2014/main" id="{347B68BB-3EC7-1B40-A8D3-B99696755B81}"/>
                  </a:ext>
                </a:extLst>
              </p:cNvPr>
              <p:cNvSpPr>
                <a:spLocks noRot="1" noChangeAspect="1" noMove="1" noResize="1" noEditPoints="1" noAdjustHandles="1" noChangeArrowheads="1" noChangeShapeType="1" noTextEdit="1"/>
              </p:cNvSpPr>
              <p:nvPr/>
            </p:nvSpPr>
            <p:spPr>
              <a:xfrm>
                <a:off x="167680" y="1653369"/>
                <a:ext cx="11856640" cy="461665"/>
              </a:xfrm>
              <a:prstGeom prst="rect">
                <a:avLst/>
              </a:prstGeom>
              <a:blipFill>
                <a:blip r:embed="rId4"/>
                <a:stretch>
                  <a:fillRect l="-535" b="-16216"/>
                </a:stretch>
              </a:blipFill>
            </p:spPr>
            <p:txBody>
              <a:bodyPr/>
              <a:lstStyle/>
              <a:p>
                <a:r>
                  <a:rPr lang="fr-FR">
                    <a:noFill/>
                  </a:rPr>
                  <a:t> </a:t>
                </a:r>
              </a:p>
            </p:txBody>
          </p:sp>
        </mc:Fallback>
      </mc:AlternateContent>
      <p:graphicFrame>
        <p:nvGraphicFramePr>
          <p:cNvPr id="17" name="Objet 16">
            <a:extLst>
              <a:ext uri="{FF2B5EF4-FFF2-40B4-BE49-F238E27FC236}">
                <a16:creationId xmlns:a16="http://schemas.microsoft.com/office/drawing/2014/main" id="{6E6F902B-F117-EF4F-922F-60D64B17E325}"/>
              </a:ext>
            </a:extLst>
          </p:cNvPr>
          <p:cNvGraphicFramePr>
            <a:graphicFrameLocks noChangeAspect="1"/>
          </p:cNvGraphicFramePr>
          <p:nvPr>
            <p:extLst>
              <p:ext uri="{D42A27DB-BD31-4B8C-83A1-F6EECF244321}">
                <p14:modId xmlns:p14="http://schemas.microsoft.com/office/powerpoint/2010/main" val="3658004807"/>
              </p:ext>
            </p:extLst>
          </p:nvPr>
        </p:nvGraphicFramePr>
        <p:xfrm>
          <a:off x="-796651" y="2564903"/>
          <a:ext cx="13940132" cy="2639727"/>
        </p:xfrm>
        <a:graphic>
          <a:graphicData uri="http://schemas.openxmlformats.org/presentationml/2006/ole">
            <mc:AlternateContent xmlns:mc="http://schemas.openxmlformats.org/markup-compatibility/2006">
              <mc:Choice xmlns:v="urn:schemas-microsoft-com:vml" Requires="v">
                <p:oleObj spid="_x0000_s1077" name="Document" r:id="rId5" imgW="5969000" imgH="1130300" progId="Word.Document.12">
                  <p:embed/>
                </p:oleObj>
              </mc:Choice>
              <mc:Fallback>
                <p:oleObj name="Document" r:id="rId5" imgW="5969000" imgH="1130300" progId="Word.Document.12">
                  <p:embed/>
                  <p:pic>
                    <p:nvPicPr>
                      <p:cNvPr id="0" name=""/>
                      <p:cNvPicPr/>
                      <p:nvPr/>
                    </p:nvPicPr>
                    <p:blipFill>
                      <a:blip r:embed="rId6"/>
                      <a:stretch>
                        <a:fillRect/>
                      </a:stretch>
                    </p:blipFill>
                    <p:spPr>
                      <a:xfrm>
                        <a:off x="-796651" y="2564903"/>
                        <a:ext cx="13940132" cy="2639727"/>
                      </a:xfrm>
                      <a:prstGeom prst="rect">
                        <a:avLst/>
                      </a:prstGeom>
                    </p:spPr>
                  </p:pic>
                </p:oleObj>
              </mc:Fallback>
            </mc:AlternateContent>
          </a:graphicData>
        </a:graphic>
      </p:graphicFrame>
    </p:spTree>
    <p:extLst>
      <p:ext uri="{BB962C8B-B14F-4D97-AF65-F5344CB8AC3E}">
        <p14:creationId xmlns:p14="http://schemas.microsoft.com/office/powerpoint/2010/main" val="3696620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29</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Confrontation théorie vs observations</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3959738" cy="338554"/>
          </a:xfrm>
          <a:prstGeom prst="rect">
            <a:avLst/>
          </a:prstGeom>
          <a:ln w="28575">
            <a:noFill/>
          </a:ln>
        </p:spPr>
        <p:txBody>
          <a:bodyPr wrap="none">
            <a:spAutoFit/>
          </a:bodyPr>
          <a:lstStyle/>
          <a:p>
            <a:r>
              <a:rPr lang="fr-FR" sz="1600" b="1" i="1" dirty="0">
                <a:solidFill>
                  <a:schemeClr val="bg1"/>
                </a:solidFill>
              </a:rPr>
              <a:t>Confrontation théorie vs observations</a:t>
            </a:r>
          </a:p>
        </p:txBody>
      </p:sp>
      <p:pic>
        <p:nvPicPr>
          <p:cNvPr id="10" name="Image 9">
            <a:extLst>
              <a:ext uri="{FF2B5EF4-FFF2-40B4-BE49-F238E27FC236}">
                <a16:creationId xmlns:a16="http://schemas.microsoft.com/office/drawing/2014/main" id="{83F17F00-4ADA-AB4B-BB7D-8FE5C193D035}"/>
              </a:ext>
            </a:extLst>
          </p:cNvPr>
          <p:cNvPicPr>
            <a:picLocks noChangeAspect="1"/>
          </p:cNvPicPr>
          <p:nvPr/>
        </p:nvPicPr>
        <p:blipFill>
          <a:blip r:embed="rId3"/>
          <a:stretch>
            <a:fillRect/>
          </a:stretch>
        </p:blipFill>
        <p:spPr>
          <a:xfrm>
            <a:off x="119336" y="1988840"/>
            <a:ext cx="6480000" cy="4489949"/>
          </a:xfrm>
          <a:prstGeom prst="rect">
            <a:avLst/>
          </a:prstGeom>
          <a:effectLst>
            <a:outerShdw blurRad="63500" sx="102000" sy="102000" algn="ctr" rotWithShape="0">
              <a:prstClr val="black">
                <a:alpha val="40000"/>
              </a:prstClr>
            </a:outerShdw>
          </a:effectLst>
        </p:spPr>
      </p:pic>
      <p:pic>
        <p:nvPicPr>
          <p:cNvPr id="12" name="Image 11">
            <a:extLst>
              <a:ext uri="{FF2B5EF4-FFF2-40B4-BE49-F238E27FC236}">
                <a16:creationId xmlns:a16="http://schemas.microsoft.com/office/drawing/2014/main" id="{782C7EFF-1738-9B46-AA55-C60A410E0B7F}"/>
              </a:ext>
            </a:extLst>
          </p:cNvPr>
          <p:cNvPicPr>
            <a:picLocks noChangeAspect="1"/>
          </p:cNvPicPr>
          <p:nvPr/>
        </p:nvPicPr>
        <p:blipFill>
          <a:blip r:embed="rId4"/>
          <a:stretch>
            <a:fillRect/>
          </a:stretch>
        </p:blipFill>
        <p:spPr>
          <a:xfrm>
            <a:off x="8400097" y="114834"/>
            <a:ext cx="3712662" cy="2563901"/>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03799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3</a:t>
            </a:fld>
            <a:endParaRPr lang="fr-FR" dirty="0"/>
          </a:p>
        </p:txBody>
      </p:sp>
      <p:sp>
        <p:nvSpPr>
          <p:cNvPr id="3" name="ZoneTexte 2"/>
          <p:cNvSpPr txBox="1"/>
          <p:nvPr/>
        </p:nvSpPr>
        <p:spPr>
          <a:xfrm>
            <a:off x="98899" y="170573"/>
            <a:ext cx="3725700" cy="461665"/>
          </a:xfrm>
          <a:prstGeom prst="rect">
            <a:avLst/>
          </a:prstGeom>
          <a:noFill/>
        </p:spPr>
        <p:txBody>
          <a:bodyPr wrap="none" rtlCol="0">
            <a:spAutoFit/>
          </a:bodyPr>
          <a:lstStyle/>
          <a:p>
            <a:r>
              <a:rPr lang="fr-FR" sz="2400" b="1" dirty="0">
                <a:solidFill>
                  <a:schemeClr val="bg1"/>
                </a:solidFill>
              </a:rPr>
              <a:t>Problématique générale</a:t>
            </a:r>
          </a:p>
        </p:txBody>
      </p:sp>
      <p:pic>
        <p:nvPicPr>
          <p:cNvPr id="7" name="Image 6">
            <a:extLst>
              <a:ext uri="{FF2B5EF4-FFF2-40B4-BE49-F238E27FC236}">
                <a16:creationId xmlns:a16="http://schemas.microsoft.com/office/drawing/2014/main" id="{F2973D1E-2C3D-094D-AD40-3D2B3C1EC4A1}"/>
              </a:ext>
            </a:extLst>
          </p:cNvPr>
          <p:cNvPicPr>
            <a:picLocks noChangeAspect="1"/>
          </p:cNvPicPr>
          <p:nvPr/>
        </p:nvPicPr>
        <p:blipFill rotWithShape="1">
          <a:blip r:embed="rId3"/>
          <a:srcRect l="21060" t="10030" r="14083" b="7904"/>
          <a:stretch/>
        </p:blipFill>
        <p:spPr>
          <a:xfrm>
            <a:off x="198068" y="1710780"/>
            <a:ext cx="7680319" cy="4068000"/>
          </a:xfrm>
          <a:prstGeom prst="rect">
            <a:avLst/>
          </a:prstGeom>
          <a:effectLst>
            <a:outerShdw blurRad="63500" sx="102000" sy="102000" algn="ctr" rotWithShape="0">
              <a:prstClr val="black">
                <a:alpha val="40000"/>
              </a:prstClr>
            </a:outerShdw>
          </a:effectLst>
        </p:spPr>
      </p:pic>
      <p:sp>
        <p:nvSpPr>
          <p:cNvPr id="54" name="Rectangle 53">
            <a:extLst>
              <a:ext uri="{FF2B5EF4-FFF2-40B4-BE49-F238E27FC236}">
                <a16:creationId xmlns:a16="http://schemas.microsoft.com/office/drawing/2014/main" id="{D71FAF6C-E08F-2546-9C7E-61E9133A0C07}"/>
              </a:ext>
            </a:extLst>
          </p:cNvPr>
          <p:cNvSpPr/>
          <p:nvPr/>
        </p:nvSpPr>
        <p:spPr>
          <a:xfrm>
            <a:off x="1119034" y="1820148"/>
            <a:ext cx="6561142" cy="3481060"/>
          </a:xfrm>
          <a:prstGeom prst="rect">
            <a:avLst/>
          </a:prstGeom>
          <a:solidFill>
            <a:schemeClr val="tx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29F2EDBA-9D48-E64B-896A-8CA62F5F07AB}"/>
              </a:ext>
            </a:extLst>
          </p:cNvPr>
          <p:cNvSpPr txBox="1"/>
          <p:nvPr/>
        </p:nvSpPr>
        <p:spPr>
          <a:xfrm>
            <a:off x="693230" y="3222124"/>
            <a:ext cx="298480" cy="307777"/>
          </a:xfrm>
          <a:prstGeom prst="rect">
            <a:avLst/>
          </a:prstGeom>
          <a:solidFill>
            <a:schemeClr val="bg1"/>
          </a:solidFill>
          <a:effectLst>
            <a:outerShdw blurRad="50800" dist="38100" dir="16200000" rotWithShape="0">
              <a:prstClr val="black">
                <a:alpha val="40000"/>
              </a:prstClr>
            </a:outerShdw>
          </a:effectLst>
        </p:spPr>
        <p:txBody>
          <a:bodyPr wrap="none" rtlCol="0">
            <a:spAutoFit/>
          </a:bodyPr>
          <a:lstStyle/>
          <a:p>
            <a:r>
              <a:rPr lang="fr-FR" sz="1400" b="1" dirty="0">
                <a:effectLst>
                  <a:outerShdw blurRad="38100" dist="38100" dir="2700000" algn="tl">
                    <a:srgbClr val="000000">
                      <a:alpha val="43137"/>
                    </a:srgbClr>
                  </a:outerShdw>
                </a:effectLst>
              </a:rPr>
              <a:t>1</a:t>
            </a:r>
          </a:p>
        </p:txBody>
      </p:sp>
      <p:sp>
        <p:nvSpPr>
          <p:cNvPr id="58" name="ZoneTexte 57">
            <a:extLst>
              <a:ext uri="{FF2B5EF4-FFF2-40B4-BE49-F238E27FC236}">
                <a16:creationId xmlns:a16="http://schemas.microsoft.com/office/drawing/2014/main" id="{73DC59B5-FF07-DE49-A5FE-FEE9F40764D9}"/>
              </a:ext>
            </a:extLst>
          </p:cNvPr>
          <p:cNvSpPr txBox="1"/>
          <p:nvPr/>
        </p:nvSpPr>
        <p:spPr>
          <a:xfrm>
            <a:off x="2855640" y="3590891"/>
            <a:ext cx="298480" cy="307777"/>
          </a:xfrm>
          <a:prstGeom prst="rect">
            <a:avLst/>
          </a:prstGeom>
          <a:solidFill>
            <a:schemeClr val="bg1"/>
          </a:solidFill>
          <a:effectLst>
            <a:outerShdw blurRad="50800" dist="38100" dir="16200000" rotWithShape="0">
              <a:prstClr val="black">
                <a:alpha val="40000"/>
              </a:prstClr>
            </a:outerShdw>
          </a:effectLst>
        </p:spPr>
        <p:txBody>
          <a:bodyPr wrap="none" rtlCol="0">
            <a:spAutoFit/>
          </a:bodyPr>
          <a:lstStyle/>
          <a:p>
            <a:r>
              <a:rPr lang="fr-FR" sz="1400" b="1" dirty="0">
                <a:effectLst>
                  <a:outerShdw blurRad="38100" dist="38100" dir="2700000" algn="tl">
                    <a:srgbClr val="000000">
                      <a:alpha val="43137"/>
                    </a:srgbClr>
                  </a:outerShdw>
                </a:effectLst>
              </a:rPr>
              <a:t>1</a:t>
            </a:r>
          </a:p>
        </p:txBody>
      </p:sp>
      <p:cxnSp>
        <p:nvCxnSpPr>
          <p:cNvPr id="60" name="Connecteur droit avec flèche 59">
            <a:extLst>
              <a:ext uri="{FF2B5EF4-FFF2-40B4-BE49-F238E27FC236}">
                <a16:creationId xmlns:a16="http://schemas.microsoft.com/office/drawing/2014/main" id="{02D3F8D0-EFC7-DB48-A2DB-83170E0188BF}"/>
              </a:ext>
            </a:extLst>
          </p:cNvPr>
          <p:cNvCxnSpPr>
            <a:cxnSpLocks/>
            <a:stCxn id="57" idx="3"/>
            <a:endCxn id="61" idx="1"/>
          </p:cNvCxnSpPr>
          <p:nvPr/>
        </p:nvCxnSpPr>
        <p:spPr>
          <a:xfrm flipV="1">
            <a:off x="991710" y="3376012"/>
            <a:ext cx="709632"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61" name="ZoneTexte 60">
            <a:extLst>
              <a:ext uri="{FF2B5EF4-FFF2-40B4-BE49-F238E27FC236}">
                <a16:creationId xmlns:a16="http://schemas.microsoft.com/office/drawing/2014/main" id="{D743659D-9BD4-6D4F-8723-E0D323B20995}"/>
              </a:ext>
            </a:extLst>
          </p:cNvPr>
          <p:cNvSpPr txBox="1"/>
          <p:nvPr/>
        </p:nvSpPr>
        <p:spPr>
          <a:xfrm>
            <a:off x="1701342" y="3222123"/>
            <a:ext cx="298480" cy="307777"/>
          </a:xfrm>
          <a:prstGeom prst="rect">
            <a:avLst/>
          </a:prstGeom>
          <a:solidFill>
            <a:schemeClr val="bg1"/>
          </a:solidFill>
          <a:effectLst>
            <a:outerShdw blurRad="50800" dist="38100" dir="16200000" rotWithShape="0">
              <a:prstClr val="black">
                <a:alpha val="40000"/>
              </a:prstClr>
            </a:outerShdw>
          </a:effectLst>
        </p:spPr>
        <p:txBody>
          <a:bodyPr wrap="none" rtlCol="0">
            <a:spAutoFit/>
          </a:bodyPr>
          <a:lstStyle/>
          <a:p>
            <a:r>
              <a:rPr lang="fr-FR" sz="1400" b="1" dirty="0">
                <a:effectLst>
                  <a:outerShdw blurRad="38100" dist="38100" dir="2700000" algn="tl">
                    <a:srgbClr val="000000">
                      <a:alpha val="43137"/>
                    </a:srgbClr>
                  </a:outerShdw>
                </a:effectLst>
              </a:rPr>
              <a:t>2</a:t>
            </a:r>
          </a:p>
        </p:txBody>
      </p:sp>
      <p:cxnSp>
        <p:nvCxnSpPr>
          <p:cNvPr id="63" name="Connecteur droit avec flèche 62">
            <a:extLst>
              <a:ext uri="{FF2B5EF4-FFF2-40B4-BE49-F238E27FC236}">
                <a16:creationId xmlns:a16="http://schemas.microsoft.com/office/drawing/2014/main" id="{AEF051FA-A66C-D14B-8B97-BF1F4B6E918E}"/>
              </a:ext>
            </a:extLst>
          </p:cNvPr>
          <p:cNvCxnSpPr>
            <a:cxnSpLocks/>
            <a:stCxn id="61" idx="3"/>
            <a:endCxn id="62" idx="0"/>
          </p:cNvCxnSpPr>
          <p:nvPr/>
        </p:nvCxnSpPr>
        <p:spPr>
          <a:xfrm>
            <a:off x="1999822" y="3376012"/>
            <a:ext cx="1794849" cy="113242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5E4D3B23-90A3-AD48-846C-9822778CD314}"/>
              </a:ext>
            </a:extLst>
          </p:cNvPr>
          <p:cNvSpPr txBox="1"/>
          <p:nvPr/>
        </p:nvSpPr>
        <p:spPr>
          <a:xfrm>
            <a:off x="8372889" y="3429000"/>
            <a:ext cx="3790190" cy="1477328"/>
          </a:xfrm>
          <a:prstGeom prst="rect">
            <a:avLst/>
          </a:prstGeom>
          <a:noFill/>
        </p:spPr>
        <p:txBody>
          <a:bodyPr wrap="square" rtlCol="0">
            <a:spAutoFit/>
          </a:bodyPr>
          <a:lstStyle/>
          <a:p>
            <a:r>
              <a:rPr lang="fr-FR" dirty="0">
                <a:latin typeface="Courier New" panose="02070309020205020404" pitchFamily="49" charset="0"/>
                <a:cs typeface="Courier New" panose="02070309020205020404" pitchFamily="49" charset="0"/>
              </a:rPr>
              <a:t>Avec prise en compte de la variabilité des données</a:t>
            </a:r>
          </a:p>
          <a:p>
            <a:r>
              <a:rPr lang="fr-FR" dirty="0">
                <a:solidFill>
                  <a:srgbClr val="FF0000"/>
                </a:solidFill>
                <a:latin typeface="Courier New" panose="02070309020205020404" pitchFamily="49" charset="0"/>
                <a:cs typeface="Courier New" panose="02070309020205020404" pitchFamily="49" charset="0"/>
                <a:sym typeface="Wingdings" panose="05000000000000000000" pitchFamily="2" charset="2"/>
              </a:rPr>
              <a:t> Probabilisation des modèles de dégradation accélérée</a:t>
            </a:r>
            <a:endParaRPr lang="fr-FR" dirty="0">
              <a:solidFill>
                <a:srgbClr val="FF0000"/>
              </a:solidFill>
              <a:latin typeface="Courier New" panose="02070309020205020404" pitchFamily="49" charset="0"/>
              <a:cs typeface="Courier New" panose="02070309020205020404" pitchFamily="49" charset="0"/>
            </a:endParaRPr>
          </a:p>
        </p:txBody>
      </p:sp>
      <p:sp>
        <p:nvSpPr>
          <p:cNvPr id="21" name="ZoneTexte 20">
            <a:extLst>
              <a:ext uri="{FF2B5EF4-FFF2-40B4-BE49-F238E27FC236}">
                <a16:creationId xmlns:a16="http://schemas.microsoft.com/office/drawing/2014/main" id="{741736EA-9309-EE4B-B6BD-5D3E2B7CF347}"/>
              </a:ext>
            </a:extLst>
          </p:cNvPr>
          <p:cNvSpPr txBox="1"/>
          <p:nvPr/>
        </p:nvSpPr>
        <p:spPr>
          <a:xfrm>
            <a:off x="8355909" y="4753407"/>
            <a:ext cx="3807169" cy="1754326"/>
          </a:xfrm>
          <a:prstGeom prst="rect">
            <a:avLst/>
          </a:prstGeom>
          <a:noFill/>
        </p:spPr>
        <p:txBody>
          <a:bodyPr wrap="square" rtlCol="0">
            <a:spAutoFit/>
          </a:bodyPr>
          <a:lstStyle/>
          <a:p>
            <a:r>
              <a:rPr lang="fr-FR" dirty="0">
                <a:latin typeface="Courier New" panose="02070309020205020404" pitchFamily="49" charset="0"/>
                <a:cs typeface="Courier New" panose="02070309020205020404" pitchFamily="49" charset="0"/>
              </a:rPr>
              <a:t>Avec objectif de garantir une durée de vie pour un niveau de fiabilité requis</a:t>
            </a:r>
          </a:p>
          <a:p>
            <a:r>
              <a:rPr lang="fr-FR" dirty="0">
                <a:solidFill>
                  <a:srgbClr val="FF0000"/>
                </a:solidFill>
                <a:latin typeface="Courier New" panose="02070309020205020404" pitchFamily="49" charset="0"/>
                <a:cs typeface="Courier New" panose="02070309020205020404" pitchFamily="49" charset="0"/>
                <a:sym typeface="Wingdings" panose="05000000000000000000" pitchFamily="2" charset="2"/>
              </a:rPr>
              <a:t> Caractérisation fiabiliste du seuil de performance</a:t>
            </a:r>
            <a:endParaRPr lang="fr-FR" dirty="0">
              <a:solidFill>
                <a:srgbClr val="FF0000"/>
              </a:solidFill>
              <a:latin typeface="Courier New" panose="02070309020205020404" pitchFamily="49" charset="0"/>
              <a:cs typeface="Courier New" panose="02070309020205020404" pitchFamily="49" charset="0"/>
            </a:endParaRPr>
          </a:p>
        </p:txBody>
      </p:sp>
      <p:sp>
        <p:nvSpPr>
          <p:cNvPr id="23" name="Accolade ouvrante 22">
            <a:extLst>
              <a:ext uri="{FF2B5EF4-FFF2-40B4-BE49-F238E27FC236}">
                <a16:creationId xmlns:a16="http://schemas.microsoft.com/office/drawing/2014/main" id="{DDCA1136-F650-8549-B6BC-59F8EAC3A7A7}"/>
              </a:ext>
            </a:extLst>
          </p:cNvPr>
          <p:cNvSpPr/>
          <p:nvPr/>
        </p:nvSpPr>
        <p:spPr>
          <a:xfrm rot="5400000">
            <a:off x="947408" y="1376919"/>
            <a:ext cx="144000" cy="288000"/>
          </a:xfrm>
          <a:prstGeom prst="leftBrac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Accolade ouvrante 24">
            <a:extLst>
              <a:ext uri="{FF2B5EF4-FFF2-40B4-BE49-F238E27FC236}">
                <a16:creationId xmlns:a16="http://schemas.microsoft.com/office/drawing/2014/main" id="{009E5841-5B78-3B4A-861B-F4BC91445F28}"/>
              </a:ext>
            </a:extLst>
          </p:cNvPr>
          <p:cNvSpPr/>
          <p:nvPr/>
        </p:nvSpPr>
        <p:spPr>
          <a:xfrm rot="5400000">
            <a:off x="4368176" y="-1719081"/>
            <a:ext cx="144000" cy="6480000"/>
          </a:xfrm>
          <a:prstGeom prst="leftBrac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ZoneTexte 25">
            <a:extLst>
              <a:ext uri="{FF2B5EF4-FFF2-40B4-BE49-F238E27FC236}">
                <a16:creationId xmlns:a16="http://schemas.microsoft.com/office/drawing/2014/main" id="{52AF95C6-835A-1F47-AD6E-9FCAD680E317}"/>
              </a:ext>
            </a:extLst>
          </p:cNvPr>
          <p:cNvSpPr txBox="1"/>
          <p:nvPr/>
        </p:nvSpPr>
        <p:spPr>
          <a:xfrm>
            <a:off x="8256240" y="1496983"/>
            <a:ext cx="3631122" cy="646331"/>
          </a:xfrm>
          <a:prstGeom prst="rect">
            <a:avLst/>
          </a:prstGeom>
          <a:noFill/>
        </p:spPr>
        <p:txBody>
          <a:bodyPr wrap="none" rtlCol="0">
            <a:spAutoFit/>
          </a:bodyPr>
          <a:lstStyle/>
          <a:p>
            <a:r>
              <a:rPr lang="fr-FR" b="1" dirty="0">
                <a:latin typeface="Courier New" panose="02070309020205020404" pitchFamily="49" charset="0"/>
                <a:cs typeface="Courier New" panose="02070309020205020404" pitchFamily="49" charset="0"/>
              </a:rPr>
              <a:t>1. Déterminer la fonction</a:t>
            </a:r>
            <a:br>
              <a:rPr lang="fr-FR" b="1" dirty="0">
                <a:latin typeface="Courier New" panose="02070309020205020404" pitchFamily="49" charset="0"/>
                <a:cs typeface="Courier New" panose="02070309020205020404" pitchFamily="49" charset="0"/>
              </a:rPr>
            </a:br>
            <a:r>
              <a:rPr lang="fr-FR" b="1" dirty="0">
                <a:latin typeface="Courier New" panose="02070309020205020404" pitchFamily="49" charset="0"/>
                <a:cs typeface="Courier New" panose="02070309020205020404" pitchFamily="49" charset="0"/>
              </a:rPr>
              <a:t>de dégradation </a:t>
            </a:r>
            <a:r>
              <a:rPr lang="fr-FR" b="1" i="1" dirty="0">
                <a:latin typeface="Courier New" panose="02070309020205020404" pitchFamily="49" charset="0"/>
                <a:cs typeface="Courier New" panose="02070309020205020404" pitchFamily="49" charset="0"/>
              </a:rPr>
              <a:t>D(t)</a:t>
            </a:r>
          </a:p>
        </p:txBody>
      </p:sp>
      <p:sp>
        <p:nvSpPr>
          <p:cNvPr id="27" name="ZoneTexte 26">
            <a:extLst>
              <a:ext uri="{FF2B5EF4-FFF2-40B4-BE49-F238E27FC236}">
                <a16:creationId xmlns:a16="http://schemas.microsoft.com/office/drawing/2014/main" id="{0A784ADF-3CF8-CB43-B1E9-83CCA37838E4}"/>
              </a:ext>
            </a:extLst>
          </p:cNvPr>
          <p:cNvSpPr txBox="1"/>
          <p:nvPr/>
        </p:nvSpPr>
        <p:spPr>
          <a:xfrm>
            <a:off x="8256240" y="2158703"/>
            <a:ext cx="3079689" cy="646331"/>
          </a:xfrm>
          <a:prstGeom prst="rect">
            <a:avLst/>
          </a:prstGeom>
          <a:noFill/>
        </p:spPr>
        <p:txBody>
          <a:bodyPr wrap="none" rtlCol="0">
            <a:spAutoFit/>
          </a:bodyPr>
          <a:lstStyle/>
          <a:p>
            <a:r>
              <a:rPr lang="fr-FR" b="1" dirty="0">
                <a:latin typeface="Courier New" panose="02070309020205020404" pitchFamily="49" charset="0"/>
                <a:cs typeface="Courier New" panose="02070309020205020404" pitchFamily="49" charset="0"/>
              </a:rPr>
              <a:t>2. Déterminer la loi</a:t>
            </a:r>
            <a:br>
              <a:rPr lang="fr-FR" b="1" dirty="0">
                <a:latin typeface="Courier New" panose="02070309020205020404" pitchFamily="49" charset="0"/>
                <a:cs typeface="Courier New" panose="02070309020205020404" pitchFamily="49" charset="0"/>
              </a:rPr>
            </a:br>
            <a:r>
              <a:rPr lang="fr-FR" b="1" dirty="0">
                <a:latin typeface="Courier New" panose="02070309020205020404" pitchFamily="49" charset="0"/>
                <a:cs typeface="Courier New" panose="02070309020205020404" pitchFamily="49" charset="0"/>
              </a:rPr>
              <a:t>d'accélération </a:t>
            </a:r>
            <a:r>
              <a:rPr lang="fr-FR" b="1" i="1" dirty="0">
                <a:latin typeface="Courier New" panose="02070309020205020404" pitchFamily="49" charset="0"/>
                <a:cs typeface="Courier New" panose="02070309020205020404" pitchFamily="49" charset="0"/>
              </a:rPr>
              <a:t>f(T,H)</a:t>
            </a:r>
          </a:p>
        </p:txBody>
      </p:sp>
      <p:sp>
        <p:nvSpPr>
          <p:cNvPr id="28" name="ZoneTexte 27">
            <a:extLst>
              <a:ext uri="{FF2B5EF4-FFF2-40B4-BE49-F238E27FC236}">
                <a16:creationId xmlns:a16="http://schemas.microsoft.com/office/drawing/2014/main" id="{1436BBC4-7D5E-8148-A16D-1F964236D5B6}"/>
              </a:ext>
            </a:extLst>
          </p:cNvPr>
          <p:cNvSpPr txBox="1"/>
          <p:nvPr/>
        </p:nvSpPr>
        <p:spPr>
          <a:xfrm>
            <a:off x="8256240" y="2836820"/>
            <a:ext cx="3906839" cy="646331"/>
          </a:xfrm>
          <a:prstGeom prst="rect">
            <a:avLst/>
          </a:prstGeom>
          <a:noFill/>
        </p:spPr>
        <p:txBody>
          <a:bodyPr wrap="none" rtlCol="0">
            <a:spAutoFit/>
          </a:bodyPr>
          <a:lstStyle/>
          <a:p>
            <a:r>
              <a:rPr lang="fr-FR" b="1" dirty="0">
                <a:latin typeface="Courier New" panose="02070309020205020404" pitchFamily="49" charset="0"/>
                <a:cs typeface="Courier New" panose="02070309020205020404" pitchFamily="49" charset="0"/>
              </a:rPr>
              <a:t>3. Calculer la durée de vie</a:t>
            </a:r>
          </a:p>
          <a:p>
            <a:r>
              <a:rPr lang="fr-FR" b="1" dirty="0">
                <a:latin typeface="Courier New" panose="02070309020205020404" pitchFamily="49" charset="0"/>
                <a:cs typeface="Courier New" panose="02070309020205020404" pitchFamily="49" charset="0"/>
              </a:rPr>
              <a:t>sous conditions nominales</a:t>
            </a:r>
          </a:p>
        </p:txBody>
      </p:sp>
      <p:sp>
        <p:nvSpPr>
          <p:cNvPr id="29" name="ZoneTexte 28">
            <a:extLst>
              <a:ext uri="{FF2B5EF4-FFF2-40B4-BE49-F238E27FC236}">
                <a16:creationId xmlns:a16="http://schemas.microsoft.com/office/drawing/2014/main" id="{5C95909E-67BE-C344-86C5-AC9CCD25FC41}"/>
              </a:ext>
            </a:extLst>
          </p:cNvPr>
          <p:cNvSpPr txBox="1"/>
          <p:nvPr/>
        </p:nvSpPr>
        <p:spPr>
          <a:xfrm>
            <a:off x="371634" y="864144"/>
            <a:ext cx="1295547" cy="584775"/>
          </a:xfrm>
          <a:prstGeom prst="rect">
            <a:avLst/>
          </a:prstGeom>
          <a:noFill/>
        </p:spPr>
        <p:txBody>
          <a:bodyPr wrap="none" rtlCol="0">
            <a:spAutoFit/>
          </a:bodyPr>
          <a:lstStyle/>
          <a:p>
            <a:pPr algn="ctr"/>
            <a:r>
              <a:rPr lang="fr-FR" sz="1600" dirty="0">
                <a:solidFill>
                  <a:schemeClr val="accent1">
                    <a:lumMod val="75000"/>
                  </a:schemeClr>
                </a:solidFill>
                <a:latin typeface="Courier New" panose="02070309020205020404" pitchFamily="49" charset="0"/>
                <a:cs typeface="Courier New" panose="02070309020205020404" pitchFamily="49" charset="0"/>
              </a:rPr>
              <a:t>données</a:t>
            </a:r>
          </a:p>
          <a:p>
            <a:pPr algn="ctr"/>
            <a:r>
              <a:rPr lang="fr-FR" sz="1600" dirty="0">
                <a:solidFill>
                  <a:schemeClr val="accent1">
                    <a:lumMod val="75000"/>
                  </a:schemeClr>
                </a:solidFill>
                <a:latin typeface="Courier New" panose="02070309020205020404" pitchFamily="49" charset="0"/>
                <a:cs typeface="Courier New" panose="02070309020205020404" pitchFamily="49" charset="0"/>
              </a:rPr>
              <a:t>observées</a:t>
            </a:r>
          </a:p>
        </p:txBody>
      </p:sp>
      <p:sp>
        <p:nvSpPr>
          <p:cNvPr id="30" name="ZoneTexte 29">
            <a:extLst>
              <a:ext uri="{FF2B5EF4-FFF2-40B4-BE49-F238E27FC236}">
                <a16:creationId xmlns:a16="http://schemas.microsoft.com/office/drawing/2014/main" id="{64490B77-0A29-8F44-8525-1C25E2A58437}"/>
              </a:ext>
            </a:extLst>
          </p:cNvPr>
          <p:cNvSpPr txBox="1"/>
          <p:nvPr/>
        </p:nvSpPr>
        <p:spPr>
          <a:xfrm>
            <a:off x="3462367" y="864144"/>
            <a:ext cx="1955618" cy="584775"/>
          </a:xfrm>
          <a:prstGeom prst="rect">
            <a:avLst/>
          </a:prstGeom>
          <a:noFill/>
        </p:spPr>
        <p:txBody>
          <a:bodyPr wrap="square" rtlCol="0">
            <a:spAutoFit/>
          </a:bodyPr>
          <a:lstStyle/>
          <a:p>
            <a:pPr algn="ctr"/>
            <a:r>
              <a:rPr lang="fr-FR" sz="1600" dirty="0">
                <a:solidFill>
                  <a:schemeClr val="tx1">
                    <a:lumMod val="50000"/>
                    <a:lumOff val="50000"/>
                  </a:schemeClr>
                </a:solidFill>
                <a:latin typeface="Courier New" panose="02070309020205020404" pitchFamily="49" charset="0"/>
                <a:cs typeface="Courier New" panose="02070309020205020404" pitchFamily="49" charset="0"/>
              </a:rPr>
              <a:t>données non observées</a:t>
            </a:r>
          </a:p>
        </p:txBody>
      </p:sp>
      <p:sp>
        <p:nvSpPr>
          <p:cNvPr id="2" name="Forme libre 1">
            <a:extLst>
              <a:ext uri="{FF2B5EF4-FFF2-40B4-BE49-F238E27FC236}">
                <a16:creationId xmlns:a16="http://schemas.microsoft.com/office/drawing/2014/main" id="{93722F42-08EE-F44B-B058-7655F9E5439C}"/>
              </a:ext>
            </a:extLst>
          </p:cNvPr>
          <p:cNvSpPr/>
          <p:nvPr/>
        </p:nvSpPr>
        <p:spPr>
          <a:xfrm>
            <a:off x="3863752" y="3898667"/>
            <a:ext cx="786737" cy="713089"/>
          </a:xfrm>
          <a:custGeom>
            <a:avLst/>
            <a:gdLst>
              <a:gd name="connsiteX0" fmla="*/ 0 w 695739"/>
              <a:gd name="connsiteY0" fmla="*/ 762045 h 768672"/>
              <a:gd name="connsiteX1" fmla="*/ 185531 w 695739"/>
              <a:gd name="connsiteY1" fmla="*/ 656028 h 768672"/>
              <a:gd name="connsiteX2" fmla="*/ 331305 w 695739"/>
              <a:gd name="connsiteY2" fmla="*/ 45 h 768672"/>
              <a:gd name="connsiteX3" fmla="*/ 503583 w 695739"/>
              <a:gd name="connsiteY3" fmla="*/ 622898 h 768672"/>
              <a:gd name="connsiteX4" fmla="*/ 695739 w 695739"/>
              <a:gd name="connsiteY4" fmla="*/ 768672 h 76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739" h="768672">
                <a:moveTo>
                  <a:pt x="0" y="762045"/>
                </a:moveTo>
                <a:cubicBezTo>
                  <a:pt x="65157" y="772536"/>
                  <a:pt x="130314" y="783028"/>
                  <a:pt x="185531" y="656028"/>
                </a:cubicBezTo>
                <a:cubicBezTo>
                  <a:pt x="240748" y="529028"/>
                  <a:pt x="278296" y="5567"/>
                  <a:pt x="331305" y="45"/>
                </a:cubicBezTo>
                <a:cubicBezTo>
                  <a:pt x="384314" y="-5477"/>
                  <a:pt x="442844" y="494793"/>
                  <a:pt x="503583" y="622898"/>
                </a:cubicBezTo>
                <a:cubicBezTo>
                  <a:pt x="564322" y="751002"/>
                  <a:pt x="630030" y="759837"/>
                  <a:pt x="695739" y="768672"/>
                </a:cubicBezTo>
              </a:path>
            </a:pathLst>
          </a:cu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4">
            <a:extLst>
              <a:ext uri="{FF2B5EF4-FFF2-40B4-BE49-F238E27FC236}">
                <a16:creationId xmlns:a16="http://schemas.microsoft.com/office/drawing/2014/main" id="{A2A5F8D0-3574-EC44-BF78-FF456C50D33B}"/>
              </a:ext>
            </a:extLst>
          </p:cNvPr>
          <p:cNvCxnSpPr/>
          <p:nvPr/>
        </p:nvCxnSpPr>
        <p:spPr>
          <a:xfrm>
            <a:off x="875408" y="4611756"/>
            <a:ext cx="6804768" cy="0"/>
          </a:xfrm>
          <a:prstGeom prst="line">
            <a:avLst/>
          </a:prstGeom>
          <a:ln w="317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9783EA42-8454-FF4E-95E0-A22635A2737B}"/>
              </a:ext>
            </a:extLst>
          </p:cNvPr>
          <p:cNvSpPr txBox="1"/>
          <p:nvPr/>
        </p:nvSpPr>
        <p:spPr>
          <a:xfrm>
            <a:off x="3645431" y="4508439"/>
            <a:ext cx="298480" cy="307777"/>
          </a:xfrm>
          <a:prstGeom prst="rect">
            <a:avLst/>
          </a:prstGeom>
          <a:solidFill>
            <a:schemeClr val="bg1"/>
          </a:solidFill>
          <a:effectLst>
            <a:outerShdw blurRad="50800" dist="38100" dir="16200000" rotWithShape="0">
              <a:prstClr val="black">
                <a:alpha val="40000"/>
              </a:prstClr>
            </a:outerShdw>
          </a:effectLst>
        </p:spPr>
        <p:txBody>
          <a:bodyPr wrap="none" rtlCol="0">
            <a:spAutoFit/>
          </a:bodyPr>
          <a:lstStyle/>
          <a:p>
            <a:r>
              <a:rPr lang="fr-FR" sz="14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40349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30</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Confrontation théorie vs observations</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3959738" cy="338554"/>
          </a:xfrm>
          <a:prstGeom prst="rect">
            <a:avLst/>
          </a:prstGeom>
          <a:ln w="28575">
            <a:noFill/>
          </a:ln>
        </p:spPr>
        <p:txBody>
          <a:bodyPr wrap="none">
            <a:spAutoFit/>
          </a:bodyPr>
          <a:lstStyle/>
          <a:p>
            <a:r>
              <a:rPr lang="fr-FR" sz="1600" b="1" i="1" dirty="0">
                <a:solidFill>
                  <a:schemeClr val="bg1"/>
                </a:solidFill>
              </a:rPr>
              <a:t>Confrontation théorie vs observations</a:t>
            </a:r>
          </a:p>
        </p:txBody>
      </p:sp>
      <p:pic>
        <p:nvPicPr>
          <p:cNvPr id="10" name="Image 9">
            <a:extLst>
              <a:ext uri="{FF2B5EF4-FFF2-40B4-BE49-F238E27FC236}">
                <a16:creationId xmlns:a16="http://schemas.microsoft.com/office/drawing/2014/main" id="{83F17F00-4ADA-AB4B-BB7D-8FE5C193D035}"/>
              </a:ext>
            </a:extLst>
          </p:cNvPr>
          <p:cNvPicPr>
            <a:picLocks noChangeAspect="1"/>
          </p:cNvPicPr>
          <p:nvPr/>
        </p:nvPicPr>
        <p:blipFill>
          <a:blip r:embed="rId3"/>
          <a:stretch>
            <a:fillRect/>
          </a:stretch>
        </p:blipFill>
        <p:spPr>
          <a:xfrm>
            <a:off x="664390" y="4978220"/>
            <a:ext cx="2078244" cy="1440000"/>
          </a:xfrm>
          <a:prstGeom prst="rect">
            <a:avLst/>
          </a:prstGeom>
          <a:effectLst>
            <a:outerShdw blurRad="63500" sx="102000" sy="102000" algn="ctr" rotWithShape="0">
              <a:prstClr val="black">
                <a:alpha val="40000"/>
              </a:prstClr>
            </a:outerShdw>
          </a:effectLst>
        </p:spPr>
      </p:pic>
      <p:pic>
        <p:nvPicPr>
          <p:cNvPr id="2" name="Image 1">
            <a:extLst>
              <a:ext uri="{FF2B5EF4-FFF2-40B4-BE49-F238E27FC236}">
                <a16:creationId xmlns:a16="http://schemas.microsoft.com/office/drawing/2014/main" id="{5AC0D81B-693A-984C-B99B-94A3A7817B3C}"/>
              </a:ext>
            </a:extLst>
          </p:cNvPr>
          <p:cNvPicPr>
            <a:picLocks noChangeAspect="1"/>
          </p:cNvPicPr>
          <p:nvPr/>
        </p:nvPicPr>
        <p:blipFill>
          <a:blip r:embed="rId4"/>
          <a:stretch>
            <a:fillRect/>
          </a:stretch>
        </p:blipFill>
        <p:spPr>
          <a:xfrm>
            <a:off x="1703512" y="1988022"/>
            <a:ext cx="6480000" cy="4456020"/>
          </a:xfrm>
          <a:prstGeom prst="rect">
            <a:avLst/>
          </a:prstGeom>
          <a:effectLst>
            <a:outerShdw blurRad="63500" sx="102000" sy="102000" algn="ctr" rotWithShape="0">
              <a:prstClr val="black">
                <a:alpha val="40000"/>
              </a:prstClr>
            </a:outerShdw>
          </a:effectLst>
        </p:spPr>
      </p:pic>
      <p:pic>
        <p:nvPicPr>
          <p:cNvPr id="12" name="Image 11">
            <a:extLst>
              <a:ext uri="{FF2B5EF4-FFF2-40B4-BE49-F238E27FC236}">
                <a16:creationId xmlns:a16="http://schemas.microsoft.com/office/drawing/2014/main" id="{62F86C3F-6D10-8241-9EF2-DDC40851A49C}"/>
              </a:ext>
            </a:extLst>
          </p:cNvPr>
          <p:cNvPicPr>
            <a:picLocks noChangeAspect="1"/>
          </p:cNvPicPr>
          <p:nvPr/>
        </p:nvPicPr>
        <p:blipFill>
          <a:blip r:embed="rId5"/>
          <a:stretch>
            <a:fillRect/>
          </a:stretch>
        </p:blipFill>
        <p:spPr>
          <a:xfrm>
            <a:off x="8400097" y="114834"/>
            <a:ext cx="3712662" cy="2563901"/>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18100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D7122496-B777-A64D-BB10-1173F81CE2EA}"/>
              </a:ext>
            </a:extLst>
          </p:cNvPr>
          <p:cNvPicPr>
            <a:picLocks noChangeAspect="1"/>
          </p:cNvPicPr>
          <p:nvPr/>
        </p:nvPicPr>
        <p:blipFill>
          <a:blip r:embed="rId3"/>
          <a:stretch>
            <a:fillRect/>
          </a:stretch>
        </p:blipFill>
        <p:spPr>
          <a:xfrm>
            <a:off x="5658118" y="4978220"/>
            <a:ext cx="2094066" cy="1440000"/>
          </a:xfrm>
          <a:prstGeom prst="rect">
            <a:avLst/>
          </a:prstGeom>
          <a:effectLst>
            <a:outerShdw blurRad="63500" sx="102000" sy="102000" algn="ctr" rotWithShape="0">
              <a:prstClr val="black">
                <a:alpha val="40000"/>
              </a:prstClr>
            </a:outerShdw>
          </a:effectLst>
        </p:spPr>
      </p:pic>
      <p:pic>
        <p:nvPicPr>
          <p:cNvPr id="15" name="Image 14">
            <a:extLst>
              <a:ext uri="{FF2B5EF4-FFF2-40B4-BE49-F238E27FC236}">
                <a16:creationId xmlns:a16="http://schemas.microsoft.com/office/drawing/2014/main" id="{873A8295-0D44-5C44-A21F-F42A67AF760A}"/>
              </a:ext>
            </a:extLst>
          </p:cNvPr>
          <p:cNvPicPr>
            <a:picLocks noChangeAspect="1"/>
          </p:cNvPicPr>
          <p:nvPr/>
        </p:nvPicPr>
        <p:blipFill>
          <a:blip r:embed="rId4"/>
          <a:stretch>
            <a:fillRect/>
          </a:stretch>
        </p:blipFill>
        <p:spPr>
          <a:xfrm>
            <a:off x="664390" y="4978220"/>
            <a:ext cx="2078244" cy="1440000"/>
          </a:xfrm>
          <a:prstGeom prst="rect">
            <a:avLst/>
          </a:prstGeom>
          <a:effectLst>
            <a:outerShdw blurRad="63500" sx="102000" sy="102000" algn="ctr" rotWithShape="0">
              <a:prstClr val="black">
                <a:alpha val="40000"/>
              </a:prstClr>
            </a:outerShdw>
          </a:effectLst>
        </p:spPr>
      </p:pic>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31</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Confrontation théorie vs observations</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3959738" cy="338554"/>
          </a:xfrm>
          <a:prstGeom prst="rect">
            <a:avLst/>
          </a:prstGeom>
          <a:ln w="28575">
            <a:noFill/>
          </a:ln>
        </p:spPr>
        <p:txBody>
          <a:bodyPr wrap="none">
            <a:spAutoFit/>
          </a:bodyPr>
          <a:lstStyle/>
          <a:p>
            <a:r>
              <a:rPr lang="fr-FR" sz="1600" b="1" i="1" dirty="0">
                <a:solidFill>
                  <a:schemeClr val="bg1"/>
                </a:solidFill>
              </a:rPr>
              <a:t>Confrontation théorie vs observations</a:t>
            </a:r>
          </a:p>
        </p:txBody>
      </p:sp>
      <p:pic>
        <p:nvPicPr>
          <p:cNvPr id="12" name="Image 11">
            <a:extLst>
              <a:ext uri="{FF2B5EF4-FFF2-40B4-BE49-F238E27FC236}">
                <a16:creationId xmlns:a16="http://schemas.microsoft.com/office/drawing/2014/main" id="{62F86C3F-6D10-8241-9EF2-DDC40851A49C}"/>
              </a:ext>
            </a:extLst>
          </p:cNvPr>
          <p:cNvPicPr>
            <a:picLocks noChangeAspect="1"/>
          </p:cNvPicPr>
          <p:nvPr/>
        </p:nvPicPr>
        <p:blipFill>
          <a:blip r:embed="rId5"/>
          <a:stretch>
            <a:fillRect/>
          </a:stretch>
        </p:blipFill>
        <p:spPr>
          <a:xfrm>
            <a:off x="8400097" y="114834"/>
            <a:ext cx="3712662" cy="2563901"/>
          </a:xfrm>
          <a:prstGeom prst="rect">
            <a:avLst/>
          </a:prstGeom>
          <a:solidFill>
            <a:schemeClr val="bg1"/>
          </a:solidFill>
          <a:effectLst>
            <a:outerShdw blurRad="63500" sx="102000" sy="102000" algn="ctr" rotWithShape="0">
              <a:prstClr val="black">
                <a:alpha val="40000"/>
              </a:prstClr>
            </a:outerShdw>
          </a:effectLst>
        </p:spPr>
      </p:pic>
      <p:pic>
        <p:nvPicPr>
          <p:cNvPr id="3" name="Image 2">
            <a:extLst>
              <a:ext uri="{FF2B5EF4-FFF2-40B4-BE49-F238E27FC236}">
                <a16:creationId xmlns:a16="http://schemas.microsoft.com/office/drawing/2014/main" id="{21B21C43-7EE5-8B4C-8CC1-747EA6B31E29}"/>
              </a:ext>
            </a:extLst>
          </p:cNvPr>
          <p:cNvPicPr>
            <a:picLocks noChangeAspect="1"/>
          </p:cNvPicPr>
          <p:nvPr/>
        </p:nvPicPr>
        <p:blipFill>
          <a:blip r:embed="rId6"/>
          <a:stretch>
            <a:fillRect/>
          </a:stretch>
        </p:blipFill>
        <p:spPr>
          <a:xfrm>
            <a:off x="677888" y="1567713"/>
            <a:ext cx="6480000" cy="44899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4295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D7122496-B777-A64D-BB10-1173F81CE2EA}"/>
              </a:ext>
            </a:extLst>
          </p:cNvPr>
          <p:cNvPicPr>
            <a:picLocks noChangeAspect="1"/>
          </p:cNvPicPr>
          <p:nvPr/>
        </p:nvPicPr>
        <p:blipFill>
          <a:blip r:embed="rId3"/>
          <a:stretch>
            <a:fillRect/>
          </a:stretch>
        </p:blipFill>
        <p:spPr>
          <a:xfrm>
            <a:off x="5658118" y="4978220"/>
            <a:ext cx="2094066" cy="1440000"/>
          </a:xfrm>
          <a:prstGeom prst="rect">
            <a:avLst/>
          </a:prstGeom>
          <a:effectLst>
            <a:outerShdw blurRad="63500" sx="102000" sy="102000" algn="ctr" rotWithShape="0">
              <a:prstClr val="black">
                <a:alpha val="40000"/>
              </a:prstClr>
            </a:outerShdw>
          </a:effectLst>
        </p:spPr>
      </p:pic>
      <p:pic>
        <p:nvPicPr>
          <p:cNvPr id="15" name="Image 14">
            <a:extLst>
              <a:ext uri="{FF2B5EF4-FFF2-40B4-BE49-F238E27FC236}">
                <a16:creationId xmlns:a16="http://schemas.microsoft.com/office/drawing/2014/main" id="{873A8295-0D44-5C44-A21F-F42A67AF760A}"/>
              </a:ext>
            </a:extLst>
          </p:cNvPr>
          <p:cNvPicPr>
            <a:picLocks noChangeAspect="1"/>
          </p:cNvPicPr>
          <p:nvPr/>
        </p:nvPicPr>
        <p:blipFill>
          <a:blip r:embed="rId4"/>
          <a:stretch>
            <a:fillRect/>
          </a:stretch>
        </p:blipFill>
        <p:spPr>
          <a:xfrm>
            <a:off x="664390" y="4978220"/>
            <a:ext cx="2078244" cy="1440000"/>
          </a:xfrm>
          <a:prstGeom prst="rect">
            <a:avLst/>
          </a:prstGeom>
          <a:effectLst>
            <a:outerShdw blurRad="63500" sx="102000" sy="102000" algn="ctr" rotWithShape="0">
              <a:prstClr val="black">
                <a:alpha val="40000"/>
              </a:prstClr>
            </a:outerShdw>
          </a:effectLst>
        </p:spPr>
      </p:pic>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32</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Confrontation théorie vs observations</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3959738" cy="338554"/>
          </a:xfrm>
          <a:prstGeom prst="rect">
            <a:avLst/>
          </a:prstGeom>
          <a:ln w="28575">
            <a:noFill/>
          </a:ln>
        </p:spPr>
        <p:txBody>
          <a:bodyPr wrap="none">
            <a:spAutoFit/>
          </a:bodyPr>
          <a:lstStyle/>
          <a:p>
            <a:r>
              <a:rPr lang="fr-FR" sz="1600" b="1" i="1" dirty="0">
                <a:solidFill>
                  <a:schemeClr val="bg1"/>
                </a:solidFill>
              </a:rPr>
              <a:t>Confrontation théorie vs observations</a:t>
            </a:r>
          </a:p>
        </p:txBody>
      </p:sp>
      <p:pic>
        <p:nvPicPr>
          <p:cNvPr id="12" name="Image 11">
            <a:extLst>
              <a:ext uri="{FF2B5EF4-FFF2-40B4-BE49-F238E27FC236}">
                <a16:creationId xmlns:a16="http://schemas.microsoft.com/office/drawing/2014/main" id="{62F86C3F-6D10-8241-9EF2-DDC40851A49C}"/>
              </a:ext>
            </a:extLst>
          </p:cNvPr>
          <p:cNvPicPr>
            <a:picLocks noChangeAspect="1"/>
          </p:cNvPicPr>
          <p:nvPr/>
        </p:nvPicPr>
        <p:blipFill>
          <a:blip r:embed="rId5"/>
          <a:stretch>
            <a:fillRect/>
          </a:stretch>
        </p:blipFill>
        <p:spPr>
          <a:xfrm>
            <a:off x="8400097" y="114834"/>
            <a:ext cx="3712662" cy="2563901"/>
          </a:xfrm>
          <a:prstGeom prst="rect">
            <a:avLst/>
          </a:prstGeom>
          <a:solidFill>
            <a:schemeClr val="bg1"/>
          </a:solidFill>
          <a:effectLst>
            <a:outerShdw blurRad="63500" sx="102000" sy="102000" algn="ctr" rotWithShape="0">
              <a:prstClr val="black">
                <a:alpha val="40000"/>
              </a:prstClr>
            </a:outerShdw>
          </a:effectLst>
        </p:spPr>
      </p:pic>
      <p:pic>
        <p:nvPicPr>
          <p:cNvPr id="10" name="Image 9">
            <a:extLst>
              <a:ext uri="{FF2B5EF4-FFF2-40B4-BE49-F238E27FC236}">
                <a16:creationId xmlns:a16="http://schemas.microsoft.com/office/drawing/2014/main" id="{553B31FD-DA26-484D-A3F9-EC5F2EF43188}"/>
              </a:ext>
            </a:extLst>
          </p:cNvPr>
          <p:cNvPicPr>
            <a:picLocks noChangeAspect="1"/>
          </p:cNvPicPr>
          <p:nvPr/>
        </p:nvPicPr>
        <p:blipFill>
          <a:blip r:embed="rId6"/>
          <a:stretch>
            <a:fillRect/>
          </a:stretch>
        </p:blipFill>
        <p:spPr>
          <a:xfrm>
            <a:off x="659969" y="1737002"/>
            <a:ext cx="2078242" cy="1440000"/>
          </a:xfrm>
          <a:prstGeom prst="rect">
            <a:avLst/>
          </a:prstGeom>
          <a:effectLst>
            <a:outerShdw blurRad="63500" sx="102000" sy="102000" algn="ctr" rotWithShape="0">
              <a:prstClr val="black">
                <a:alpha val="40000"/>
              </a:prstClr>
            </a:outerShdw>
          </a:effectLst>
        </p:spPr>
      </p:pic>
      <p:pic>
        <p:nvPicPr>
          <p:cNvPr id="2" name="Image 1">
            <a:extLst>
              <a:ext uri="{FF2B5EF4-FFF2-40B4-BE49-F238E27FC236}">
                <a16:creationId xmlns:a16="http://schemas.microsoft.com/office/drawing/2014/main" id="{B5404179-1E26-B649-B2B1-A4F657CCB63A}"/>
              </a:ext>
            </a:extLst>
          </p:cNvPr>
          <p:cNvPicPr>
            <a:picLocks noChangeAspect="1"/>
          </p:cNvPicPr>
          <p:nvPr/>
        </p:nvPicPr>
        <p:blipFill>
          <a:blip r:embed="rId7"/>
          <a:stretch>
            <a:fillRect/>
          </a:stretch>
        </p:blipFill>
        <p:spPr>
          <a:xfrm>
            <a:off x="1305255" y="1723422"/>
            <a:ext cx="6480000" cy="445041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22795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D7122496-B777-A64D-BB10-1173F81CE2EA}"/>
              </a:ext>
            </a:extLst>
          </p:cNvPr>
          <p:cNvPicPr>
            <a:picLocks noChangeAspect="1"/>
          </p:cNvPicPr>
          <p:nvPr/>
        </p:nvPicPr>
        <p:blipFill>
          <a:blip r:embed="rId3"/>
          <a:stretch>
            <a:fillRect/>
          </a:stretch>
        </p:blipFill>
        <p:spPr>
          <a:xfrm>
            <a:off x="5658118" y="4978220"/>
            <a:ext cx="2094066" cy="1440000"/>
          </a:xfrm>
          <a:prstGeom prst="rect">
            <a:avLst/>
          </a:prstGeom>
          <a:effectLst>
            <a:outerShdw blurRad="63500" sx="102000" sy="102000" algn="ctr" rotWithShape="0">
              <a:prstClr val="black">
                <a:alpha val="40000"/>
              </a:prstClr>
            </a:outerShdw>
          </a:effectLst>
        </p:spPr>
      </p:pic>
      <p:pic>
        <p:nvPicPr>
          <p:cNvPr id="15" name="Image 14">
            <a:extLst>
              <a:ext uri="{FF2B5EF4-FFF2-40B4-BE49-F238E27FC236}">
                <a16:creationId xmlns:a16="http://schemas.microsoft.com/office/drawing/2014/main" id="{873A8295-0D44-5C44-A21F-F42A67AF760A}"/>
              </a:ext>
            </a:extLst>
          </p:cNvPr>
          <p:cNvPicPr>
            <a:picLocks noChangeAspect="1"/>
          </p:cNvPicPr>
          <p:nvPr/>
        </p:nvPicPr>
        <p:blipFill>
          <a:blip r:embed="rId4"/>
          <a:stretch>
            <a:fillRect/>
          </a:stretch>
        </p:blipFill>
        <p:spPr>
          <a:xfrm>
            <a:off x="664390" y="4978220"/>
            <a:ext cx="2078244" cy="1440000"/>
          </a:xfrm>
          <a:prstGeom prst="rect">
            <a:avLst/>
          </a:prstGeom>
          <a:effectLst>
            <a:outerShdw blurRad="63500" sx="102000" sy="102000" algn="ctr" rotWithShape="0">
              <a:prstClr val="black">
                <a:alpha val="40000"/>
              </a:prstClr>
            </a:outerShdw>
          </a:effectLst>
        </p:spPr>
      </p:pic>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33</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Confrontation théorie vs observations</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3959738" cy="338554"/>
          </a:xfrm>
          <a:prstGeom prst="rect">
            <a:avLst/>
          </a:prstGeom>
          <a:ln w="28575">
            <a:noFill/>
          </a:ln>
        </p:spPr>
        <p:txBody>
          <a:bodyPr wrap="none">
            <a:spAutoFit/>
          </a:bodyPr>
          <a:lstStyle/>
          <a:p>
            <a:r>
              <a:rPr lang="fr-FR" sz="1600" b="1" i="1" dirty="0">
                <a:solidFill>
                  <a:schemeClr val="bg1"/>
                </a:solidFill>
              </a:rPr>
              <a:t>Confrontation théorie vs observations</a:t>
            </a:r>
          </a:p>
        </p:txBody>
      </p:sp>
      <p:pic>
        <p:nvPicPr>
          <p:cNvPr id="12" name="Image 11">
            <a:extLst>
              <a:ext uri="{FF2B5EF4-FFF2-40B4-BE49-F238E27FC236}">
                <a16:creationId xmlns:a16="http://schemas.microsoft.com/office/drawing/2014/main" id="{62F86C3F-6D10-8241-9EF2-DDC40851A49C}"/>
              </a:ext>
            </a:extLst>
          </p:cNvPr>
          <p:cNvPicPr>
            <a:picLocks noChangeAspect="1"/>
          </p:cNvPicPr>
          <p:nvPr/>
        </p:nvPicPr>
        <p:blipFill>
          <a:blip r:embed="rId5"/>
          <a:stretch>
            <a:fillRect/>
          </a:stretch>
        </p:blipFill>
        <p:spPr>
          <a:xfrm>
            <a:off x="8400097" y="114834"/>
            <a:ext cx="3712662" cy="2563901"/>
          </a:xfrm>
          <a:prstGeom prst="rect">
            <a:avLst/>
          </a:prstGeom>
          <a:solidFill>
            <a:schemeClr val="bg1"/>
          </a:solidFill>
          <a:effectLst>
            <a:outerShdw blurRad="63500" sx="102000" sy="102000" algn="ctr" rotWithShape="0">
              <a:prstClr val="black">
                <a:alpha val="40000"/>
              </a:prstClr>
            </a:outerShdw>
          </a:effectLst>
        </p:spPr>
      </p:pic>
      <p:pic>
        <p:nvPicPr>
          <p:cNvPr id="10" name="Image 9">
            <a:extLst>
              <a:ext uri="{FF2B5EF4-FFF2-40B4-BE49-F238E27FC236}">
                <a16:creationId xmlns:a16="http://schemas.microsoft.com/office/drawing/2014/main" id="{553B31FD-DA26-484D-A3F9-EC5F2EF43188}"/>
              </a:ext>
            </a:extLst>
          </p:cNvPr>
          <p:cNvPicPr>
            <a:picLocks noChangeAspect="1"/>
          </p:cNvPicPr>
          <p:nvPr/>
        </p:nvPicPr>
        <p:blipFill>
          <a:blip r:embed="rId6"/>
          <a:stretch>
            <a:fillRect/>
          </a:stretch>
        </p:blipFill>
        <p:spPr>
          <a:xfrm>
            <a:off x="659969" y="1737002"/>
            <a:ext cx="2078242" cy="1440000"/>
          </a:xfrm>
          <a:prstGeom prst="rect">
            <a:avLst/>
          </a:prstGeom>
          <a:effectLst>
            <a:outerShdw blurRad="63500" sx="102000" sy="102000" algn="ctr" rotWithShape="0">
              <a:prstClr val="black">
                <a:alpha val="40000"/>
              </a:prstClr>
            </a:outerShdw>
          </a:effectLst>
        </p:spPr>
      </p:pic>
      <p:pic>
        <p:nvPicPr>
          <p:cNvPr id="2" name="Image 1">
            <a:extLst>
              <a:ext uri="{FF2B5EF4-FFF2-40B4-BE49-F238E27FC236}">
                <a16:creationId xmlns:a16="http://schemas.microsoft.com/office/drawing/2014/main" id="{B5404179-1E26-B649-B2B1-A4F657CCB63A}"/>
              </a:ext>
            </a:extLst>
          </p:cNvPr>
          <p:cNvPicPr>
            <a:picLocks noChangeAspect="1"/>
          </p:cNvPicPr>
          <p:nvPr/>
        </p:nvPicPr>
        <p:blipFill>
          <a:blip r:embed="rId7"/>
          <a:stretch>
            <a:fillRect/>
          </a:stretch>
        </p:blipFill>
        <p:spPr>
          <a:xfrm>
            <a:off x="5655481" y="3357611"/>
            <a:ext cx="2096703" cy="1440000"/>
          </a:xfrm>
          <a:prstGeom prst="rect">
            <a:avLst/>
          </a:prstGeom>
          <a:effectLst>
            <a:outerShdw blurRad="63500" sx="102000" sy="102000" algn="ctr" rotWithShape="0">
              <a:prstClr val="black">
                <a:alpha val="40000"/>
              </a:prstClr>
            </a:outerShdw>
          </a:effectLst>
        </p:spPr>
      </p:pic>
      <p:pic>
        <p:nvPicPr>
          <p:cNvPr id="3" name="Image 2">
            <a:extLst>
              <a:ext uri="{FF2B5EF4-FFF2-40B4-BE49-F238E27FC236}">
                <a16:creationId xmlns:a16="http://schemas.microsoft.com/office/drawing/2014/main" id="{64262550-B16C-5C42-8B39-F8D04A46AE42}"/>
              </a:ext>
            </a:extLst>
          </p:cNvPr>
          <p:cNvPicPr>
            <a:picLocks noChangeAspect="1"/>
          </p:cNvPicPr>
          <p:nvPr/>
        </p:nvPicPr>
        <p:blipFill>
          <a:blip r:embed="rId8"/>
          <a:stretch>
            <a:fillRect/>
          </a:stretch>
        </p:blipFill>
        <p:spPr>
          <a:xfrm>
            <a:off x="960376" y="1737002"/>
            <a:ext cx="6480000" cy="448425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66777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D7122496-B777-A64D-BB10-1173F81CE2EA}"/>
              </a:ext>
            </a:extLst>
          </p:cNvPr>
          <p:cNvPicPr>
            <a:picLocks noChangeAspect="1"/>
          </p:cNvPicPr>
          <p:nvPr/>
        </p:nvPicPr>
        <p:blipFill>
          <a:blip r:embed="rId3"/>
          <a:stretch>
            <a:fillRect/>
          </a:stretch>
        </p:blipFill>
        <p:spPr>
          <a:xfrm>
            <a:off x="5658118" y="4978220"/>
            <a:ext cx="2094066" cy="1440000"/>
          </a:xfrm>
          <a:prstGeom prst="rect">
            <a:avLst/>
          </a:prstGeom>
          <a:effectLst>
            <a:outerShdw blurRad="63500" sx="102000" sy="102000" algn="ctr" rotWithShape="0">
              <a:prstClr val="black">
                <a:alpha val="40000"/>
              </a:prstClr>
            </a:outerShdw>
          </a:effectLst>
        </p:spPr>
      </p:pic>
      <p:pic>
        <p:nvPicPr>
          <p:cNvPr id="15" name="Image 14">
            <a:extLst>
              <a:ext uri="{FF2B5EF4-FFF2-40B4-BE49-F238E27FC236}">
                <a16:creationId xmlns:a16="http://schemas.microsoft.com/office/drawing/2014/main" id="{873A8295-0D44-5C44-A21F-F42A67AF760A}"/>
              </a:ext>
            </a:extLst>
          </p:cNvPr>
          <p:cNvPicPr>
            <a:picLocks noChangeAspect="1"/>
          </p:cNvPicPr>
          <p:nvPr/>
        </p:nvPicPr>
        <p:blipFill>
          <a:blip r:embed="rId4"/>
          <a:stretch>
            <a:fillRect/>
          </a:stretch>
        </p:blipFill>
        <p:spPr>
          <a:xfrm>
            <a:off x="664390" y="4978220"/>
            <a:ext cx="2078244" cy="1440000"/>
          </a:xfrm>
          <a:prstGeom prst="rect">
            <a:avLst/>
          </a:prstGeom>
          <a:effectLst>
            <a:outerShdw blurRad="63500" sx="102000" sy="102000" algn="ctr" rotWithShape="0">
              <a:prstClr val="black">
                <a:alpha val="40000"/>
              </a:prstClr>
            </a:outerShdw>
          </a:effectLst>
        </p:spPr>
      </p:pic>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34</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Confrontation théorie vs observations</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3959738" cy="338554"/>
          </a:xfrm>
          <a:prstGeom prst="rect">
            <a:avLst/>
          </a:prstGeom>
          <a:ln w="28575">
            <a:noFill/>
          </a:ln>
        </p:spPr>
        <p:txBody>
          <a:bodyPr wrap="none">
            <a:spAutoFit/>
          </a:bodyPr>
          <a:lstStyle/>
          <a:p>
            <a:r>
              <a:rPr lang="fr-FR" sz="1600" b="1" i="1" dirty="0">
                <a:solidFill>
                  <a:schemeClr val="bg1"/>
                </a:solidFill>
              </a:rPr>
              <a:t>Confrontation théorie vs observations</a:t>
            </a:r>
          </a:p>
        </p:txBody>
      </p:sp>
      <p:pic>
        <p:nvPicPr>
          <p:cNvPr id="12" name="Image 11">
            <a:extLst>
              <a:ext uri="{FF2B5EF4-FFF2-40B4-BE49-F238E27FC236}">
                <a16:creationId xmlns:a16="http://schemas.microsoft.com/office/drawing/2014/main" id="{62F86C3F-6D10-8241-9EF2-DDC40851A49C}"/>
              </a:ext>
            </a:extLst>
          </p:cNvPr>
          <p:cNvPicPr>
            <a:picLocks noChangeAspect="1"/>
          </p:cNvPicPr>
          <p:nvPr/>
        </p:nvPicPr>
        <p:blipFill>
          <a:blip r:embed="rId5"/>
          <a:stretch>
            <a:fillRect/>
          </a:stretch>
        </p:blipFill>
        <p:spPr>
          <a:xfrm>
            <a:off x="8400097" y="114834"/>
            <a:ext cx="3712662" cy="2563901"/>
          </a:xfrm>
          <a:prstGeom prst="rect">
            <a:avLst/>
          </a:prstGeom>
          <a:solidFill>
            <a:schemeClr val="bg1"/>
          </a:solidFill>
          <a:effectLst>
            <a:outerShdw blurRad="63500" sx="102000" sy="102000" algn="ctr" rotWithShape="0">
              <a:prstClr val="black">
                <a:alpha val="40000"/>
              </a:prstClr>
            </a:outerShdw>
          </a:effectLst>
        </p:spPr>
      </p:pic>
      <p:pic>
        <p:nvPicPr>
          <p:cNvPr id="10" name="Image 9">
            <a:extLst>
              <a:ext uri="{FF2B5EF4-FFF2-40B4-BE49-F238E27FC236}">
                <a16:creationId xmlns:a16="http://schemas.microsoft.com/office/drawing/2014/main" id="{553B31FD-DA26-484D-A3F9-EC5F2EF43188}"/>
              </a:ext>
            </a:extLst>
          </p:cNvPr>
          <p:cNvPicPr>
            <a:picLocks noChangeAspect="1"/>
          </p:cNvPicPr>
          <p:nvPr/>
        </p:nvPicPr>
        <p:blipFill>
          <a:blip r:embed="rId6"/>
          <a:stretch>
            <a:fillRect/>
          </a:stretch>
        </p:blipFill>
        <p:spPr>
          <a:xfrm>
            <a:off x="659969" y="1737002"/>
            <a:ext cx="2078242" cy="1440000"/>
          </a:xfrm>
          <a:prstGeom prst="rect">
            <a:avLst/>
          </a:prstGeom>
          <a:effectLst>
            <a:outerShdw blurRad="63500" sx="102000" sy="102000" algn="ctr" rotWithShape="0">
              <a:prstClr val="black">
                <a:alpha val="40000"/>
              </a:prstClr>
            </a:outerShdw>
          </a:effectLst>
        </p:spPr>
      </p:pic>
      <p:pic>
        <p:nvPicPr>
          <p:cNvPr id="2" name="Image 1">
            <a:extLst>
              <a:ext uri="{FF2B5EF4-FFF2-40B4-BE49-F238E27FC236}">
                <a16:creationId xmlns:a16="http://schemas.microsoft.com/office/drawing/2014/main" id="{B5404179-1E26-B649-B2B1-A4F657CCB63A}"/>
              </a:ext>
            </a:extLst>
          </p:cNvPr>
          <p:cNvPicPr>
            <a:picLocks noChangeAspect="1"/>
          </p:cNvPicPr>
          <p:nvPr/>
        </p:nvPicPr>
        <p:blipFill>
          <a:blip r:embed="rId7"/>
          <a:stretch>
            <a:fillRect/>
          </a:stretch>
        </p:blipFill>
        <p:spPr>
          <a:xfrm>
            <a:off x="5655481" y="3357611"/>
            <a:ext cx="2096703" cy="1440000"/>
          </a:xfrm>
          <a:prstGeom prst="rect">
            <a:avLst/>
          </a:prstGeom>
          <a:effectLst>
            <a:outerShdw blurRad="63500" sx="102000" sy="102000" algn="ctr" rotWithShape="0">
              <a:prstClr val="black">
                <a:alpha val="40000"/>
              </a:prstClr>
            </a:outerShdw>
          </a:effectLst>
        </p:spPr>
      </p:pic>
      <p:pic>
        <p:nvPicPr>
          <p:cNvPr id="3" name="Image 2">
            <a:extLst>
              <a:ext uri="{FF2B5EF4-FFF2-40B4-BE49-F238E27FC236}">
                <a16:creationId xmlns:a16="http://schemas.microsoft.com/office/drawing/2014/main" id="{64262550-B16C-5C42-8B39-F8D04A46AE42}"/>
              </a:ext>
            </a:extLst>
          </p:cNvPr>
          <p:cNvPicPr>
            <a:picLocks noChangeAspect="1"/>
          </p:cNvPicPr>
          <p:nvPr/>
        </p:nvPicPr>
        <p:blipFill>
          <a:blip r:embed="rId8"/>
          <a:stretch>
            <a:fillRect/>
          </a:stretch>
        </p:blipFill>
        <p:spPr>
          <a:xfrm>
            <a:off x="3168340" y="1737002"/>
            <a:ext cx="2080879" cy="1440000"/>
          </a:xfrm>
          <a:prstGeom prst="rect">
            <a:avLst/>
          </a:prstGeom>
          <a:effectLst>
            <a:outerShdw blurRad="63500" sx="102000" sy="102000" algn="ctr" rotWithShape="0">
              <a:prstClr val="black">
                <a:alpha val="40000"/>
              </a:prstClr>
            </a:outerShdw>
          </a:effectLst>
        </p:spPr>
      </p:pic>
      <p:pic>
        <p:nvPicPr>
          <p:cNvPr id="4" name="Image 3">
            <a:extLst>
              <a:ext uri="{FF2B5EF4-FFF2-40B4-BE49-F238E27FC236}">
                <a16:creationId xmlns:a16="http://schemas.microsoft.com/office/drawing/2014/main" id="{E138964F-3143-F641-8DC2-C2630BF95629}"/>
              </a:ext>
            </a:extLst>
          </p:cNvPr>
          <p:cNvPicPr>
            <a:picLocks noChangeAspect="1"/>
          </p:cNvPicPr>
          <p:nvPr/>
        </p:nvPicPr>
        <p:blipFill>
          <a:blip r:embed="rId9"/>
          <a:stretch>
            <a:fillRect/>
          </a:stretch>
        </p:blipFill>
        <p:spPr>
          <a:xfrm>
            <a:off x="1289843" y="1694826"/>
            <a:ext cx="6480000" cy="444482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68153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D7122496-B777-A64D-BB10-1173F81CE2EA}"/>
              </a:ext>
            </a:extLst>
          </p:cNvPr>
          <p:cNvPicPr>
            <a:picLocks noChangeAspect="1"/>
          </p:cNvPicPr>
          <p:nvPr/>
        </p:nvPicPr>
        <p:blipFill>
          <a:blip r:embed="rId3"/>
          <a:stretch>
            <a:fillRect/>
          </a:stretch>
        </p:blipFill>
        <p:spPr>
          <a:xfrm>
            <a:off x="5658118" y="4978220"/>
            <a:ext cx="2094066" cy="1440000"/>
          </a:xfrm>
          <a:prstGeom prst="rect">
            <a:avLst/>
          </a:prstGeom>
          <a:effectLst>
            <a:outerShdw blurRad="63500" sx="102000" sy="102000" algn="ctr" rotWithShape="0">
              <a:prstClr val="black">
                <a:alpha val="40000"/>
              </a:prstClr>
            </a:outerShdw>
          </a:effectLst>
        </p:spPr>
      </p:pic>
      <p:pic>
        <p:nvPicPr>
          <p:cNvPr id="15" name="Image 14">
            <a:extLst>
              <a:ext uri="{FF2B5EF4-FFF2-40B4-BE49-F238E27FC236}">
                <a16:creationId xmlns:a16="http://schemas.microsoft.com/office/drawing/2014/main" id="{873A8295-0D44-5C44-A21F-F42A67AF760A}"/>
              </a:ext>
            </a:extLst>
          </p:cNvPr>
          <p:cNvPicPr>
            <a:picLocks noChangeAspect="1"/>
          </p:cNvPicPr>
          <p:nvPr/>
        </p:nvPicPr>
        <p:blipFill>
          <a:blip r:embed="rId4"/>
          <a:stretch>
            <a:fillRect/>
          </a:stretch>
        </p:blipFill>
        <p:spPr>
          <a:xfrm>
            <a:off x="664390" y="4978220"/>
            <a:ext cx="2078244" cy="1440000"/>
          </a:xfrm>
          <a:prstGeom prst="rect">
            <a:avLst/>
          </a:prstGeom>
          <a:effectLst>
            <a:outerShdw blurRad="63500" sx="102000" sy="102000" algn="ctr" rotWithShape="0">
              <a:prstClr val="black">
                <a:alpha val="40000"/>
              </a:prstClr>
            </a:outerShdw>
          </a:effectLst>
        </p:spPr>
      </p:pic>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35</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5352747" cy="830997"/>
          </a:xfrm>
          <a:prstGeom prst="rect">
            <a:avLst/>
          </a:prstGeom>
        </p:spPr>
        <p:txBody>
          <a:bodyPr wrap="none">
            <a:spAutoFit/>
          </a:bodyPr>
          <a:lstStyle/>
          <a:p>
            <a:r>
              <a:rPr lang="fr-FR" sz="2400" b="1" dirty="0">
                <a:solidFill>
                  <a:schemeClr val="bg1"/>
                </a:solidFill>
                <a:cs typeface="Times New Roman" pitchFamily="18" charset="0"/>
              </a:rPr>
              <a:t>Application du modèle de </a:t>
            </a:r>
            <a:r>
              <a:rPr lang="fr-FR" sz="2400" b="1" dirty="0" err="1">
                <a:solidFill>
                  <a:schemeClr val="bg1"/>
                </a:solidFill>
                <a:cs typeface="Times New Roman" pitchFamily="18" charset="0"/>
              </a:rPr>
              <a:t>Tweedie</a:t>
            </a:r>
            <a:br>
              <a:rPr lang="fr-FR" sz="2400" b="1" dirty="0">
                <a:solidFill>
                  <a:schemeClr val="bg1"/>
                </a:solidFill>
                <a:cs typeface="Times New Roman" pitchFamily="18" charset="0"/>
              </a:rPr>
            </a:br>
            <a:r>
              <a:rPr lang="fr-FR" sz="2400" b="1" dirty="0">
                <a:solidFill>
                  <a:schemeClr val="bg1"/>
                </a:solidFill>
                <a:cs typeface="Times New Roman" pitchFamily="18" charset="0"/>
              </a:rPr>
              <a:t>sur les données du </a:t>
            </a:r>
            <a:r>
              <a:rPr lang="fr-FR" sz="2400" b="1" dirty="0" err="1">
                <a:solidFill>
                  <a:schemeClr val="bg1"/>
                </a:solidFill>
                <a:cs typeface="Times New Roman" pitchFamily="18" charset="0"/>
              </a:rPr>
              <a:t>biocomposite</a:t>
            </a:r>
            <a:endParaRPr lang="fr-FR" sz="2400" b="1" dirty="0">
              <a:solidFill>
                <a:schemeClr val="bg1"/>
              </a:solidFill>
              <a:cs typeface="Times New Roman" pitchFamily="18" charset="0"/>
            </a:endParaRP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Confrontation théorie vs observations</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3959738" cy="338554"/>
          </a:xfrm>
          <a:prstGeom prst="rect">
            <a:avLst/>
          </a:prstGeom>
          <a:ln w="28575">
            <a:noFill/>
          </a:ln>
        </p:spPr>
        <p:txBody>
          <a:bodyPr wrap="none">
            <a:spAutoFit/>
          </a:bodyPr>
          <a:lstStyle/>
          <a:p>
            <a:r>
              <a:rPr lang="fr-FR" sz="1600" b="1" i="1" dirty="0">
                <a:solidFill>
                  <a:schemeClr val="bg1"/>
                </a:solidFill>
              </a:rPr>
              <a:t>Confrontation théorie vs observations</a:t>
            </a:r>
          </a:p>
        </p:txBody>
      </p:sp>
      <p:pic>
        <p:nvPicPr>
          <p:cNvPr id="12" name="Image 11">
            <a:extLst>
              <a:ext uri="{FF2B5EF4-FFF2-40B4-BE49-F238E27FC236}">
                <a16:creationId xmlns:a16="http://schemas.microsoft.com/office/drawing/2014/main" id="{62F86C3F-6D10-8241-9EF2-DDC40851A49C}"/>
              </a:ext>
            </a:extLst>
          </p:cNvPr>
          <p:cNvPicPr>
            <a:picLocks noChangeAspect="1"/>
          </p:cNvPicPr>
          <p:nvPr/>
        </p:nvPicPr>
        <p:blipFill>
          <a:blip r:embed="rId5"/>
          <a:stretch>
            <a:fillRect/>
          </a:stretch>
        </p:blipFill>
        <p:spPr>
          <a:xfrm>
            <a:off x="8400097" y="114834"/>
            <a:ext cx="3712662" cy="2563901"/>
          </a:xfrm>
          <a:prstGeom prst="rect">
            <a:avLst/>
          </a:prstGeom>
          <a:solidFill>
            <a:schemeClr val="bg1"/>
          </a:solidFill>
          <a:effectLst>
            <a:outerShdw blurRad="63500" sx="102000" sy="102000" algn="ctr" rotWithShape="0">
              <a:prstClr val="black">
                <a:alpha val="40000"/>
              </a:prstClr>
            </a:outerShdw>
          </a:effectLst>
        </p:spPr>
      </p:pic>
      <p:pic>
        <p:nvPicPr>
          <p:cNvPr id="10" name="Image 9">
            <a:extLst>
              <a:ext uri="{FF2B5EF4-FFF2-40B4-BE49-F238E27FC236}">
                <a16:creationId xmlns:a16="http://schemas.microsoft.com/office/drawing/2014/main" id="{553B31FD-DA26-484D-A3F9-EC5F2EF43188}"/>
              </a:ext>
            </a:extLst>
          </p:cNvPr>
          <p:cNvPicPr>
            <a:picLocks noChangeAspect="1"/>
          </p:cNvPicPr>
          <p:nvPr/>
        </p:nvPicPr>
        <p:blipFill>
          <a:blip r:embed="rId6"/>
          <a:stretch>
            <a:fillRect/>
          </a:stretch>
        </p:blipFill>
        <p:spPr>
          <a:xfrm>
            <a:off x="659969" y="1737002"/>
            <a:ext cx="2078242" cy="1440000"/>
          </a:xfrm>
          <a:prstGeom prst="rect">
            <a:avLst/>
          </a:prstGeom>
          <a:effectLst>
            <a:outerShdw blurRad="63500" sx="102000" sy="102000" algn="ctr" rotWithShape="0">
              <a:prstClr val="black">
                <a:alpha val="40000"/>
              </a:prstClr>
            </a:outerShdw>
          </a:effectLst>
        </p:spPr>
      </p:pic>
      <p:pic>
        <p:nvPicPr>
          <p:cNvPr id="2" name="Image 1">
            <a:extLst>
              <a:ext uri="{FF2B5EF4-FFF2-40B4-BE49-F238E27FC236}">
                <a16:creationId xmlns:a16="http://schemas.microsoft.com/office/drawing/2014/main" id="{B5404179-1E26-B649-B2B1-A4F657CCB63A}"/>
              </a:ext>
            </a:extLst>
          </p:cNvPr>
          <p:cNvPicPr>
            <a:picLocks noChangeAspect="1"/>
          </p:cNvPicPr>
          <p:nvPr/>
        </p:nvPicPr>
        <p:blipFill>
          <a:blip r:embed="rId7"/>
          <a:stretch>
            <a:fillRect/>
          </a:stretch>
        </p:blipFill>
        <p:spPr>
          <a:xfrm>
            <a:off x="5655481" y="3357611"/>
            <a:ext cx="2096703" cy="1440000"/>
          </a:xfrm>
          <a:prstGeom prst="rect">
            <a:avLst/>
          </a:prstGeom>
          <a:effectLst>
            <a:outerShdw blurRad="63500" sx="102000" sy="102000" algn="ctr" rotWithShape="0">
              <a:prstClr val="black">
                <a:alpha val="40000"/>
              </a:prstClr>
            </a:outerShdw>
          </a:effectLst>
        </p:spPr>
      </p:pic>
      <p:pic>
        <p:nvPicPr>
          <p:cNvPr id="3" name="Image 2">
            <a:extLst>
              <a:ext uri="{FF2B5EF4-FFF2-40B4-BE49-F238E27FC236}">
                <a16:creationId xmlns:a16="http://schemas.microsoft.com/office/drawing/2014/main" id="{64262550-B16C-5C42-8B39-F8D04A46AE42}"/>
              </a:ext>
            </a:extLst>
          </p:cNvPr>
          <p:cNvPicPr>
            <a:picLocks noChangeAspect="1"/>
          </p:cNvPicPr>
          <p:nvPr/>
        </p:nvPicPr>
        <p:blipFill>
          <a:blip r:embed="rId8"/>
          <a:stretch>
            <a:fillRect/>
          </a:stretch>
        </p:blipFill>
        <p:spPr>
          <a:xfrm>
            <a:off x="3168340" y="1737002"/>
            <a:ext cx="2080879" cy="1440000"/>
          </a:xfrm>
          <a:prstGeom prst="rect">
            <a:avLst/>
          </a:prstGeom>
          <a:effectLst>
            <a:outerShdw blurRad="63500" sx="102000" sy="102000" algn="ctr" rotWithShape="0">
              <a:prstClr val="black">
                <a:alpha val="40000"/>
              </a:prstClr>
            </a:outerShdw>
          </a:effectLst>
        </p:spPr>
      </p:pic>
      <p:pic>
        <p:nvPicPr>
          <p:cNvPr id="4" name="Image 3">
            <a:extLst>
              <a:ext uri="{FF2B5EF4-FFF2-40B4-BE49-F238E27FC236}">
                <a16:creationId xmlns:a16="http://schemas.microsoft.com/office/drawing/2014/main" id="{E138964F-3143-F641-8DC2-C2630BF95629}"/>
              </a:ext>
            </a:extLst>
          </p:cNvPr>
          <p:cNvPicPr>
            <a:picLocks noChangeAspect="1"/>
          </p:cNvPicPr>
          <p:nvPr/>
        </p:nvPicPr>
        <p:blipFill>
          <a:blip r:embed="rId9"/>
          <a:stretch>
            <a:fillRect/>
          </a:stretch>
        </p:blipFill>
        <p:spPr>
          <a:xfrm>
            <a:off x="5652843" y="1737002"/>
            <a:ext cx="2099341" cy="144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68452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36</a:t>
            </a:fld>
            <a:endParaRPr lang="fr-FR" dirty="0"/>
          </a:p>
        </p:txBody>
      </p:sp>
      <p:sp>
        <p:nvSpPr>
          <p:cNvPr id="8" name="Rectangle 7">
            <a:extLst>
              <a:ext uri="{FF2B5EF4-FFF2-40B4-BE49-F238E27FC236}">
                <a16:creationId xmlns:a16="http://schemas.microsoft.com/office/drawing/2014/main" id="{6DD632DE-C424-A74C-9F9D-00364CA90DF1}"/>
              </a:ext>
            </a:extLst>
          </p:cNvPr>
          <p:cNvSpPr/>
          <p:nvPr/>
        </p:nvSpPr>
        <p:spPr>
          <a:xfrm>
            <a:off x="1260308" y="2492896"/>
            <a:ext cx="9671384" cy="1577112"/>
          </a:xfrm>
          <a:prstGeom prst="rect">
            <a:avLst/>
          </a:prstGeom>
          <a:solidFill>
            <a:schemeClr val="bg1"/>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latin typeface="Courier New" panose="02070309020205020404" pitchFamily="49" charset="0"/>
              <a:cs typeface="Courier New" panose="02070309020205020404" pitchFamily="49" charset="0"/>
            </a:endParaRPr>
          </a:p>
        </p:txBody>
      </p:sp>
      <p:sp>
        <p:nvSpPr>
          <p:cNvPr id="9" name="Rectangle 8">
            <a:extLst>
              <a:ext uri="{FF2B5EF4-FFF2-40B4-BE49-F238E27FC236}">
                <a16:creationId xmlns:a16="http://schemas.microsoft.com/office/drawing/2014/main" id="{7E4E856E-DDC2-7740-9881-736B26AA36D9}"/>
              </a:ext>
            </a:extLst>
          </p:cNvPr>
          <p:cNvSpPr/>
          <p:nvPr/>
        </p:nvSpPr>
        <p:spPr>
          <a:xfrm>
            <a:off x="982851" y="2561903"/>
            <a:ext cx="9948841" cy="1231106"/>
          </a:xfrm>
          <a:prstGeom prst="rect">
            <a:avLst/>
          </a:prstGeom>
          <a:ln w="28575">
            <a:noFill/>
          </a:ln>
        </p:spPr>
        <p:txBody>
          <a:bodyPr wrap="square">
            <a:spAutoFit/>
          </a:bodyPr>
          <a:lstStyle/>
          <a:p>
            <a:pPr marL="360000">
              <a:spcBef>
                <a:spcPts val="600"/>
              </a:spcBef>
              <a:spcAft>
                <a:spcPts val="600"/>
              </a:spcAft>
            </a:pPr>
            <a:r>
              <a:rPr lang="fr-FR" b="1" dirty="0">
                <a:solidFill>
                  <a:schemeClr val="bg1">
                    <a:lumMod val="75000"/>
                  </a:schemeClr>
                </a:solidFill>
                <a:latin typeface="Courier New" panose="02070309020205020404" pitchFamily="49" charset="0"/>
                <a:cs typeface="Courier New" panose="02070309020205020404" pitchFamily="49" charset="0"/>
              </a:rPr>
              <a:t>I. Les processus stochastiques</a:t>
            </a:r>
          </a:p>
          <a:p>
            <a:pPr marL="360000">
              <a:spcBef>
                <a:spcPts val="600"/>
              </a:spcBef>
              <a:spcAft>
                <a:spcPts val="600"/>
              </a:spcAft>
            </a:pPr>
            <a:r>
              <a:rPr lang="fr-FR" b="1" dirty="0">
                <a:solidFill>
                  <a:schemeClr val="bg1">
                    <a:lumMod val="75000"/>
                  </a:schemeClr>
                </a:solidFill>
                <a:latin typeface="Courier New" panose="02070309020205020404" pitchFamily="49" charset="0"/>
                <a:cs typeface="Courier New" panose="02070309020205020404" pitchFamily="49" charset="0"/>
              </a:rPr>
              <a:t>II. Application du modèle de </a:t>
            </a:r>
            <a:r>
              <a:rPr lang="fr-FR" b="1" dirty="0" err="1">
                <a:solidFill>
                  <a:schemeClr val="bg1">
                    <a:lumMod val="75000"/>
                  </a:schemeClr>
                </a:solidFill>
                <a:latin typeface="Courier New" panose="02070309020205020404" pitchFamily="49" charset="0"/>
                <a:cs typeface="Courier New" panose="02070309020205020404" pitchFamily="49" charset="0"/>
              </a:rPr>
              <a:t>Tweedie</a:t>
            </a:r>
            <a:r>
              <a:rPr lang="fr-FR" b="1" dirty="0">
                <a:solidFill>
                  <a:schemeClr val="bg1">
                    <a:lumMod val="75000"/>
                  </a:schemeClr>
                </a:solidFill>
                <a:latin typeface="Courier New" panose="02070309020205020404" pitchFamily="49" charset="0"/>
                <a:cs typeface="Courier New" panose="02070309020205020404" pitchFamily="49" charset="0"/>
              </a:rPr>
              <a:t> sur les données du </a:t>
            </a:r>
            <a:r>
              <a:rPr lang="fr-FR" b="1" dirty="0" err="1">
                <a:solidFill>
                  <a:schemeClr val="bg1">
                    <a:lumMod val="75000"/>
                  </a:schemeClr>
                </a:solidFill>
                <a:latin typeface="Courier New" panose="02070309020205020404" pitchFamily="49" charset="0"/>
                <a:cs typeface="Courier New" panose="02070309020205020404" pitchFamily="49" charset="0"/>
              </a:rPr>
              <a:t>biocomposite</a:t>
            </a:r>
            <a:endParaRPr lang="fr-FR" b="1" dirty="0">
              <a:solidFill>
                <a:schemeClr val="bg1">
                  <a:lumMod val="75000"/>
                </a:schemeClr>
              </a:solidFill>
              <a:latin typeface="Courier New" panose="02070309020205020404" pitchFamily="49" charset="0"/>
              <a:cs typeface="Courier New" panose="02070309020205020404" pitchFamily="49" charset="0"/>
            </a:endParaRPr>
          </a:p>
          <a:p>
            <a:pPr marL="360000">
              <a:spcBef>
                <a:spcPts val="600"/>
              </a:spcBef>
              <a:spcAft>
                <a:spcPts val="600"/>
              </a:spcAft>
            </a:pPr>
            <a:r>
              <a:rPr lang="fr-FR" b="1" dirty="0">
                <a:solidFill>
                  <a:schemeClr val="tx1">
                    <a:lumMod val="95000"/>
                    <a:lumOff val="5000"/>
                  </a:schemeClr>
                </a:solidFill>
                <a:latin typeface="Courier New" panose="02070309020205020404" pitchFamily="49" charset="0"/>
                <a:cs typeface="Courier New" panose="02070309020205020404" pitchFamily="49" charset="0"/>
              </a:rPr>
              <a:t>III. Calibration de codes de dimensionnement</a:t>
            </a:r>
          </a:p>
        </p:txBody>
      </p:sp>
      <p:grpSp>
        <p:nvGrpSpPr>
          <p:cNvPr id="10" name="Groupe 9">
            <a:extLst>
              <a:ext uri="{FF2B5EF4-FFF2-40B4-BE49-F238E27FC236}">
                <a16:creationId xmlns:a16="http://schemas.microsoft.com/office/drawing/2014/main" id="{21AA0AA7-611F-3645-B0B3-91769CA1A80F}"/>
              </a:ext>
            </a:extLst>
          </p:cNvPr>
          <p:cNvGrpSpPr/>
          <p:nvPr/>
        </p:nvGrpSpPr>
        <p:grpSpPr>
          <a:xfrm>
            <a:off x="1260306" y="1909768"/>
            <a:ext cx="9671383" cy="540000"/>
            <a:chOff x="358364" y="517320"/>
            <a:chExt cx="8820000" cy="540000"/>
          </a:xfrm>
        </p:grpSpPr>
        <p:sp>
          <p:nvSpPr>
            <p:cNvPr id="11" name="Arrondir un rectangle avec un coin du même côté 23">
              <a:extLst>
                <a:ext uri="{FF2B5EF4-FFF2-40B4-BE49-F238E27FC236}">
                  <a16:creationId xmlns:a16="http://schemas.microsoft.com/office/drawing/2014/main" id="{1BA78CB7-57B2-614E-8079-5310EA155AF9}"/>
                </a:ext>
              </a:extLst>
            </p:cNvPr>
            <p:cNvSpPr/>
            <p:nvPr/>
          </p:nvSpPr>
          <p:spPr>
            <a:xfrm>
              <a:off x="358364" y="517320"/>
              <a:ext cx="8820000" cy="540000"/>
            </a:xfrm>
            <a:prstGeom prst="round2SameRect">
              <a:avLst/>
            </a:prstGeom>
            <a:solidFill>
              <a:schemeClr val="bg2">
                <a:lumMod val="75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defRPr/>
              </a:pPr>
              <a:endParaRPr lang="fr-FR" sz="2800" b="1" dirty="0">
                <a:solidFill>
                  <a:schemeClr val="tx1"/>
                </a:solidFill>
                <a:latin typeface="Courier New" panose="02070309020205020404" pitchFamily="49" charset="0"/>
                <a:cs typeface="Courier New" panose="02070309020205020404" pitchFamily="49" charset="0"/>
              </a:endParaRPr>
            </a:p>
          </p:txBody>
        </p:sp>
        <p:sp>
          <p:nvSpPr>
            <p:cNvPr id="12" name="Rectangle 11">
              <a:extLst>
                <a:ext uri="{FF2B5EF4-FFF2-40B4-BE49-F238E27FC236}">
                  <a16:creationId xmlns:a16="http://schemas.microsoft.com/office/drawing/2014/main" id="{2900A9C7-0DCB-6842-A07E-F20B62EA2489}"/>
                </a:ext>
              </a:extLst>
            </p:cNvPr>
            <p:cNvSpPr/>
            <p:nvPr/>
          </p:nvSpPr>
          <p:spPr>
            <a:xfrm>
              <a:off x="3900888" y="577255"/>
              <a:ext cx="1736373" cy="477054"/>
            </a:xfrm>
            <a:prstGeom prst="rect">
              <a:avLst/>
            </a:prstGeom>
            <a:ln w="28575">
              <a:noFill/>
            </a:ln>
          </p:spPr>
          <p:txBody>
            <a:bodyPr wrap="none">
              <a:spAutoFit/>
            </a:bodyPr>
            <a:lstStyle/>
            <a:p>
              <a:pPr>
                <a:spcAft>
                  <a:spcPts val="600"/>
                </a:spcAft>
              </a:pPr>
              <a:r>
                <a:rPr lang="fr-FR" sz="2500" b="1" dirty="0">
                  <a:latin typeface="Courier New" panose="02070309020205020404" pitchFamily="49" charset="0"/>
                  <a:cs typeface="Courier New" panose="02070309020205020404" pitchFamily="49" charset="0"/>
                </a:rPr>
                <a:t>Sommaire</a:t>
              </a:r>
            </a:p>
          </p:txBody>
        </p:sp>
      </p:grpSp>
    </p:spTree>
    <p:extLst>
      <p:ext uri="{BB962C8B-B14F-4D97-AF65-F5344CB8AC3E}">
        <p14:creationId xmlns:p14="http://schemas.microsoft.com/office/powerpoint/2010/main" val="3591842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37</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3716082" cy="830997"/>
          </a:xfrm>
          <a:prstGeom prst="rect">
            <a:avLst/>
          </a:prstGeom>
        </p:spPr>
        <p:txBody>
          <a:bodyPr wrap="none">
            <a:spAutoFit/>
          </a:bodyPr>
          <a:lstStyle/>
          <a:p>
            <a:r>
              <a:rPr lang="fr-FR" sz="2400" b="1" dirty="0">
                <a:solidFill>
                  <a:schemeClr val="bg1"/>
                </a:solidFill>
                <a:cs typeface="Times New Roman" pitchFamily="18" charset="0"/>
              </a:rPr>
              <a:t>Calibration de codes de</a:t>
            </a:r>
            <a:br>
              <a:rPr lang="fr-FR" sz="2400" b="1" dirty="0">
                <a:solidFill>
                  <a:schemeClr val="bg1"/>
                </a:solidFill>
                <a:cs typeface="Times New Roman" pitchFamily="18" charset="0"/>
              </a:rPr>
            </a:br>
            <a:r>
              <a:rPr lang="fr-FR" sz="2400" b="1" dirty="0">
                <a:solidFill>
                  <a:schemeClr val="bg1"/>
                </a:solidFill>
                <a:cs typeface="Times New Roman" pitchFamily="18" charset="0"/>
              </a:rPr>
              <a:t>dimensionnement</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Mode de défaillance par traction du FRP</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4152099" cy="338554"/>
          </a:xfrm>
          <a:prstGeom prst="rect">
            <a:avLst/>
          </a:prstGeom>
          <a:ln w="28575">
            <a:noFill/>
          </a:ln>
        </p:spPr>
        <p:txBody>
          <a:bodyPr wrap="none">
            <a:spAutoFit/>
          </a:bodyPr>
          <a:lstStyle/>
          <a:p>
            <a:r>
              <a:rPr lang="fr-FR" sz="1600" b="1" i="1" dirty="0">
                <a:solidFill>
                  <a:schemeClr val="bg1"/>
                </a:solidFill>
              </a:rPr>
              <a:t>Mode de défaillance par traction du PRF</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757C257D-42B3-6A4B-9927-2509F62BF4BA}"/>
                  </a:ext>
                </a:extLst>
              </p:cNvPr>
              <p:cNvSpPr txBox="1"/>
              <p:nvPr/>
            </p:nvSpPr>
            <p:spPr>
              <a:xfrm>
                <a:off x="167680" y="1844824"/>
                <a:ext cx="5136231" cy="1323439"/>
              </a:xfrm>
              <a:prstGeom prst="rect">
                <a:avLst/>
              </a:prstGeom>
              <a:noFill/>
            </p:spPr>
            <p:txBody>
              <a:bodyPr wrap="square" rtlCol="0">
                <a:spAutoFit/>
              </a:bodyPr>
              <a:lstStyle/>
              <a:p>
                <a:r>
                  <a:rPr lang="fr-FR" sz="2000" b="1" dirty="0">
                    <a:solidFill>
                      <a:srgbClr val="FF0000"/>
                    </a:solidFill>
                    <a:latin typeface="Courier New" panose="02070309020205020404" pitchFamily="49" charset="0"/>
                    <a:cs typeface="Courier New" panose="02070309020205020404" pitchFamily="49" charset="0"/>
                  </a:rPr>
                  <a:t>Dimensionnement repose sur la </a:t>
                </a:r>
                <a:r>
                  <a:rPr lang="fr-FR" sz="2000" b="1" dirty="0">
                    <a:solidFill>
                      <a:srgbClr val="001F60"/>
                    </a:solidFill>
                    <a:latin typeface="Courier New" panose="02070309020205020404" pitchFamily="49" charset="0"/>
                    <a:cs typeface="Courier New" panose="02070309020205020404" pitchFamily="49" charset="0"/>
                  </a:rPr>
                  <a:t>définition du seuil de performance y = </a:t>
                </a:r>
                <a14:m>
                  <m:oMath xmlns:m="http://schemas.openxmlformats.org/officeDocument/2006/math">
                    <m:r>
                      <a:rPr lang="en-US" sz="2000" i="1">
                        <a:solidFill>
                          <a:srgbClr val="001F60"/>
                        </a:solidFill>
                        <a:latin typeface="Cambria Math" panose="02040503050406030204" pitchFamily="18" charset="0"/>
                      </a:rPr>
                      <m:t>𝜔</m:t>
                    </m:r>
                  </m:oMath>
                </a14:m>
                <a:r>
                  <a:rPr lang="fr-FR" sz="2000" b="1" i="1" dirty="0">
                    <a:solidFill>
                      <a:srgbClr val="001F60"/>
                    </a:solidFill>
                    <a:latin typeface="Courier New" panose="02070309020205020404" pitchFamily="49" charset="0"/>
                    <a:cs typeface="Courier New" panose="02070309020205020404" pitchFamily="49" charset="0"/>
                  </a:rPr>
                  <a:t> </a:t>
                </a:r>
                <a:r>
                  <a:rPr lang="fr-FR" sz="2000" b="1" dirty="0">
                    <a:solidFill>
                      <a:srgbClr val="FF0000"/>
                    </a:solidFill>
                    <a:latin typeface="Courier New" panose="02070309020205020404" pitchFamily="49" charset="0"/>
                    <a:cs typeface="Courier New" panose="02070309020205020404" pitchFamily="49" charset="0"/>
                  </a:rPr>
                  <a:t>pour une durée de vie garantie</a:t>
                </a:r>
              </a:p>
            </p:txBody>
          </p:sp>
        </mc:Choice>
        <mc:Fallback xmlns="">
          <p:sp>
            <p:nvSpPr>
              <p:cNvPr id="10" name="ZoneTexte 9">
                <a:extLst>
                  <a:ext uri="{FF2B5EF4-FFF2-40B4-BE49-F238E27FC236}">
                    <a16:creationId xmlns:a16="http://schemas.microsoft.com/office/drawing/2014/main" id="{757C257D-42B3-6A4B-9927-2509F62BF4BA}"/>
                  </a:ext>
                </a:extLst>
              </p:cNvPr>
              <p:cNvSpPr txBox="1">
                <a:spLocks noRot="1" noChangeAspect="1" noMove="1" noResize="1" noEditPoints="1" noAdjustHandles="1" noChangeArrowheads="1" noChangeShapeType="1" noTextEdit="1"/>
              </p:cNvSpPr>
              <p:nvPr/>
            </p:nvSpPr>
            <p:spPr>
              <a:xfrm>
                <a:off x="167680" y="1844824"/>
                <a:ext cx="5136231" cy="1323439"/>
              </a:xfrm>
              <a:prstGeom prst="rect">
                <a:avLst/>
              </a:prstGeom>
              <a:blipFill>
                <a:blip r:embed="rId3"/>
                <a:stretch>
                  <a:fillRect l="-1235" t="-2857" r="-3457" b="-7619"/>
                </a:stretch>
              </a:blipFill>
            </p:spPr>
            <p:txBody>
              <a:bodyPr/>
              <a:lstStyle/>
              <a:p>
                <a:r>
                  <a:rPr lang="fr-FR">
                    <a:noFill/>
                  </a:rPr>
                  <a:t> </a:t>
                </a:r>
              </a:p>
            </p:txBody>
          </p:sp>
        </mc:Fallback>
      </mc:AlternateContent>
      <p:pic>
        <p:nvPicPr>
          <p:cNvPr id="12" name="Image 11">
            <a:extLst>
              <a:ext uri="{FF2B5EF4-FFF2-40B4-BE49-F238E27FC236}">
                <a16:creationId xmlns:a16="http://schemas.microsoft.com/office/drawing/2014/main" id="{9B29DCD1-2F97-844E-B439-CD9509345DEB}"/>
              </a:ext>
            </a:extLst>
          </p:cNvPr>
          <p:cNvPicPr>
            <a:picLocks noChangeAspect="1"/>
          </p:cNvPicPr>
          <p:nvPr/>
        </p:nvPicPr>
        <p:blipFill rotWithShape="1">
          <a:blip r:embed="rId4">
            <a:extLst>
              <a:ext uri="{28A0092B-C50C-407E-A947-70E740481C1C}">
                <a14:useLocalDpi xmlns:a14="http://schemas.microsoft.com/office/drawing/2010/main" val="0"/>
              </a:ext>
            </a:extLst>
          </a:blip>
          <a:srcRect l="7222" t="8627" r="31019" b="1698"/>
          <a:stretch/>
        </p:blipFill>
        <p:spPr>
          <a:xfrm>
            <a:off x="6082423" y="1916832"/>
            <a:ext cx="5853962" cy="3861684"/>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DCC1FA7A-7DC7-264E-9FC9-D0F6D828F982}"/>
                  </a:ext>
                </a:extLst>
              </p:cNvPr>
              <p:cNvSpPr/>
              <p:nvPr/>
            </p:nvSpPr>
            <p:spPr>
              <a:xfrm>
                <a:off x="6240016" y="4974112"/>
                <a:ext cx="955390" cy="338554"/>
              </a:xfrm>
              <a:prstGeom prst="rect">
                <a:avLst/>
              </a:prstGeom>
              <a:solidFill>
                <a:schemeClr val="bg1"/>
              </a:solidFill>
            </p:spPr>
            <p:txBody>
              <a:bodyPr wrap="none">
                <a:spAutoFit/>
              </a:bodyPr>
              <a:lstStyle/>
              <a:p>
                <a:r>
                  <a:rPr lang="fr-FR" sz="1600" b="1" dirty="0">
                    <a:solidFill>
                      <a:srgbClr val="FF0000"/>
                    </a:solidFill>
                    <a:latin typeface="Courier New" panose="02070309020205020404" pitchFamily="49" charset="0"/>
                    <a:cs typeface="Courier New" panose="02070309020205020404" pitchFamily="49" charset="0"/>
                  </a:rPr>
                  <a:t>y = </a:t>
                </a:r>
                <a14:m>
                  <m:oMath xmlns:m="http://schemas.openxmlformats.org/officeDocument/2006/math">
                    <m:r>
                      <a:rPr lang="en-US" sz="1600" i="1">
                        <a:solidFill>
                          <a:srgbClr val="FF0000"/>
                        </a:solidFill>
                        <a:latin typeface="Cambria Math" panose="02040503050406030204" pitchFamily="18" charset="0"/>
                      </a:rPr>
                      <m:t>𝜔</m:t>
                    </m:r>
                  </m:oMath>
                </a14:m>
                <a:r>
                  <a:rPr lang="fr-FR" sz="1600" b="1" dirty="0">
                    <a:solidFill>
                      <a:srgbClr val="FF0000"/>
                    </a:solidFill>
                    <a:latin typeface="Courier New" panose="02070309020205020404" pitchFamily="49" charset="0"/>
                    <a:cs typeface="Courier New" panose="02070309020205020404" pitchFamily="49" charset="0"/>
                  </a:rPr>
                  <a:t> </a:t>
                </a:r>
                <a:endParaRPr lang="fr-FR" sz="1600" dirty="0">
                  <a:solidFill>
                    <a:srgbClr val="FF0000"/>
                  </a:solidFill>
                </a:endParaRPr>
              </a:p>
            </p:txBody>
          </p:sp>
        </mc:Choice>
        <mc:Fallback xmlns="">
          <p:sp>
            <p:nvSpPr>
              <p:cNvPr id="17" name="Rectangle 16">
                <a:extLst>
                  <a:ext uri="{FF2B5EF4-FFF2-40B4-BE49-F238E27FC236}">
                    <a16:creationId xmlns:a16="http://schemas.microsoft.com/office/drawing/2014/main" id="{DCC1FA7A-7DC7-264E-9FC9-D0F6D828F982}"/>
                  </a:ext>
                </a:extLst>
              </p:cNvPr>
              <p:cNvSpPr>
                <a:spLocks noRot="1" noChangeAspect="1" noMove="1" noResize="1" noEditPoints="1" noAdjustHandles="1" noChangeArrowheads="1" noChangeShapeType="1" noTextEdit="1"/>
              </p:cNvSpPr>
              <p:nvPr/>
            </p:nvSpPr>
            <p:spPr>
              <a:xfrm>
                <a:off x="6240016" y="4974112"/>
                <a:ext cx="955390" cy="338554"/>
              </a:xfrm>
              <a:prstGeom prst="rect">
                <a:avLst/>
              </a:prstGeom>
              <a:blipFill>
                <a:blip r:embed="rId5"/>
                <a:stretch>
                  <a:fillRect l="-3947" t="-3571" b="-1785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15BFFAF-C381-3845-87CF-6A680F430613}"/>
                  </a:ext>
                </a:extLst>
              </p:cNvPr>
              <p:cNvSpPr/>
              <p:nvPr/>
            </p:nvSpPr>
            <p:spPr>
              <a:xfrm>
                <a:off x="8172049" y="4569980"/>
                <a:ext cx="1093056" cy="338554"/>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FF0000"/>
                          </a:solidFill>
                          <a:latin typeface="Cambria Math" panose="02040503050406030204" pitchFamily="18" charset="0"/>
                        </a:rPr>
                        <m:t>𝑓</m:t>
                      </m:r>
                      <m:d>
                        <m:dPr>
                          <m:ctrlPr>
                            <a:rPr lang="fr-FR" sz="1600" i="1">
                              <a:solidFill>
                                <a:srgbClr val="FF0000"/>
                              </a:solidFill>
                              <a:latin typeface="Cambria Math" panose="02040503050406030204" pitchFamily="18" charset="0"/>
                            </a:rPr>
                          </m:ctrlPr>
                        </m:dPr>
                        <m:e>
                          <m:r>
                            <a:rPr lang="en-US" sz="1600" i="1">
                              <a:solidFill>
                                <a:srgbClr val="FF0000"/>
                              </a:solidFill>
                              <a:latin typeface="Cambria Math" panose="02040503050406030204" pitchFamily="18" charset="0"/>
                            </a:rPr>
                            <m:t>𝑡</m:t>
                          </m:r>
                          <m:r>
                            <a:rPr lang="en-US" sz="1600" smtClean="0">
                              <a:solidFill>
                                <a:srgbClr val="FF0000"/>
                              </a:solidFill>
                              <a:latin typeface="Cambria Math" panose="02040503050406030204" pitchFamily="18" charset="0"/>
                            </a:rPr>
                            <m:t>|</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𝜇</m:t>
                              </m:r>
                            </m:e>
                            <m:sub>
                              <m:r>
                                <a:rPr lang="fr-FR" sz="1600" i="1">
                                  <a:solidFill>
                                    <a:srgbClr val="FF0000"/>
                                  </a:solidFill>
                                  <a:latin typeface="Cambria Math" panose="02040503050406030204" pitchFamily="18" charset="0"/>
                                </a:rPr>
                                <m:t>𝑘</m:t>
                              </m:r>
                            </m:sub>
                          </m:sSub>
                          <m:r>
                            <a:rPr lang="en-US" sz="1600">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𝜆</m:t>
                          </m:r>
                        </m:e>
                      </m:d>
                    </m:oMath>
                  </m:oMathPara>
                </a14:m>
                <a:endParaRPr lang="fr-FR" sz="1050" dirty="0">
                  <a:solidFill>
                    <a:srgbClr val="FF0000"/>
                  </a:solidFill>
                </a:endParaRPr>
              </a:p>
            </p:txBody>
          </p:sp>
        </mc:Choice>
        <mc:Fallback xmlns="">
          <p:sp>
            <p:nvSpPr>
              <p:cNvPr id="19" name="Rectangle 18">
                <a:extLst>
                  <a:ext uri="{FF2B5EF4-FFF2-40B4-BE49-F238E27FC236}">
                    <a16:creationId xmlns:a16="http://schemas.microsoft.com/office/drawing/2014/main" id="{915BFFAF-C381-3845-87CF-6A680F430613}"/>
                  </a:ext>
                </a:extLst>
              </p:cNvPr>
              <p:cNvSpPr>
                <a:spLocks noRot="1" noChangeAspect="1" noMove="1" noResize="1" noEditPoints="1" noAdjustHandles="1" noChangeArrowheads="1" noChangeShapeType="1" noTextEdit="1"/>
              </p:cNvSpPr>
              <p:nvPr/>
            </p:nvSpPr>
            <p:spPr>
              <a:xfrm>
                <a:off x="8172049" y="4569980"/>
                <a:ext cx="1093056" cy="338554"/>
              </a:xfrm>
              <a:prstGeom prst="rect">
                <a:avLst/>
              </a:prstGeom>
              <a:blipFill>
                <a:blip r:embed="rId6"/>
                <a:stretch>
                  <a:fillRect b="-3704"/>
                </a:stretch>
              </a:blipFill>
            </p:spPr>
            <p:txBody>
              <a:bodyPr/>
              <a:lstStyle/>
              <a:p>
                <a:r>
                  <a:rPr lang="fr-FR">
                    <a:noFill/>
                  </a:rPr>
                  <a:t> </a:t>
                </a:r>
              </a:p>
            </p:txBody>
          </p:sp>
        </mc:Fallback>
      </mc:AlternateContent>
    </p:spTree>
    <p:extLst>
      <p:ext uri="{BB962C8B-B14F-4D97-AF65-F5344CB8AC3E}">
        <p14:creationId xmlns:p14="http://schemas.microsoft.com/office/powerpoint/2010/main" val="3869532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38</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3716082" cy="830997"/>
          </a:xfrm>
          <a:prstGeom prst="rect">
            <a:avLst/>
          </a:prstGeom>
        </p:spPr>
        <p:txBody>
          <a:bodyPr wrap="none">
            <a:spAutoFit/>
          </a:bodyPr>
          <a:lstStyle/>
          <a:p>
            <a:r>
              <a:rPr lang="fr-FR" sz="2400" b="1" dirty="0">
                <a:solidFill>
                  <a:schemeClr val="bg1"/>
                </a:solidFill>
                <a:cs typeface="Times New Roman" pitchFamily="18" charset="0"/>
              </a:rPr>
              <a:t>Calibration de codes de</a:t>
            </a:r>
            <a:br>
              <a:rPr lang="fr-FR" sz="2400" b="1" dirty="0">
                <a:solidFill>
                  <a:schemeClr val="bg1"/>
                </a:solidFill>
                <a:cs typeface="Times New Roman" pitchFamily="18" charset="0"/>
              </a:rPr>
            </a:br>
            <a:r>
              <a:rPr lang="fr-FR" sz="2400" b="1" dirty="0">
                <a:solidFill>
                  <a:schemeClr val="bg1"/>
                </a:solidFill>
                <a:cs typeface="Times New Roman" pitchFamily="18" charset="0"/>
              </a:rPr>
              <a:t>dimensionnement</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Mode de défaillance par traction du FRP</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4152099" cy="338554"/>
          </a:xfrm>
          <a:prstGeom prst="rect">
            <a:avLst/>
          </a:prstGeom>
          <a:ln w="28575">
            <a:noFill/>
          </a:ln>
        </p:spPr>
        <p:txBody>
          <a:bodyPr wrap="none">
            <a:spAutoFit/>
          </a:bodyPr>
          <a:lstStyle/>
          <a:p>
            <a:r>
              <a:rPr lang="fr-FR" sz="1600" b="1" i="1" dirty="0">
                <a:solidFill>
                  <a:schemeClr val="bg1"/>
                </a:solidFill>
              </a:rPr>
              <a:t>Mode de défaillance par traction du PRF</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757C257D-42B3-6A4B-9927-2509F62BF4BA}"/>
                  </a:ext>
                </a:extLst>
              </p:cNvPr>
              <p:cNvSpPr txBox="1"/>
              <p:nvPr/>
            </p:nvSpPr>
            <p:spPr>
              <a:xfrm>
                <a:off x="167680" y="1846565"/>
                <a:ext cx="11760968" cy="646331"/>
              </a:xfrm>
              <a:prstGeom prst="rect">
                <a:avLst/>
              </a:prstGeom>
              <a:noFill/>
            </p:spPr>
            <p:txBody>
              <a:bodyPr wrap="square" rtlCol="0">
                <a:spAutoFit/>
              </a:bodyPr>
              <a:lstStyle/>
              <a:p>
                <a:r>
                  <a:rPr lang="fr-FR" dirty="0">
                    <a:solidFill>
                      <a:srgbClr val="FF0000"/>
                    </a:solidFill>
                    <a:latin typeface="Courier New" panose="02070309020205020404" pitchFamily="49" charset="0"/>
                    <a:cs typeface="Courier New" panose="02070309020205020404" pitchFamily="49" charset="0"/>
                  </a:rPr>
                  <a:t>Dimensionnement repose sur la </a:t>
                </a:r>
                <a:r>
                  <a:rPr lang="fr-FR" dirty="0">
                    <a:solidFill>
                      <a:srgbClr val="001F60"/>
                    </a:solidFill>
                    <a:latin typeface="Courier New" panose="02070309020205020404" pitchFamily="49" charset="0"/>
                    <a:cs typeface="Courier New" panose="02070309020205020404" pitchFamily="49" charset="0"/>
                  </a:rPr>
                  <a:t>définition du seuil de performance y = </a:t>
                </a:r>
                <a14:m>
                  <m:oMath xmlns:m="http://schemas.openxmlformats.org/officeDocument/2006/math">
                    <m:r>
                      <a:rPr lang="en-US" b="0" i="1">
                        <a:solidFill>
                          <a:srgbClr val="001F60"/>
                        </a:solidFill>
                        <a:latin typeface="Cambria Math" panose="02040503050406030204" pitchFamily="18" charset="0"/>
                      </a:rPr>
                      <m:t>𝜔</m:t>
                    </m:r>
                  </m:oMath>
                </a14:m>
                <a:r>
                  <a:rPr lang="fr-FR" i="1" dirty="0">
                    <a:solidFill>
                      <a:srgbClr val="001F60"/>
                    </a:solidFill>
                    <a:latin typeface="Courier New" panose="02070309020205020404" pitchFamily="49" charset="0"/>
                    <a:cs typeface="Courier New" panose="02070309020205020404" pitchFamily="49" charset="0"/>
                  </a:rPr>
                  <a:t> </a:t>
                </a:r>
                <a:r>
                  <a:rPr lang="fr-FR" dirty="0">
                    <a:solidFill>
                      <a:srgbClr val="FF0000"/>
                    </a:solidFill>
                    <a:latin typeface="Courier New" panose="02070309020205020404" pitchFamily="49" charset="0"/>
                    <a:cs typeface="Courier New" panose="02070309020205020404" pitchFamily="49" charset="0"/>
                  </a:rPr>
                  <a:t>pour une durée de vie garantie</a:t>
                </a:r>
              </a:p>
            </p:txBody>
          </p:sp>
        </mc:Choice>
        <mc:Fallback xmlns="">
          <p:sp>
            <p:nvSpPr>
              <p:cNvPr id="10" name="ZoneTexte 9">
                <a:extLst>
                  <a:ext uri="{FF2B5EF4-FFF2-40B4-BE49-F238E27FC236}">
                    <a16:creationId xmlns:a16="http://schemas.microsoft.com/office/drawing/2014/main" id="{757C257D-42B3-6A4B-9927-2509F62BF4BA}"/>
                  </a:ext>
                </a:extLst>
              </p:cNvPr>
              <p:cNvSpPr txBox="1">
                <a:spLocks noRot="1" noChangeAspect="1" noMove="1" noResize="1" noEditPoints="1" noAdjustHandles="1" noChangeArrowheads="1" noChangeShapeType="1" noTextEdit="1"/>
              </p:cNvSpPr>
              <p:nvPr/>
            </p:nvSpPr>
            <p:spPr>
              <a:xfrm>
                <a:off x="167680" y="1846565"/>
                <a:ext cx="11760968" cy="646331"/>
              </a:xfrm>
              <a:prstGeom prst="rect">
                <a:avLst/>
              </a:prstGeom>
              <a:blipFill>
                <a:blip r:embed="rId3"/>
                <a:stretch>
                  <a:fillRect l="-431" t="-3846" b="-13462"/>
                </a:stretch>
              </a:blipFill>
            </p:spPr>
            <p:txBody>
              <a:bodyPr/>
              <a:lstStyle/>
              <a:p>
                <a:r>
                  <a:rPr lang="fr-FR">
                    <a:noFill/>
                  </a:rPr>
                  <a:t> </a:t>
                </a:r>
              </a:p>
            </p:txBody>
          </p:sp>
        </mc:Fallback>
      </mc:AlternateContent>
      <p:sp>
        <p:nvSpPr>
          <p:cNvPr id="15" name="ZoneTexte 14">
            <a:extLst>
              <a:ext uri="{FF2B5EF4-FFF2-40B4-BE49-F238E27FC236}">
                <a16:creationId xmlns:a16="http://schemas.microsoft.com/office/drawing/2014/main" id="{C862389E-B1C1-5243-A171-809219311823}"/>
              </a:ext>
            </a:extLst>
          </p:cNvPr>
          <p:cNvSpPr txBox="1"/>
          <p:nvPr/>
        </p:nvSpPr>
        <p:spPr>
          <a:xfrm>
            <a:off x="191344" y="2636912"/>
            <a:ext cx="5688632" cy="400110"/>
          </a:xfrm>
          <a:prstGeom prst="rect">
            <a:avLst/>
          </a:prstGeom>
          <a:noFill/>
        </p:spPr>
        <p:txBody>
          <a:bodyPr wrap="square" rtlCol="0">
            <a:spAutoFit/>
          </a:bodyPr>
          <a:lstStyle/>
          <a:p>
            <a:r>
              <a:rPr lang="fr-FR" sz="2000" b="1" dirty="0">
                <a:solidFill>
                  <a:srgbClr val="FF0000"/>
                </a:solidFill>
                <a:latin typeface="Courier New" panose="02070309020205020404" pitchFamily="49" charset="0"/>
                <a:cs typeface="Courier New" panose="02070309020205020404" pitchFamily="49" charset="0"/>
              </a:rPr>
              <a:t>Exemple pour le guide ACI 440-2R-17</a:t>
            </a:r>
          </a:p>
        </p:txBody>
      </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07617493-AF99-C248-A04E-774AB9061330}"/>
                  </a:ext>
                </a:extLst>
              </p:cNvPr>
              <p:cNvSpPr txBox="1"/>
              <p:nvPr/>
            </p:nvSpPr>
            <p:spPr>
              <a:xfrm>
                <a:off x="191344" y="3128671"/>
                <a:ext cx="5688632" cy="732252"/>
              </a:xfrm>
              <a:prstGeom prst="rect">
                <a:avLst/>
              </a:prstGeom>
              <a:noFill/>
            </p:spPr>
            <p:txBody>
              <a:bodyPr wrap="square" rtlCol="0">
                <a:spAutoFit/>
              </a:bodyPr>
              <a:lstStyle/>
              <a:p>
                <a:r>
                  <a:rPr lang="fr-FR" b="1" dirty="0">
                    <a:solidFill>
                      <a:schemeClr val="accent5"/>
                    </a:solidFill>
                    <a:latin typeface="Courier New" panose="02070309020205020404" pitchFamily="49" charset="0"/>
                    <a:cs typeface="Courier New" panose="02070309020205020404" pitchFamily="49" charset="0"/>
                  </a:rPr>
                  <a:t>Résistance de conception:</a:t>
                </a:r>
                <a14:m>
                  <m:oMath xmlns:m="http://schemas.openxmlformats.org/officeDocument/2006/math">
                    <m:sSub>
                      <m:sSubPr>
                        <m:ctrlPr>
                          <a:rPr lang="fr-FR"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𝑓𝑢</m:t>
                        </m:r>
                      </m:sub>
                    </m:sSub>
                    <m:r>
                      <a:rPr lang="en-US">
                        <a:solidFill>
                          <a:srgbClr val="FF0000"/>
                        </a:solidFill>
                        <a:latin typeface="Cambria Math" panose="02040503050406030204" pitchFamily="18" charset="0"/>
                      </a:rPr>
                      <m:t>=</m:t>
                    </m:r>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𝐶</m:t>
                        </m:r>
                      </m:e>
                      <m:sub>
                        <m:r>
                          <a:rPr lang="en-US" i="1">
                            <a:solidFill>
                              <a:srgbClr val="FF0000"/>
                            </a:solidFill>
                            <a:latin typeface="Cambria Math" panose="02040503050406030204" pitchFamily="18" charset="0"/>
                          </a:rPr>
                          <m:t>𝐸</m:t>
                        </m:r>
                      </m:sub>
                    </m:sSub>
                    <m:r>
                      <a:rPr lang="en-US">
                        <a:solidFill>
                          <a:srgbClr val="FF0000"/>
                        </a:solidFill>
                        <a:latin typeface="Cambria Math" panose="02040503050406030204" pitchFamily="18" charset="0"/>
                      </a:rPr>
                      <m:t>×</m:t>
                    </m:r>
                    <m:sSubSup>
                      <m:sSubSupPr>
                        <m:ctrlPr>
                          <a:rPr lang="fr-FR"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𝑓𝑢</m:t>
                        </m:r>
                      </m:sub>
                      <m:sup>
                        <m:r>
                          <a:rPr lang="en-US" i="1">
                            <a:solidFill>
                              <a:srgbClr val="FF0000"/>
                            </a:solidFill>
                            <a:latin typeface="Cambria Math" panose="02040503050406030204" pitchFamily="18" charset="0"/>
                          </a:rPr>
                          <m:t>∗</m:t>
                        </m:r>
                      </m:sup>
                    </m:sSubSup>
                  </m:oMath>
                </a14:m>
                <a:r>
                  <a:rPr lang="fr-FR" dirty="0">
                    <a:effectLst/>
                  </a:rPr>
                  <a:t> </a:t>
                </a:r>
              </a:p>
              <a:p>
                <a:pPr lvl="0"/>
                <a:r>
                  <a:rPr lang="fr-FR" b="1" dirty="0">
                    <a:solidFill>
                      <a:srgbClr val="474B78"/>
                    </a:solidFill>
                    <a:latin typeface="Courier New" panose="02070309020205020404" pitchFamily="49" charset="0"/>
                    <a:cs typeface="Courier New" panose="02070309020205020404" pitchFamily="49" charset="0"/>
                  </a:rPr>
                  <a:t>avec:</a:t>
                </a:r>
                <a14:m>
                  <m:oMath xmlns:m="http://schemas.openxmlformats.org/officeDocument/2006/math">
                    <m:sSubSup>
                      <m:sSubSupPr>
                        <m:ctrlPr>
                          <a:rPr lang="fr-FR"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𝑓𝑢</m:t>
                        </m:r>
                      </m:sub>
                      <m:sup>
                        <m:r>
                          <a:rPr lang="en-US" i="1">
                            <a:solidFill>
                              <a:srgbClr val="FF0000"/>
                            </a:solidFill>
                            <a:latin typeface="Cambria Math" panose="02040503050406030204" pitchFamily="18" charset="0"/>
                          </a:rPr>
                          <m:t>∗</m:t>
                        </m:r>
                      </m:sup>
                    </m:sSubSup>
                    <m:r>
                      <a:rPr lang="en-US">
                        <a:solidFill>
                          <a:srgbClr val="FF0000"/>
                        </a:solidFill>
                        <a:latin typeface="Cambria Math" panose="02040503050406030204" pitchFamily="18" charset="0"/>
                      </a:rPr>
                      <m:t>=</m:t>
                    </m:r>
                    <m:acc>
                      <m:accPr>
                        <m:chr m:val="̅"/>
                        <m:ctrlPr>
                          <a:rPr lang="fr-FR" i="1">
                            <a:solidFill>
                              <a:srgbClr val="FF0000"/>
                            </a:solidFill>
                            <a:latin typeface="Cambria Math" panose="02040503050406030204" pitchFamily="18" charset="0"/>
                          </a:rPr>
                        </m:ctrlPr>
                      </m:accPr>
                      <m:e>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𝑓𝑢</m:t>
                            </m:r>
                          </m:sub>
                        </m:sSub>
                      </m:e>
                    </m:acc>
                    <m:r>
                      <a:rPr lang="en-US" i="1">
                        <a:solidFill>
                          <a:srgbClr val="FF0000"/>
                        </a:solidFill>
                        <a:latin typeface="Cambria Math" panose="02040503050406030204" pitchFamily="18" charset="0"/>
                      </a:rPr>
                      <m:t>−</m:t>
                    </m:r>
                    <m:r>
                      <a:rPr lang="en-US">
                        <a:solidFill>
                          <a:srgbClr val="FF0000"/>
                        </a:solidFill>
                        <a:latin typeface="Cambria Math" panose="02040503050406030204" pitchFamily="18" charset="0"/>
                      </a:rPr>
                      <m:t>3×</m:t>
                    </m:r>
                    <m:r>
                      <a:rPr lang="en-US" i="1">
                        <a:solidFill>
                          <a:srgbClr val="FF0000"/>
                        </a:solidFill>
                        <a:latin typeface="Cambria Math" panose="02040503050406030204" pitchFamily="18" charset="0"/>
                      </a:rPr>
                      <m:t>𝜎</m:t>
                    </m:r>
                  </m:oMath>
                </a14:m>
                <a:r>
                  <a:rPr lang="fr-FR" dirty="0">
                    <a:solidFill>
                      <a:srgbClr val="FF0000"/>
                    </a:solidFill>
                    <a:effectLst/>
                  </a:rPr>
                  <a:t> </a:t>
                </a:r>
                <a:endParaRPr lang="fr-FR" b="1" dirty="0">
                  <a:solidFill>
                    <a:schemeClr val="accent5"/>
                  </a:solidFill>
                  <a:latin typeface="Courier New" panose="02070309020205020404" pitchFamily="49" charset="0"/>
                  <a:cs typeface="Courier New" panose="02070309020205020404" pitchFamily="49" charset="0"/>
                </a:endParaRPr>
              </a:p>
            </p:txBody>
          </p:sp>
        </mc:Choice>
        <mc:Fallback xmlns="">
          <p:sp>
            <p:nvSpPr>
              <p:cNvPr id="18" name="ZoneTexte 17">
                <a:extLst>
                  <a:ext uri="{FF2B5EF4-FFF2-40B4-BE49-F238E27FC236}">
                    <a16:creationId xmlns:a16="http://schemas.microsoft.com/office/drawing/2014/main" id="{07617493-AF99-C248-A04E-774AB9061330}"/>
                  </a:ext>
                </a:extLst>
              </p:cNvPr>
              <p:cNvSpPr txBox="1">
                <a:spLocks noRot="1" noChangeAspect="1" noMove="1" noResize="1" noEditPoints="1" noAdjustHandles="1" noChangeArrowheads="1" noChangeShapeType="1" noTextEdit="1"/>
              </p:cNvSpPr>
              <p:nvPr/>
            </p:nvSpPr>
            <p:spPr>
              <a:xfrm>
                <a:off x="191344" y="3128671"/>
                <a:ext cx="5688632" cy="732252"/>
              </a:xfrm>
              <a:prstGeom prst="rect">
                <a:avLst/>
              </a:prstGeom>
              <a:blipFill>
                <a:blip r:embed="rId4"/>
                <a:stretch>
                  <a:fillRect l="-667" t="-1724" b="-1206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7AE099F-DABD-5245-AA50-3F3163D26ADF}"/>
                  </a:ext>
                </a:extLst>
              </p:cNvPr>
              <p:cNvSpPr/>
              <p:nvPr/>
            </p:nvSpPr>
            <p:spPr>
              <a:xfrm>
                <a:off x="20609" y="4873715"/>
                <a:ext cx="12150781" cy="1347805"/>
              </a:xfrm>
              <a:prstGeom prst="rect">
                <a:avLst/>
              </a:prstGeom>
            </p:spPr>
            <p:txBody>
              <a:bodyPr wrap="square">
                <a:spAutoFit/>
              </a:bodyPr>
              <a:lstStyle/>
              <a:p>
                <a:pPr algn="just"/>
                <a:r>
                  <a:rPr lang="en-US" kern="100" dirty="0" err="1">
                    <a:solidFill>
                      <a:srgbClr val="000000"/>
                    </a:solidFill>
                    <a:latin typeface="Courier New" panose="02070309020205020404" pitchFamily="49" charset="0"/>
                    <a:ea typeface="SimSun" panose="02010600030101010101" pitchFamily="2" charset="-122"/>
                    <a:cs typeface="Courier New" panose="02070309020205020404" pitchFamily="49" charset="0"/>
                  </a:rPr>
                  <a:t>où</a:t>
                </a:r>
                <a:endParaRPr lang="fr-FR" i="1" kern="100" dirty="0">
                  <a:latin typeface="Courier New" panose="02070309020205020404" pitchFamily="49" charset="0"/>
                  <a:ea typeface="SimSun" panose="02010600030101010101" pitchFamily="2" charset="-122"/>
                  <a:cs typeface="Courier New" panose="02070309020205020404" pitchFamily="49" charset="0"/>
                </a:endParaRPr>
              </a:p>
              <a:p>
                <a:pPr algn="just"/>
                <a14:m>
                  <m:oMath xmlns:m="http://schemas.openxmlformats.org/officeDocument/2006/math">
                    <m:sSubSup>
                      <m:sSubSupPr>
                        <m:ctrlPr>
                          <a:rPr lang="fr-FR" sz="1500" i="1" kern="100"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sSubSupPr>
                      <m:e>
                        <m:r>
                          <a:rPr lang="en-US" sz="15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e>
                      <m:sub>
                        <m:r>
                          <a:rPr lang="en-US" sz="15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t>𝑓𝑢</m:t>
                        </m:r>
                      </m:sub>
                      <m:sup>
                        <m:r>
                          <a:rPr lang="en-US" sz="15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up>
                    </m:sSubSup>
                  </m:oMath>
                </a14:m>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valeur</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caractéristique</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 de la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résistance</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ultime</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en</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 traction</a:t>
                </a:r>
              </a:p>
              <a:p>
                <a:pPr algn="just"/>
                <a14:m>
                  <m:oMath xmlns:m="http://schemas.openxmlformats.org/officeDocument/2006/math">
                    <m:acc>
                      <m:accPr>
                        <m:chr m:val="̅"/>
                        <m:ctrlPr>
                          <a:rPr lang="fr-FR" sz="15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accPr>
                      <m:e>
                        <m:sSub>
                          <m:sSubPr>
                            <m:ctrlPr>
                              <a:rPr lang="fr-FR" sz="15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sSubPr>
                          <m:e>
                            <m:r>
                              <a:rPr lang="en-US" sz="15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e>
                          <m:sub>
                            <m:r>
                              <a:rPr lang="en-US" sz="15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t>𝑓𝑢</m:t>
                            </m:r>
                          </m:sub>
                        </m:sSub>
                      </m:e>
                    </m:acc>
                  </m:oMath>
                </a14:m>
                <a:r>
                  <a:rPr lang="en-US" sz="15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sa</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valeur</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moyenne</a:t>
                </a:r>
                <a:endParaRPr lang="fr-FR" sz="1500" i="1" kern="100" dirty="0">
                  <a:solidFill>
                    <a:srgbClr val="FF0000"/>
                  </a:solidFill>
                  <a:latin typeface="Courier New" panose="02070309020205020404" pitchFamily="49" charset="0"/>
                  <a:ea typeface="SimSun" panose="02010600030101010101" pitchFamily="2" charset="-122"/>
                  <a:cs typeface="Courier New" panose="02070309020205020404" pitchFamily="49" charset="0"/>
                </a:endParaRPr>
              </a:p>
              <a:p>
                <a:pPr algn="just"/>
                <a14:m>
                  <m:oMath xmlns:m="http://schemas.openxmlformats.org/officeDocument/2006/math">
                    <m:r>
                      <a:rPr lang="en-US" sz="15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t>𝜎</m:t>
                    </m:r>
                  </m:oMath>
                </a14:m>
                <a:r>
                  <a:rPr lang="en-US" sz="15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son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écart-type</a:t>
                </a:r>
                <a:endPar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endParaRPr>
              </a:p>
              <a:p>
                <a:pPr algn="just"/>
                <a14:m>
                  <m:oMath xmlns:m="http://schemas.openxmlformats.org/officeDocument/2006/math">
                    <m:sSub>
                      <m:sSubPr>
                        <m:ctrlPr>
                          <a:rPr lang="fr-FR" sz="15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sSubPr>
                      <m:e>
                        <m:r>
                          <a:rPr lang="en-US" sz="15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t>𝐶</m:t>
                        </m:r>
                      </m:e>
                      <m:sub>
                        <m:r>
                          <a:rPr lang="en-US" sz="15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t>𝐸</m:t>
                        </m:r>
                      </m:sub>
                    </m:sSub>
                  </m:oMath>
                </a14:m>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coefficient de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réduction</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environnementale</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considérant</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 le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vieillissement</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dépend</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 du type de </a:t>
                </a:r>
                <a:r>
                  <a:rPr lang="en-US" sz="1500" kern="1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fibres</a:t>
                </a:r>
                <a:r>
                  <a:rPr lang="en-US"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rPr>
                  <a:t>)</a:t>
                </a:r>
                <a:endParaRPr lang="fr-FR" sz="1500" kern="100" dirty="0">
                  <a:solidFill>
                    <a:srgbClr val="FF0000"/>
                  </a:solidFill>
                  <a:latin typeface="Courier New" panose="02070309020205020404" pitchFamily="49" charset="0"/>
                  <a:ea typeface="SimSun" panose="02010600030101010101" pitchFamily="2" charset="-122"/>
                  <a:cs typeface="Courier New" panose="02070309020205020404" pitchFamily="49" charset="0"/>
                </a:endParaRPr>
              </a:p>
            </p:txBody>
          </p:sp>
        </mc:Choice>
        <mc:Fallback xmlns="">
          <p:sp>
            <p:nvSpPr>
              <p:cNvPr id="2" name="Rectangle 1">
                <a:extLst>
                  <a:ext uri="{FF2B5EF4-FFF2-40B4-BE49-F238E27FC236}">
                    <a16:creationId xmlns:a16="http://schemas.microsoft.com/office/drawing/2014/main" id="{67AE099F-DABD-5245-AA50-3F3163D26ADF}"/>
                  </a:ext>
                </a:extLst>
              </p:cNvPr>
              <p:cNvSpPr>
                <a:spLocks noRot="1" noChangeAspect="1" noMove="1" noResize="1" noEditPoints="1" noAdjustHandles="1" noChangeArrowheads="1" noChangeShapeType="1" noTextEdit="1"/>
              </p:cNvSpPr>
              <p:nvPr/>
            </p:nvSpPr>
            <p:spPr>
              <a:xfrm>
                <a:off x="20609" y="4873715"/>
                <a:ext cx="12150781" cy="1347805"/>
              </a:xfrm>
              <a:prstGeom prst="rect">
                <a:avLst/>
              </a:prstGeom>
              <a:blipFill>
                <a:blip r:embed="rId5"/>
                <a:stretch>
                  <a:fillRect l="-418" t="-1852" b="-3704"/>
                </a:stretch>
              </a:blipFill>
            </p:spPr>
            <p:txBody>
              <a:bodyPr/>
              <a:lstStyle/>
              <a:p>
                <a:r>
                  <a:rPr lang="fr-FR">
                    <a:noFill/>
                  </a:rPr>
                  <a:t> </a:t>
                </a:r>
              </a:p>
            </p:txBody>
          </p:sp>
        </mc:Fallback>
      </mc:AlternateContent>
    </p:spTree>
    <p:extLst>
      <p:ext uri="{BB962C8B-B14F-4D97-AF65-F5344CB8AC3E}">
        <p14:creationId xmlns:p14="http://schemas.microsoft.com/office/powerpoint/2010/main" val="291205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39</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3716082" cy="830997"/>
          </a:xfrm>
          <a:prstGeom prst="rect">
            <a:avLst/>
          </a:prstGeom>
        </p:spPr>
        <p:txBody>
          <a:bodyPr wrap="none">
            <a:spAutoFit/>
          </a:bodyPr>
          <a:lstStyle/>
          <a:p>
            <a:r>
              <a:rPr lang="fr-FR" sz="2400" b="1" dirty="0">
                <a:solidFill>
                  <a:schemeClr val="bg1"/>
                </a:solidFill>
                <a:cs typeface="Times New Roman" pitchFamily="18" charset="0"/>
              </a:rPr>
              <a:t>Calibration de codes de</a:t>
            </a:r>
            <a:br>
              <a:rPr lang="fr-FR" sz="2400" b="1" dirty="0">
                <a:solidFill>
                  <a:schemeClr val="bg1"/>
                </a:solidFill>
                <a:cs typeface="Times New Roman" pitchFamily="18" charset="0"/>
              </a:rPr>
            </a:br>
            <a:r>
              <a:rPr lang="fr-FR" sz="2400" b="1" dirty="0">
                <a:solidFill>
                  <a:schemeClr val="bg1"/>
                </a:solidFill>
                <a:cs typeface="Times New Roman" pitchFamily="18" charset="0"/>
              </a:rPr>
              <a:t>dimensionnement</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Mode de défaillance par traction du FRP</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4152099" cy="338554"/>
          </a:xfrm>
          <a:prstGeom prst="rect">
            <a:avLst/>
          </a:prstGeom>
          <a:ln w="28575">
            <a:noFill/>
          </a:ln>
        </p:spPr>
        <p:txBody>
          <a:bodyPr wrap="none">
            <a:spAutoFit/>
          </a:bodyPr>
          <a:lstStyle/>
          <a:p>
            <a:r>
              <a:rPr lang="fr-FR" sz="1600" b="1" i="1" dirty="0">
                <a:solidFill>
                  <a:schemeClr val="bg1"/>
                </a:solidFill>
              </a:rPr>
              <a:t>Mode de défaillance par traction du PRF</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757C257D-42B3-6A4B-9927-2509F62BF4BA}"/>
                  </a:ext>
                </a:extLst>
              </p:cNvPr>
              <p:cNvSpPr txBox="1"/>
              <p:nvPr/>
            </p:nvSpPr>
            <p:spPr>
              <a:xfrm>
                <a:off x="167680" y="1846565"/>
                <a:ext cx="11760968" cy="646331"/>
              </a:xfrm>
              <a:prstGeom prst="rect">
                <a:avLst/>
              </a:prstGeom>
              <a:noFill/>
            </p:spPr>
            <p:txBody>
              <a:bodyPr wrap="square" rtlCol="0">
                <a:spAutoFit/>
              </a:bodyPr>
              <a:lstStyle/>
              <a:p>
                <a:r>
                  <a:rPr lang="fr-FR" dirty="0">
                    <a:solidFill>
                      <a:srgbClr val="FF0000"/>
                    </a:solidFill>
                    <a:latin typeface="Courier New" panose="02070309020205020404" pitchFamily="49" charset="0"/>
                    <a:cs typeface="Courier New" panose="02070309020205020404" pitchFamily="49" charset="0"/>
                  </a:rPr>
                  <a:t>Dimensionnement repose sur la </a:t>
                </a:r>
                <a:r>
                  <a:rPr lang="fr-FR" dirty="0">
                    <a:solidFill>
                      <a:srgbClr val="001F60"/>
                    </a:solidFill>
                    <a:latin typeface="Courier New" panose="02070309020205020404" pitchFamily="49" charset="0"/>
                    <a:cs typeface="Courier New" panose="02070309020205020404" pitchFamily="49" charset="0"/>
                  </a:rPr>
                  <a:t>définition du seuil de performance y = </a:t>
                </a:r>
                <a14:m>
                  <m:oMath xmlns:m="http://schemas.openxmlformats.org/officeDocument/2006/math">
                    <m:r>
                      <a:rPr lang="en-US" b="0" i="1">
                        <a:solidFill>
                          <a:srgbClr val="001F60"/>
                        </a:solidFill>
                        <a:latin typeface="Cambria Math" panose="02040503050406030204" pitchFamily="18" charset="0"/>
                      </a:rPr>
                      <m:t>𝜔</m:t>
                    </m:r>
                  </m:oMath>
                </a14:m>
                <a:r>
                  <a:rPr lang="fr-FR" i="1" dirty="0">
                    <a:solidFill>
                      <a:srgbClr val="001F60"/>
                    </a:solidFill>
                    <a:latin typeface="Courier New" panose="02070309020205020404" pitchFamily="49" charset="0"/>
                    <a:cs typeface="Courier New" panose="02070309020205020404" pitchFamily="49" charset="0"/>
                  </a:rPr>
                  <a:t> </a:t>
                </a:r>
                <a:r>
                  <a:rPr lang="fr-FR" dirty="0">
                    <a:solidFill>
                      <a:srgbClr val="FF0000"/>
                    </a:solidFill>
                    <a:latin typeface="Courier New" panose="02070309020205020404" pitchFamily="49" charset="0"/>
                    <a:cs typeface="Courier New" panose="02070309020205020404" pitchFamily="49" charset="0"/>
                  </a:rPr>
                  <a:t>pour une durée de vie garantie</a:t>
                </a:r>
              </a:p>
            </p:txBody>
          </p:sp>
        </mc:Choice>
        <mc:Fallback xmlns="">
          <p:sp>
            <p:nvSpPr>
              <p:cNvPr id="10" name="ZoneTexte 9">
                <a:extLst>
                  <a:ext uri="{FF2B5EF4-FFF2-40B4-BE49-F238E27FC236}">
                    <a16:creationId xmlns:a16="http://schemas.microsoft.com/office/drawing/2014/main" id="{757C257D-42B3-6A4B-9927-2509F62BF4BA}"/>
                  </a:ext>
                </a:extLst>
              </p:cNvPr>
              <p:cNvSpPr txBox="1">
                <a:spLocks noRot="1" noChangeAspect="1" noMove="1" noResize="1" noEditPoints="1" noAdjustHandles="1" noChangeArrowheads="1" noChangeShapeType="1" noTextEdit="1"/>
              </p:cNvSpPr>
              <p:nvPr/>
            </p:nvSpPr>
            <p:spPr>
              <a:xfrm>
                <a:off x="167680" y="1846565"/>
                <a:ext cx="11760968" cy="646331"/>
              </a:xfrm>
              <a:prstGeom prst="rect">
                <a:avLst/>
              </a:prstGeom>
              <a:blipFill>
                <a:blip r:embed="rId3"/>
                <a:stretch>
                  <a:fillRect l="-431" t="-3846" b="-13462"/>
                </a:stretch>
              </a:blipFill>
            </p:spPr>
            <p:txBody>
              <a:bodyPr/>
              <a:lstStyle/>
              <a:p>
                <a:r>
                  <a:rPr lang="fr-FR">
                    <a:noFill/>
                  </a:rPr>
                  <a:t> </a:t>
                </a:r>
              </a:p>
            </p:txBody>
          </p:sp>
        </mc:Fallback>
      </mc:AlternateContent>
      <p:sp>
        <p:nvSpPr>
          <p:cNvPr id="15" name="ZoneTexte 14">
            <a:extLst>
              <a:ext uri="{FF2B5EF4-FFF2-40B4-BE49-F238E27FC236}">
                <a16:creationId xmlns:a16="http://schemas.microsoft.com/office/drawing/2014/main" id="{C862389E-B1C1-5243-A171-809219311823}"/>
              </a:ext>
            </a:extLst>
          </p:cNvPr>
          <p:cNvSpPr txBox="1"/>
          <p:nvPr/>
        </p:nvSpPr>
        <p:spPr>
          <a:xfrm>
            <a:off x="191344" y="2636912"/>
            <a:ext cx="5688632" cy="400110"/>
          </a:xfrm>
          <a:prstGeom prst="rect">
            <a:avLst/>
          </a:prstGeom>
          <a:noFill/>
        </p:spPr>
        <p:txBody>
          <a:bodyPr wrap="square" rtlCol="0">
            <a:spAutoFit/>
          </a:bodyPr>
          <a:lstStyle/>
          <a:p>
            <a:r>
              <a:rPr lang="fr-FR" sz="2000" b="1" dirty="0">
                <a:solidFill>
                  <a:srgbClr val="FF0000"/>
                </a:solidFill>
                <a:latin typeface="Courier New" panose="02070309020205020404" pitchFamily="49" charset="0"/>
                <a:cs typeface="Courier New" panose="02070309020205020404" pitchFamily="49" charset="0"/>
              </a:rPr>
              <a:t>Exemple pour le guide ACI 440-2R-17</a:t>
            </a:r>
          </a:p>
        </p:txBody>
      </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07617493-AF99-C248-A04E-774AB9061330}"/>
                  </a:ext>
                </a:extLst>
              </p:cNvPr>
              <p:cNvSpPr txBox="1"/>
              <p:nvPr/>
            </p:nvSpPr>
            <p:spPr>
              <a:xfrm>
                <a:off x="191344" y="3128671"/>
                <a:ext cx="5688632" cy="732252"/>
              </a:xfrm>
              <a:prstGeom prst="rect">
                <a:avLst/>
              </a:prstGeom>
              <a:noFill/>
            </p:spPr>
            <p:txBody>
              <a:bodyPr wrap="square" rtlCol="0">
                <a:spAutoFit/>
              </a:bodyPr>
              <a:lstStyle/>
              <a:p>
                <a:r>
                  <a:rPr lang="fr-FR" b="1" dirty="0">
                    <a:solidFill>
                      <a:schemeClr val="accent5"/>
                    </a:solidFill>
                    <a:latin typeface="Courier New" panose="02070309020205020404" pitchFamily="49" charset="0"/>
                    <a:cs typeface="Courier New" panose="02070309020205020404" pitchFamily="49" charset="0"/>
                  </a:rPr>
                  <a:t>Résistance de conception:</a:t>
                </a:r>
                <a14:m>
                  <m:oMath xmlns:m="http://schemas.openxmlformats.org/officeDocument/2006/math">
                    <m:sSub>
                      <m:sSubPr>
                        <m:ctrlPr>
                          <a:rPr lang="fr-FR"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𝑓𝑢</m:t>
                        </m:r>
                      </m:sub>
                    </m:sSub>
                    <m:r>
                      <a:rPr lang="en-US">
                        <a:solidFill>
                          <a:srgbClr val="FF0000"/>
                        </a:solidFill>
                        <a:latin typeface="Cambria Math" panose="02040503050406030204" pitchFamily="18" charset="0"/>
                      </a:rPr>
                      <m:t>=</m:t>
                    </m:r>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𝐶</m:t>
                        </m:r>
                      </m:e>
                      <m:sub>
                        <m:r>
                          <a:rPr lang="en-US" i="1">
                            <a:solidFill>
                              <a:srgbClr val="FF0000"/>
                            </a:solidFill>
                            <a:latin typeface="Cambria Math" panose="02040503050406030204" pitchFamily="18" charset="0"/>
                          </a:rPr>
                          <m:t>𝐸</m:t>
                        </m:r>
                      </m:sub>
                    </m:sSub>
                    <m:r>
                      <a:rPr lang="en-US">
                        <a:solidFill>
                          <a:srgbClr val="FF0000"/>
                        </a:solidFill>
                        <a:latin typeface="Cambria Math" panose="02040503050406030204" pitchFamily="18" charset="0"/>
                      </a:rPr>
                      <m:t>×</m:t>
                    </m:r>
                    <m:sSubSup>
                      <m:sSubSupPr>
                        <m:ctrlPr>
                          <a:rPr lang="fr-FR"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𝑓𝑢</m:t>
                        </m:r>
                      </m:sub>
                      <m:sup>
                        <m:r>
                          <a:rPr lang="en-US" i="1">
                            <a:solidFill>
                              <a:srgbClr val="FF0000"/>
                            </a:solidFill>
                            <a:latin typeface="Cambria Math" panose="02040503050406030204" pitchFamily="18" charset="0"/>
                          </a:rPr>
                          <m:t>∗</m:t>
                        </m:r>
                      </m:sup>
                    </m:sSubSup>
                  </m:oMath>
                </a14:m>
                <a:r>
                  <a:rPr lang="fr-FR" dirty="0">
                    <a:effectLst/>
                  </a:rPr>
                  <a:t> </a:t>
                </a:r>
              </a:p>
              <a:p>
                <a:pPr lvl="0"/>
                <a:r>
                  <a:rPr lang="fr-FR" b="1" dirty="0">
                    <a:solidFill>
                      <a:srgbClr val="474B78"/>
                    </a:solidFill>
                    <a:latin typeface="Courier New" panose="02070309020205020404" pitchFamily="49" charset="0"/>
                    <a:cs typeface="Courier New" panose="02070309020205020404" pitchFamily="49" charset="0"/>
                  </a:rPr>
                  <a:t>avec:</a:t>
                </a:r>
                <a14:m>
                  <m:oMath xmlns:m="http://schemas.openxmlformats.org/officeDocument/2006/math">
                    <m:sSubSup>
                      <m:sSubSupPr>
                        <m:ctrlPr>
                          <a:rPr lang="fr-FR"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𝑓𝑢</m:t>
                        </m:r>
                      </m:sub>
                      <m:sup>
                        <m:r>
                          <a:rPr lang="en-US" i="1">
                            <a:solidFill>
                              <a:srgbClr val="FF0000"/>
                            </a:solidFill>
                            <a:latin typeface="Cambria Math" panose="02040503050406030204" pitchFamily="18" charset="0"/>
                          </a:rPr>
                          <m:t>∗</m:t>
                        </m:r>
                      </m:sup>
                    </m:sSubSup>
                    <m:r>
                      <a:rPr lang="en-US">
                        <a:solidFill>
                          <a:srgbClr val="FF0000"/>
                        </a:solidFill>
                        <a:latin typeface="Cambria Math" panose="02040503050406030204" pitchFamily="18" charset="0"/>
                      </a:rPr>
                      <m:t>=</m:t>
                    </m:r>
                    <m:acc>
                      <m:accPr>
                        <m:chr m:val="̅"/>
                        <m:ctrlPr>
                          <a:rPr lang="fr-FR" i="1">
                            <a:solidFill>
                              <a:srgbClr val="FF0000"/>
                            </a:solidFill>
                            <a:latin typeface="Cambria Math" panose="02040503050406030204" pitchFamily="18" charset="0"/>
                          </a:rPr>
                        </m:ctrlPr>
                      </m:accPr>
                      <m:e>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𝑓𝑢</m:t>
                            </m:r>
                          </m:sub>
                        </m:sSub>
                      </m:e>
                    </m:acc>
                    <m:r>
                      <a:rPr lang="en-US" i="1">
                        <a:solidFill>
                          <a:srgbClr val="FF0000"/>
                        </a:solidFill>
                        <a:latin typeface="Cambria Math" panose="02040503050406030204" pitchFamily="18" charset="0"/>
                      </a:rPr>
                      <m:t>−</m:t>
                    </m:r>
                    <m:r>
                      <a:rPr lang="en-US">
                        <a:solidFill>
                          <a:srgbClr val="FF0000"/>
                        </a:solidFill>
                        <a:latin typeface="Cambria Math" panose="02040503050406030204" pitchFamily="18" charset="0"/>
                      </a:rPr>
                      <m:t>3×</m:t>
                    </m:r>
                    <m:r>
                      <a:rPr lang="en-US" i="1">
                        <a:solidFill>
                          <a:srgbClr val="FF0000"/>
                        </a:solidFill>
                        <a:latin typeface="Cambria Math" panose="02040503050406030204" pitchFamily="18" charset="0"/>
                      </a:rPr>
                      <m:t>𝜎</m:t>
                    </m:r>
                  </m:oMath>
                </a14:m>
                <a:r>
                  <a:rPr lang="fr-FR" dirty="0">
                    <a:solidFill>
                      <a:srgbClr val="FF0000"/>
                    </a:solidFill>
                    <a:effectLst/>
                  </a:rPr>
                  <a:t> </a:t>
                </a:r>
                <a:endParaRPr lang="fr-FR" b="1" dirty="0">
                  <a:solidFill>
                    <a:schemeClr val="accent5"/>
                  </a:solidFill>
                  <a:latin typeface="Courier New" panose="02070309020205020404" pitchFamily="49" charset="0"/>
                  <a:cs typeface="Courier New" panose="02070309020205020404" pitchFamily="49" charset="0"/>
                </a:endParaRPr>
              </a:p>
            </p:txBody>
          </p:sp>
        </mc:Choice>
        <mc:Fallback xmlns="">
          <p:sp>
            <p:nvSpPr>
              <p:cNvPr id="18" name="ZoneTexte 17">
                <a:extLst>
                  <a:ext uri="{FF2B5EF4-FFF2-40B4-BE49-F238E27FC236}">
                    <a16:creationId xmlns:a16="http://schemas.microsoft.com/office/drawing/2014/main" id="{07617493-AF99-C248-A04E-774AB9061330}"/>
                  </a:ext>
                </a:extLst>
              </p:cNvPr>
              <p:cNvSpPr txBox="1">
                <a:spLocks noRot="1" noChangeAspect="1" noMove="1" noResize="1" noEditPoints="1" noAdjustHandles="1" noChangeArrowheads="1" noChangeShapeType="1" noTextEdit="1"/>
              </p:cNvSpPr>
              <p:nvPr/>
            </p:nvSpPr>
            <p:spPr>
              <a:xfrm>
                <a:off x="191344" y="3128671"/>
                <a:ext cx="5688632" cy="732252"/>
              </a:xfrm>
              <a:prstGeom prst="rect">
                <a:avLst/>
              </a:prstGeom>
              <a:blipFill>
                <a:blip r:embed="rId4"/>
                <a:stretch>
                  <a:fillRect l="-667" t="-1724" b="-1034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7AE099F-DABD-5245-AA50-3F3163D26ADF}"/>
                  </a:ext>
                </a:extLst>
              </p:cNvPr>
              <p:cNvSpPr/>
              <p:nvPr/>
            </p:nvSpPr>
            <p:spPr>
              <a:xfrm>
                <a:off x="20609" y="4873715"/>
                <a:ext cx="12150781" cy="1347805"/>
              </a:xfrm>
              <a:prstGeom prst="rect">
                <a:avLst/>
              </a:prstGeom>
            </p:spPr>
            <p:txBody>
              <a:bodyPr wrap="square">
                <a:spAutoFit/>
              </a:bodyPr>
              <a:lstStyle/>
              <a:p>
                <a:pPr algn="just"/>
                <a:r>
                  <a:rPr lang="en-US" kern="100" dirty="0" err="1">
                    <a:solidFill>
                      <a:srgbClr val="000000"/>
                    </a:solidFill>
                    <a:latin typeface="Courier New" panose="02070309020205020404" pitchFamily="49" charset="0"/>
                    <a:ea typeface="SimSun" panose="02010600030101010101" pitchFamily="2" charset="-122"/>
                    <a:cs typeface="Courier New" panose="02070309020205020404" pitchFamily="49" charset="0"/>
                  </a:rPr>
                  <a:t>où</a:t>
                </a:r>
                <a:endParaRPr lang="fr-FR" i="1" kern="100" dirty="0">
                  <a:latin typeface="Courier New" panose="02070309020205020404" pitchFamily="49" charset="0"/>
                  <a:ea typeface="SimSun" panose="02010600030101010101" pitchFamily="2" charset="-122"/>
                  <a:cs typeface="Courier New" panose="02070309020205020404" pitchFamily="49" charset="0"/>
                </a:endParaRPr>
              </a:p>
              <a:p>
                <a:pPr algn="just"/>
                <a14:m>
                  <m:oMath xmlns:m="http://schemas.openxmlformats.org/officeDocument/2006/math">
                    <m:sSubSup>
                      <m:sSubSupPr>
                        <m:ctrlPr>
                          <a:rPr lang="fr-FR" sz="1500" i="1" kern="100">
                            <a:latin typeface="Cambria Math" panose="02040503050406030204" pitchFamily="18" charset="0"/>
                            <a:ea typeface="SimSun" panose="02010600030101010101" pitchFamily="2" charset="-122"/>
                            <a:cs typeface="Times New Roman" panose="02020603050405020304" pitchFamily="18" charset="0"/>
                          </a:rPr>
                        </m:ctrlPr>
                      </m:sSubSupPr>
                      <m:e>
                        <m:r>
                          <a:rPr lang="en-US" sz="1500" i="1" kern="100">
                            <a:latin typeface="Cambria Math" panose="02040503050406030204" pitchFamily="18" charset="0"/>
                            <a:ea typeface="SimSun" panose="02010600030101010101" pitchFamily="2" charset="-122"/>
                            <a:cs typeface="Times New Roman" panose="02020603050405020304" pitchFamily="18" charset="0"/>
                          </a:rPr>
                          <m:t>𝑓</m:t>
                        </m:r>
                      </m:e>
                      <m:sub>
                        <m:r>
                          <a:rPr lang="en-US" sz="1500" i="1" kern="100">
                            <a:latin typeface="Cambria Math" panose="02040503050406030204" pitchFamily="18" charset="0"/>
                            <a:ea typeface="SimSun" panose="02010600030101010101" pitchFamily="2" charset="-122"/>
                            <a:cs typeface="Times New Roman" panose="02020603050405020304" pitchFamily="18" charset="0"/>
                          </a:rPr>
                          <m:t>𝑓𝑢</m:t>
                        </m:r>
                      </m:sub>
                      <m:sup>
                        <m:r>
                          <a:rPr lang="en-US" sz="1500" i="1" kern="100">
                            <a:latin typeface="Cambria Math" panose="02040503050406030204" pitchFamily="18" charset="0"/>
                            <a:ea typeface="SimSun" panose="02010600030101010101" pitchFamily="2" charset="-122"/>
                            <a:cs typeface="Times New Roman" panose="02020603050405020304" pitchFamily="18" charset="0"/>
                          </a:rPr>
                          <m:t>∗</m:t>
                        </m:r>
                      </m:sup>
                    </m:sSubSup>
                  </m:oMath>
                </a14:m>
                <a:r>
                  <a:rPr lang="en-US" sz="1500" kern="100" dirty="0" err="1">
                    <a:latin typeface="Courier New" panose="02070309020205020404" pitchFamily="49" charset="0"/>
                    <a:ea typeface="SimSun" panose="02010600030101010101" pitchFamily="2" charset="-122"/>
                    <a:cs typeface="Courier New" panose="02070309020205020404" pitchFamily="49" charset="0"/>
                  </a:rPr>
                  <a:t>valeur</a:t>
                </a:r>
                <a:r>
                  <a:rPr lang="en-US" sz="1500" kern="100" dirty="0">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latin typeface="Courier New" panose="02070309020205020404" pitchFamily="49" charset="0"/>
                    <a:ea typeface="SimSun" panose="02010600030101010101" pitchFamily="2" charset="-122"/>
                    <a:cs typeface="Courier New" panose="02070309020205020404" pitchFamily="49" charset="0"/>
                  </a:rPr>
                  <a:t>caractéristique</a:t>
                </a:r>
                <a:r>
                  <a:rPr lang="en-US" sz="1500" kern="100" dirty="0">
                    <a:latin typeface="Courier New" panose="02070309020205020404" pitchFamily="49" charset="0"/>
                    <a:ea typeface="SimSun" panose="02010600030101010101" pitchFamily="2" charset="-122"/>
                    <a:cs typeface="Courier New" panose="02070309020205020404" pitchFamily="49" charset="0"/>
                  </a:rPr>
                  <a:t> de la </a:t>
                </a:r>
                <a:r>
                  <a:rPr lang="en-US" sz="1500" kern="100" dirty="0" err="1">
                    <a:latin typeface="Courier New" panose="02070309020205020404" pitchFamily="49" charset="0"/>
                    <a:ea typeface="SimSun" panose="02010600030101010101" pitchFamily="2" charset="-122"/>
                    <a:cs typeface="Courier New" panose="02070309020205020404" pitchFamily="49" charset="0"/>
                  </a:rPr>
                  <a:t>résistance</a:t>
                </a:r>
                <a:r>
                  <a:rPr lang="en-US" sz="1500" kern="100" dirty="0">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latin typeface="Courier New" panose="02070309020205020404" pitchFamily="49" charset="0"/>
                    <a:ea typeface="SimSun" panose="02010600030101010101" pitchFamily="2" charset="-122"/>
                    <a:cs typeface="Courier New" panose="02070309020205020404" pitchFamily="49" charset="0"/>
                  </a:rPr>
                  <a:t>ultime</a:t>
                </a:r>
                <a:r>
                  <a:rPr lang="en-US" sz="1500" kern="100" dirty="0">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latin typeface="Courier New" panose="02070309020205020404" pitchFamily="49" charset="0"/>
                    <a:ea typeface="SimSun" panose="02010600030101010101" pitchFamily="2" charset="-122"/>
                    <a:cs typeface="Courier New" panose="02070309020205020404" pitchFamily="49" charset="0"/>
                  </a:rPr>
                  <a:t>en</a:t>
                </a:r>
                <a:r>
                  <a:rPr lang="en-US" sz="1500" kern="100" dirty="0">
                    <a:latin typeface="Courier New" panose="02070309020205020404" pitchFamily="49" charset="0"/>
                    <a:ea typeface="SimSun" panose="02010600030101010101" pitchFamily="2" charset="-122"/>
                    <a:cs typeface="Courier New" panose="02070309020205020404" pitchFamily="49" charset="0"/>
                  </a:rPr>
                  <a:t> traction</a:t>
                </a:r>
              </a:p>
              <a:p>
                <a:pPr algn="just"/>
                <a14:m>
                  <m:oMath xmlns:m="http://schemas.openxmlformats.org/officeDocument/2006/math">
                    <m:acc>
                      <m:accPr>
                        <m:chr m:val="̅"/>
                        <m:ctrlPr>
                          <a:rPr lang="fr-FR" sz="1500" i="1" kern="100">
                            <a:latin typeface="Cambria Math" panose="02040503050406030204" pitchFamily="18" charset="0"/>
                            <a:ea typeface="SimSun" panose="02010600030101010101" pitchFamily="2" charset="-122"/>
                            <a:cs typeface="Times New Roman" panose="02020603050405020304" pitchFamily="18" charset="0"/>
                          </a:rPr>
                        </m:ctrlPr>
                      </m:accPr>
                      <m:e>
                        <m:sSub>
                          <m:sSubPr>
                            <m:ctrlPr>
                              <a:rPr lang="fr-FR" sz="1500" i="1" kern="100">
                                <a:latin typeface="Cambria Math" panose="02040503050406030204" pitchFamily="18" charset="0"/>
                                <a:ea typeface="SimSun" panose="02010600030101010101" pitchFamily="2" charset="-122"/>
                                <a:cs typeface="Times New Roman" panose="02020603050405020304" pitchFamily="18" charset="0"/>
                              </a:rPr>
                            </m:ctrlPr>
                          </m:sSubPr>
                          <m:e>
                            <m:r>
                              <a:rPr lang="en-US" sz="1500" i="1" kern="100">
                                <a:latin typeface="Cambria Math" panose="02040503050406030204" pitchFamily="18" charset="0"/>
                                <a:ea typeface="SimSun" panose="02010600030101010101" pitchFamily="2" charset="-122"/>
                                <a:cs typeface="Times New Roman" panose="02020603050405020304" pitchFamily="18" charset="0"/>
                              </a:rPr>
                              <m:t>𝑓</m:t>
                            </m:r>
                          </m:e>
                          <m:sub>
                            <m:r>
                              <a:rPr lang="en-US" sz="1500" i="1" kern="100">
                                <a:latin typeface="Cambria Math" panose="02040503050406030204" pitchFamily="18" charset="0"/>
                                <a:ea typeface="SimSun" panose="02010600030101010101" pitchFamily="2" charset="-122"/>
                                <a:cs typeface="Times New Roman" panose="02020603050405020304" pitchFamily="18" charset="0"/>
                              </a:rPr>
                              <m:t>𝑓𝑢</m:t>
                            </m:r>
                          </m:sub>
                        </m:sSub>
                      </m:e>
                    </m:acc>
                  </m:oMath>
                </a14:m>
                <a:r>
                  <a:rPr lang="en-US" sz="15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1500" kern="100" dirty="0" err="1">
                    <a:latin typeface="Courier New" panose="02070309020205020404" pitchFamily="49" charset="0"/>
                    <a:ea typeface="SimSun" panose="02010600030101010101" pitchFamily="2" charset="-122"/>
                    <a:cs typeface="Courier New" panose="02070309020205020404" pitchFamily="49" charset="0"/>
                  </a:rPr>
                  <a:t>sa</a:t>
                </a:r>
                <a:r>
                  <a:rPr lang="en-US" sz="1500" kern="100" dirty="0">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latin typeface="Courier New" panose="02070309020205020404" pitchFamily="49" charset="0"/>
                    <a:ea typeface="SimSun" panose="02010600030101010101" pitchFamily="2" charset="-122"/>
                    <a:cs typeface="Courier New" panose="02070309020205020404" pitchFamily="49" charset="0"/>
                  </a:rPr>
                  <a:t>valeur</a:t>
                </a:r>
                <a:r>
                  <a:rPr lang="en-US" sz="1500" kern="100" dirty="0">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latin typeface="Courier New" panose="02070309020205020404" pitchFamily="49" charset="0"/>
                    <a:ea typeface="SimSun" panose="02010600030101010101" pitchFamily="2" charset="-122"/>
                    <a:cs typeface="Courier New" panose="02070309020205020404" pitchFamily="49" charset="0"/>
                  </a:rPr>
                  <a:t>moyenne</a:t>
                </a:r>
                <a:endParaRPr lang="fr-FR" sz="1500" i="1" kern="100" dirty="0">
                  <a:latin typeface="Courier New" panose="02070309020205020404" pitchFamily="49" charset="0"/>
                  <a:ea typeface="SimSun" panose="02010600030101010101" pitchFamily="2" charset="-122"/>
                  <a:cs typeface="Courier New" panose="02070309020205020404" pitchFamily="49" charset="0"/>
                </a:endParaRPr>
              </a:p>
              <a:p>
                <a:pPr algn="just"/>
                <a14:m>
                  <m:oMath xmlns:m="http://schemas.openxmlformats.org/officeDocument/2006/math">
                    <m:r>
                      <a:rPr lang="en-US" sz="1500" i="1" kern="100">
                        <a:latin typeface="Cambria Math" panose="02040503050406030204" pitchFamily="18" charset="0"/>
                        <a:ea typeface="SimSun" panose="02010600030101010101" pitchFamily="2" charset="-122"/>
                        <a:cs typeface="Times New Roman" panose="02020603050405020304" pitchFamily="18" charset="0"/>
                      </a:rPr>
                      <m:t>𝜎</m:t>
                    </m:r>
                  </m:oMath>
                </a14:m>
                <a:r>
                  <a:rPr lang="en-US" sz="15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1500" kern="100" dirty="0">
                    <a:latin typeface="Courier New" panose="02070309020205020404" pitchFamily="49" charset="0"/>
                    <a:ea typeface="SimSun" panose="02010600030101010101" pitchFamily="2" charset="-122"/>
                    <a:cs typeface="Courier New" panose="02070309020205020404" pitchFamily="49" charset="0"/>
                  </a:rPr>
                  <a:t>son </a:t>
                </a:r>
                <a:r>
                  <a:rPr lang="en-US" sz="1500" kern="100" dirty="0" err="1">
                    <a:latin typeface="Courier New" panose="02070309020205020404" pitchFamily="49" charset="0"/>
                    <a:ea typeface="SimSun" panose="02010600030101010101" pitchFamily="2" charset="-122"/>
                    <a:cs typeface="Courier New" panose="02070309020205020404" pitchFamily="49" charset="0"/>
                  </a:rPr>
                  <a:t>écart-type</a:t>
                </a:r>
                <a:endParaRPr lang="en-US" sz="1500" kern="100" dirty="0">
                  <a:latin typeface="Courier New" panose="02070309020205020404" pitchFamily="49" charset="0"/>
                  <a:ea typeface="SimSun" panose="02010600030101010101" pitchFamily="2" charset="-122"/>
                  <a:cs typeface="Courier New" panose="02070309020205020404" pitchFamily="49" charset="0"/>
                </a:endParaRPr>
              </a:p>
              <a:p>
                <a:pPr algn="just"/>
                <a14:m>
                  <m:oMath xmlns:m="http://schemas.openxmlformats.org/officeDocument/2006/math">
                    <m:sSub>
                      <m:sSubPr>
                        <m:ctrlPr>
                          <a:rPr lang="fr-FR" sz="1500" i="1" kern="100">
                            <a:latin typeface="Cambria Math" panose="02040503050406030204" pitchFamily="18" charset="0"/>
                            <a:ea typeface="SimSun" panose="02010600030101010101" pitchFamily="2" charset="-122"/>
                            <a:cs typeface="Times New Roman" panose="02020603050405020304" pitchFamily="18" charset="0"/>
                          </a:rPr>
                        </m:ctrlPr>
                      </m:sSubPr>
                      <m:e>
                        <m:r>
                          <a:rPr lang="en-US" sz="1500" i="1" kern="100">
                            <a:latin typeface="Cambria Math" panose="02040503050406030204" pitchFamily="18" charset="0"/>
                            <a:ea typeface="SimSun" panose="02010600030101010101" pitchFamily="2" charset="-122"/>
                            <a:cs typeface="Times New Roman" panose="02020603050405020304" pitchFamily="18" charset="0"/>
                          </a:rPr>
                          <m:t>𝐶</m:t>
                        </m:r>
                      </m:e>
                      <m:sub>
                        <m:r>
                          <a:rPr lang="en-US" sz="1500" i="1" kern="100">
                            <a:latin typeface="Cambria Math" panose="02040503050406030204" pitchFamily="18" charset="0"/>
                            <a:ea typeface="SimSun" panose="02010600030101010101" pitchFamily="2" charset="-122"/>
                            <a:cs typeface="Times New Roman" panose="02020603050405020304" pitchFamily="18" charset="0"/>
                          </a:rPr>
                          <m:t>𝐸</m:t>
                        </m:r>
                      </m:sub>
                    </m:sSub>
                  </m:oMath>
                </a14:m>
                <a:r>
                  <a:rPr lang="en-US" sz="1500" kern="100" dirty="0">
                    <a:latin typeface="Courier New" panose="02070309020205020404" pitchFamily="49" charset="0"/>
                    <a:ea typeface="SimSun" panose="02010600030101010101" pitchFamily="2" charset="-122"/>
                    <a:cs typeface="Courier New" panose="02070309020205020404" pitchFamily="49" charset="0"/>
                  </a:rPr>
                  <a:t>coefficient de </a:t>
                </a:r>
                <a:r>
                  <a:rPr lang="en-US" sz="1500" kern="100" dirty="0" err="1">
                    <a:latin typeface="Courier New" panose="02070309020205020404" pitchFamily="49" charset="0"/>
                    <a:ea typeface="SimSun" panose="02010600030101010101" pitchFamily="2" charset="-122"/>
                    <a:cs typeface="Courier New" panose="02070309020205020404" pitchFamily="49" charset="0"/>
                  </a:rPr>
                  <a:t>réduction</a:t>
                </a:r>
                <a:r>
                  <a:rPr lang="en-US" sz="1500" kern="100" dirty="0">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latin typeface="Courier New" panose="02070309020205020404" pitchFamily="49" charset="0"/>
                    <a:ea typeface="SimSun" panose="02010600030101010101" pitchFamily="2" charset="-122"/>
                    <a:cs typeface="Courier New" panose="02070309020205020404" pitchFamily="49" charset="0"/>
                  </a:rPr>
                  <a:t>environnementale</a:t>
                </a:r>
                <a:r>
                  <a:rPr lang="en-US" sz="1500" kern="100" dirty="0">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latin typeface="Courier New" panose="02070309020205020404" pitchFamily="49" charset="0"/>
                    <a:ea typeface="SimSun" panose="02010600030101010101" pitchFamily="2" charset="-122"/>
                    <a:cs typeface="Courier New" panose="02070309020205020404" pitchFamily="49" charset="0"/>
                  </a:rPr>
                  <a:t>considérant</a:t>
                </a:r>
                <a:r>
                  <a:rPr lang="en-US" sz="1500" kern="100" dirty="0">
                    <a:latin typeface="Courier New" panose="02070309020205020404" pitchFamily="49" charset="0"/>
                    <a:ea typeface="SimSun" panose="02010600030101010101" pitchFamily="2" charset="-122"/>
                    <a:cs typeface="Courier New" panose="02070309020205020404" pitchFamily="49" charset="0"/>
                  </a:rPr>
                  <a:t> le </a:t>
                </a:r>
                <a:r>
                  <a:rPr lang="en-US" sz="1500" kern="100" dirty="0" err="1">
                    <a:latin typeface="Courier New" panose="02070309020205020404" pitchFamily="49" charset="0"/>
                    <a:ea typeface="SimSun" panose="02010600030101010101" pitchFamily="2" charset="-122"/>
                    <a:cs typeface="Courier New" panose="02070309020205020404" pitchFamily="49" charset="0"/>
                  </a:rPr>
                  <a:t>vieillissement</a:t>
                </a:r>
                <a:r>
                  <a:rPr lang="en-US" sz="1500" kern="100" dirty="0">
                    <a:latin typeface="Courier New" panose="02070309020205020404" pitchFamily="49" charset="0"/>
                    <a:ea typeface="SimSun" panose="02010600030101010101" pitchFamily="2" charset="-122"/>
                    <a:cs typeface="Courier New" panose="02070309020205020404" pitchFamily="49" charset="0"/>
                  </a:rPr>
                  <a:t> (</a:t>
                </a:r>
                <a:r>
                  <a:rPr lang="en-US" sz="1500" kern="100" dirty="0" err="1">
                    <a:latin typeface="Courier New" panose="02070309020205020404" pitchFamily="49" charset="0"/>
                    <a:ea typeface="SimSun" panose="02010600030101010101" pitchFamily="2" charset="-122"/>
                    <a:cs typeface="Courier New" panose="02070309020205020404" pitchFamily="49" charset="0"/>
                  </a:rPr>
                  <a:t>dépend</a:t>
                </a:r>
                <a:r>
                  <a:rPr lang="en-US" sz="1500" kern="100" dirty="0">
                    <a:latin typeface="Courier New" panose="02070309020205020404" pitchFamily="49" charset="0"/>
                    <a:ea typeface="SimSun" panose="02010600030101010101" pitchFamily="2" charset="-122"/>
                    <a:cs typeface="Courier New" panose="02070309020205020404" pitchFamily="49" charset="0"/>
                  </a:rPr>
                  <a:t> du type de </a:t>
                </a:r>
                <a:r>
                  <a:rPr lang="en-US" sz="1500" kern="100" dirty="0" err="1">
                    <a:latin typeface="Courier New" panose="02070309020205020404" pitchFamily="49" charset="0"/>
                    <a:ea typeface="SimSun" panose="02010600030101010101" pitchFamily="2" charset="-122"/>
                    <a:cs typeface="Courier New" panose="02070309020205020404" pitchFamily="49" charset="0"/>
                  </a:rPr>
                  <a:t>fibres</a:t>
                </a:r>
                <a:r>
                  <a:rPr lang="en-US" sz="1500" kern="100" dirty="0">
                    <a:latin typeface="Courier New" panose="02070309020205020404" pitchFamily="49" charset="0"/>
                    <a:ea typeface="SimSun" panose="02010600030101010101" pitchFamily="2" charset="-122"/>
                    <a:cs typeface="Courier New" panose="02070309020205020404" pitchFamily="49" charset="0"/>
                  </a:rPr>
                  <a:t>)</a:t>
                </a:r>
                <a:endParaRPr lang="fr-FR" sz="1500" kern="100" dirty="0">
                  <a:latin typeface="Courier New" panose="02070309020205020404" pitchFamily="49" charset="0"/>
                  <a:ea typeface="SimSun" panose="02010600030101010101" pitchFamily="2" charset="-122"/>
                  <a:cs typeface="Courier New" panose="02070309020205020404" pitchFamily="49" charset="0"/>
                </a:endParaRPr>
              </a:p>
            </p:txBody>
          </p:sp>
        </mc:Choice>
        <mc:Fallback xmlns="">
          <p:sp>
            <p:nvSpPr>
              <p:cNvPr id="2" name="Rectangle 1">
                <a:extLst>
                  <a:ext uri="{FF2B5EF4-FFF2-40B4-BE49-F238E27FC236}">
                    <a16:creationId xmlns:a16="http://schemas.microsoft.com/office/drawing/2014/main" id="{67AE099F-DABD-5245-AA50-3F3163D26ADF}"/>
                  </a:ext>
                </a:extLst>
              </p:cNvPr>
              <p:cNvSpPr>
                <a:spLocks noRot="1" noChangeAspect="1" noMove="1" noResize="1" noEditPoints="1" noAdjustHandles="1" noChangeArrowheads="1" noChangeShapeType="1" noTextEdit="1"/>
              </p:cNvSpPr>
              <p:nvPr/>
            </p:nvSpPr>
            <p:spPr>
              <a:xfrm>
                <a:off x="20609" y="4873715"/>
                <a:ext cx="12150781" cy="1347805"/>
              </a:xfrm>
              <a:prstGeom prst="rect">
                <a:avLst/>
              </a:prstGeom>
              <a:blipFill>
                <a:blip r:embed="rId5"/>
                <a:stretch>
                  <a:fillRect l="-418" t="-1852" b="-3704"/>
                </a:stretch>
              </a:blipFill>
            </p:spPr>
            <p:txBody>
              <a:bodyPr/>
              <a:lstStyle/>
              <a:p>
                <a:r>
                  <a:rPr lang="fr-FR">
                    <a:noFill/>
                  </a:rPr>
                  <a:t> </a:t>
                </a:r>
              </a:p>
            </p:txBody>
          </p:sp>
        </mc:Fallback>
      </mc:AlternateContent>
      <p:sp>
        <p:nvSpPr>
          <p:cNvPr id="20" name="ZoneTexte 19">
            <a:extLst>
              <a:ext uri="{FF2B5EF4-FFF2-40B4-BE49-F238E27FC236}">
                <a16:creationId xmlns:a16="http://schemas.microsoft.com/office/drawing/2014/main" id="{7CC00FF1-F6EA-4243-AE45-32EBB40580E9}"/>
              </a:ext>
            </a:extLst>
          </p:cNvPr>
          <p:cNvSpPr txBox="1"/>
          <p:nvPr/>
        </p:nvSpPr>
        <p:spPr>
          <a:xfrm>
            <a:off x="202514" y="3893200"/>
            <a:ext cx="9277862" cy="369332"/>
          </a:xfrm>
          <a:prstGeom prst="rect">
            <a:avLst/>
          </a:prstGeom>
          <a:noFill/>
        </p:spPr>
        <p:txBody>
          <a:bodyPr wrap="square" rtlCol="0">
            <a:spAutoFit/>
          </a:bodyPr>
          <a:lstStyle/>
          <a:p>
            <a:r>
              <a:rPr lang="fr-FR" b="1" dirty="0">
                <a:solidFill>
                  <a:schemeClr val="accent5"/>
                </a:solidFill>
                <a:latin typeface="Courier New" panose="02070309020205020404" pitchFamily="49" charset="0"/>
                <a:cs typeface="Courier New" panose="02070309020205020404" pitchFamily="49" charset="0"/>
              </a:rPr>
              <a:t>Fournit une valeur déterministe de la durée de vie </a:t>
            </a:r>
            <a:r>
              <a:rPr lang="fr-FR" b="1" i="1" dirty="0" err="1">
                <a:solidFill>
                  <a:schemeClr val="accent5"/>
                </a:solidFill>
                <a:latin typeface="Courier New" panose="02070309020205020404" pitchFamily="49" charset="0"/>
                <a:cs typeface="Courier New" panose="02070309020205020404" pitchFamily="49" charset="0"/>
              </a:rPr>
              <a:t>t</a:t>
            </a:r>
            <a:r>
              <a:rPr lang="fr-FR" b="1" i="1" baseline="-25000" dirty="0" err="1">
                <a:solidFill>
                  <a:schemeClr val="accent5"/>
                </a:solidFill>
                <a:latin typeface="Courier New" panose="02070309020205020404" pitchFamily="49" charset="0"/>
                <a:cs typeface="Courier New" panose="02070309020205020404" pitchFamily="49" charset="0"/>
              </a:rPr>
              <a:t>f</a:t>
            </a:r>
            <a:r>
              <a:rPr lang="fr-FR" b="1" dirty="0">
                <a:solidFill>
                  <a:schemeClr val="accent5"/>
                </a:solidFill>
                <a:latin typeface="Courier New" panose="02070309020205020404" pitchFamily="49" charset="0"/>
                <a:cs typeface="Courier New" panose="02070309020205020404" pitchFamily="49" charset="0"/>
              </a:rPr>
              <a:t>, telle que:</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0D0A11F-1355-A84C-9A2C-D186A965A385}"/>
                  </a:ext>
                </a:extLst>
              </p:cNvPr>
              <p:cNvSpPr/>
              <p:nvPr/>
            </p:nvSpPr>
            <p:spPr>
              <a:xfrm>
                <a:off x="9120336" y="3859289"/>
                <a:ext cx="2121991" cy="400174"/>
              </a:xfrm>
              <a:prstGeom prst="rect">
                <a:avLst/>
              </a:prstGeom>
            </p:spPr>
            <p:txBody>
              <a:bodyPr wrap="none">
                <a:spAutoFit/>
              </a:bodyPr>
              <a:lstStyle/>
              <a:p>
                <a14:m>
                  <m:oMath xmlns:m="http://schemas.openxmlformats.org/officeDocument/2006/math">
                    <m:f>
                      <m:fPr>
                        <m:type m:val="lin"/>
                        <m:ctrlPr>
                          <a:rPr lang="fr-FR" i="1" smtClean="0">
                            <a:solidFill>
                              <a:srgbClr val="FF0000"/>
                            </a:solidFill>
                            <a:latin typeface="Cambria Math" panose="02040503050406030204" pitchFamily="18" charset="0"/>
                          </a:rPr>
                        </m:ctrlPr>
                      </m:fPr>
                      <m:num>
                        <m:sSub>
                          <m:sSubPr>
                            <m:ctrlPr>
                              <a:rPr lang="fr-FR" i="1">
                                <a:solidFill>
                                  <a:srgbClr val="FF0000"/>
                                </a:solidFill>
                                <a:effectLst/>
                                <a:latin typeface="Cambria Math" panose="02040503050406030204" pitchFamily="18" charset="0"/>
                              </a:rPr>
                            </m:ctrlPr>
                          </m:sSubPr>
                          <m:e>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e>
                          <m:sub>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sub>
                        </m:sSub>
                        <m:r>
                          <a:rPr lang="en-US">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r-FR" i="1">
                                <a:solidFill>
                                  <a:srgbClr val="FF0000"/>
                                </a:solidFill>
                                <a:effectLst/>
                                <a:latin typeface="Cambria Math" panose="02040503050406030204" pitchFamily="18" charset="0"/>
                              </a:rPr>
                            </m:ctrlPr>
                          </m:sSubPr>
                          <m:e>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𝑡</m:t>
                            </m:r>
                          </m:e>
                          <m:sub>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sub>
                        </m:sSub>
                        <m:r>
                          <a:rPr lang="en-US">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num>
                      <m:den>
                        <m:sSubSup>
                          <m:sSubSupPr>
                            <m:ctrlPr>
                              <a:rPr lang="fr-FR" i="1">
                                <a:solidFill>
                                  <a:srgbClr val="FF0000"/>
                                </a:solidFill>
                                <a:effectLst/>
                                <a:latin typeface="Cambria Math" panose="02040503050406030204" pitchFamily="18" charset="0"/>
                              </a:rPr>
                            </m:ctrlPr>
                          </m:sSubSupPr>
                          <m:e>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e>
                          <m:sub>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𝑓𝑢</m:t>
                            </m:r>
                          </m:sub>
                          <m:sup>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up>
                        </m:sSubSup>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(0)</m:t>
                        </m:r>
                      </m:den>
                    </m:f>
                    <m:r>
                      <a:rPr lang="en-US">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r-FR" i="1">
                            <a:solidFill>
                              <a:srgbClr val="FF0000"/>
                            </a:solidFill>
                            <a:effectLst/>
                            <a:latin typeface="Cambria Math" panose="02040503050406030204" pitchFamily="18" charset="0"/>
                          </a:rPr>
                        </m:ctrlPr>
                      </m:sSubPr>
                      <m:e>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𝐶</m:t>
                        </m:r>
                      </m:e>
                      <m:sub>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𝐸</m:t>
                        </m:r>
                      </m:sub>
                    </m:sSub>
                  </m:oMath>
                </a14:m>
                <a:r>
                  <a:rPr lang="en-US" dirty="0">
                    <a:solidFill>
                      <a:srgbClr val="FF0000"/>
                    </a:solidFill>
                    <a:latin typeface="Times New Roman" panose="02020603050405020304" pitchFamily="18" charset="0"/>
                    <a:ea typeface="SimSun" panose="02010600030101010101" pitchFamily="2" charset="-122"/>
                  </a:rPr>
                  <a:t> </a:t>
                </a:r>
                <a:endParaRPr lang="fr-FR" dirty="0">
                  <a:solidFill>
                    <a:srgbClr val="FF0000"/>
                  </a:solidFill>
                </a:endParaRPr>
              </a:p>
            </p:txBody>
          </p:sp>
        </mc:Choice>
        <mc:Fallback xmlns="">
          <p:sp>
            <p:nvSpPr>
              <p:cNvPr id="3" name="Rectangle 2">
                <a:extLst>
                  <a:ext uri="{FF2B5EF4-FFF2-40B4-BE49-F238E27FC236}">
                    <a16:creationId xmlns:a16="http://schemas.microsoft.com/office/drawing/2014/main" id="{40D0A11F-1355-A84C-9A2C-D186A965A385}"/>
                  </a:ext>
                </a:extLst>
              </p:cNvPr>
              <p:cNvSpPr>
                <a:spLocks noRot="1" noChangeAspect="1" noMove="1" noResize="1" noEditPoints="1" noAdjustHandles="1" noChangeArrowheads="1" noChangeShapeType="1" noTextEdit="1"/>
              </p:cNvSpPr>
              <p:nvPr/>
            </p:nvSpPr>
            <p:spPr>
              <a:xfrm>
                <a:off x="9120336" y="3859289"/>
                <a:ext cx="2121991" cy="400174"/>
              </a:xfrm>
              <a:prstGeom prst="rect">
                <a:avLst/>
              </a:prstGeom>
              <a:blipFill>
                <a:blip r:embed="rId6"/>
                <a:stretch>
                  <a:fillRect l="-1190" t="-100000" b="-14545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5F5CD1B-871E-8C41-9BAD-DE039A476343}"/>
                  </a:ext>
                </a:extLst>
              </p:cNvPr>
              <p:cNvSpPr/>
              <p:nvPr/>
            </p:nvSpPr>
            <p:spPr>
              <a:xfrm>
                <a:off x="6989892" y="5141400"/>
                <a:ext cx="2850524" cy="348813"/>
              </a:xfrm>
              <a:prstGeom prst="rect">
                <a:avLst/>
              </a:prstGeom>
            </p:spPr>
            <p:txBody>
              <a:bodyPr wrap="none">
                <a:spAutoFit/>
              </a:bodyPr>
              <a:lstStyle/>
              <a:p>
                <a:r>
                  <a:rPr lang="fr-FR" sz="1500" dirty="0">
                    <a:solidFill>
                      <a:srgbClr val="FF0000"/>
                    </a:solidFill>
                  </a:rPr>
                  <a:t>; </a:t>
                </a:r>
                <a14:m>
                  <m:oMath xmlns:m="http://schemas.openxmlformats.org/officeDocument/2006/math">
                    <m:sSubSup>
                      <m:sSubSupPr>
                        <m:ctrlPr>
                          <a:rPr lang="fr-FR" sz="1500" i="1">
                            <a:solidFill>
                              <a:srgbClr val="FF0000"/>
                            </a:solidFill>
                            <a:latin typeface="Cambria Math" panose="02040503050406030204" pitchFamily="18" charset="0"/>
                          </a:rPr>
                        </m:ctrlPr>
                      </m:sSubSupPr>
                      <m:e>
                        <m:r>
                          <a:rPr lang="en-US" sz="15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e>
                      <m:sub>
                        <m:r>
                          <a:rPr lang="en-US" sz="15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𝑓𝑢</m:t>
                        </m:r>
                      </m:sub>
                      <m:sup>
                        <m:r>
                          <a:rPr lang="en-US" sz="15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up>
                    </m:sSubSup>
                    <m:r>
                      <a:rPr lang="en-US" sz="15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(0)</m:t>
                    </m:r>
                  </m:oMath>
                </a14:m>
                <a:r>
                  <a:rPr lang="fr-FR" sz="1500" dirty="0"/>
                  <a:t> </a:t>
                </a:r>
                <a:r>
                  <a:rPr lang="fr-FR" sz="1500" dirty="0">
                    <a:solidFill>
                      <a:srgbClr val="FF0000"/>
                    </a:solidFill>
                    <a:latin typeface="Courier New" panose="02070309020205020404" pitchFamily="49" charset="0"/>
                    <a:cs typeface="Courier New" panose="02070309020205020404" pitchFamily="49" charset="0"/>
                  </a:rPr>
                  <a:t>sa valeur à </a:t>
                </a:r>
                <a:r>
                  <a:rPr lang="fr-FR" sz="1500" i="1" dirty="0" err="1">
                    <a:solidFill>
                      <a:srgbClr val="FF0000"/>
                    </a:solidFill>
                    <a:latin typeface="Courier New" panose="02070309020205020404" pitchFamily="49" charset="0"/>
                    <a:cs typeface="Courier New" panose="02070309020205020404" pitchFamily="49" charset="0"/>
                  </a:rPr>
                  <a:t>t</a:t>
                </a:r>
                <a:r>
                  <a:rPr lang="fr-FR" sz="1500" dirty="0">
                    <a:solidFill>
                      <a:srgbClr val="FF0000"/>
                    </a:solidFill>
                    <a:latin typeface="Courier New" panose="02070309020205020404" pitchFamily="49" charset="0"/>
                    <a:cs typeface="Courier New" panose="02070309020205020404" pitchFamily="49" charset="0"/>
                  </a:rPr>
                  <a:t> = 0</a:t>
                </a:r>
              </a:p>
            </p:txBody>
          </p:sp>
        </mc:Choice>
        <mc:Fallback xmlns="">
          <p:sp>
            <p:nvSpPr>
              <p:cNvPr id="4" name="Rectangle 3">
                <a:extLst>
                  <a:ext uri="{FF2B5EF4-FFF2-40B4-BE49-F238E27FC236}">
                    <a16:creationId xmlns:a16="http://schemas.microsoft.com/office/drawing/2014/main" id="{45F5CD1B-871E-8C41-9BAD-DE039A476343}"/>
                  </a:ext>
                </a:extLst>
              </p:cNvPr>
              <p:cNvSpPr>
                <a:spLocks noRot="1" noChangeAspect="1" noMove="1" noResize="1" noEditPoints="1" noAdjustHandles="1" noChangeArrowheads="1" noChangeShapeType="1" noTextEdit="1"/>
              </p:cNvSpPr>
              <p:nvPr/>
            </p:nvSpPr>
            <p:spPr>
              <a:xfrm>
                <a:off x="6989892" y="5141400"/>
                <a:ext cx="2850524" cy="348813"/>
              </a:xfrm>
              <a:prstGeom prst="rect">
                <a:avLst/>
              </a:prstGeom>
              <a:blipFill>
                <a:blip r:embed="rId7"/>
                <a:stretch>
                  <a:fillRect l="-889" b="-1379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9648A32-EBBE-4349-88DE-47E6CD0B52B7}"/>
                  </a:ext>
                </a:extLst>
              </p:cNvPr>
              <p:cNvSpPr/>
              <p:nvPr/>
            </p:nvSpPr>
            <p:spPr>
              <a:xfrm>
                <a:off x="12180" y="6095161"/>
                <a:ext cx="5934766" cy="358175"/>
              </a:xfrm>
              <a:prstGeom prst="rect">
                <a:avLst/>
              </a:prstGeom>
            </p:spPr>
            <p:txBody>
              <a:bodyPr wrap="none">
                <a:spAutoFit/>
              </a:bodyPr>
              <a:lstStyle/>
              <a:p>
                <a14:m>
                  <m:oMath xmlns:m="http://schemas.openxmlformats.org/officeDocument/2006/math">
                    <m:sSub>
                      <m:sSubPr>
                        <m:ctrlPr>
                          <a:rPr lang="fr-FR"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e>
                      <m:sub>
                        <m:r>
                          <a:rPr lang="en-US" sz="15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sub>
                    </m:sSub>
                    <m:d>
                      <m:dPr>
                        <m:ctrlPr>
                          <a:rPr lang="en-US" sz="1500" i="1"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dPr>
                      <m:e>
                        <m:sSub>
                          <m:sSubPr>
                            <m:ctrlPr>
                              <a:rPr lang="fr-FR"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𝑡</m:t>
                            </m:r>
                          </m:e>
                          <m:sub>
                            <m:r>
                              <a:rPr lang="en-US" sz="15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sub>
                        </m:sSub>
                      </m:e>
                    </m:d>
                  </m:oMath>
                </a14:m>
                <a:r>
                  <a:rPr lang="fr-FR" sz="1500" dirty="0"/>
                  <a:t> </a:t>
                </a:r>
                <a:r>
                  <a:rPr lang="fr-FR" sz="1500" dirty="0">
                    <a:solidFill>
                      <a:srgbClr val="FF0000"/>
                    </a:solidFill>
                    <a:latin typeface="Courier New" panose="02070309020205020404" pitchFamily="49" charset="0"/>
                    <a:cs typeface="Courier New" panose="02070309020205020404" pitchFamily="49" charset="0"/>
                  </a:rPr>
                  <a:t>résistance en traction en fonction du temps </a:t>
                </a:r>
                <a:r>
                  <a:rPr lang="fr-FR" sz="1500" i="1" dirty="0" err="1">
                    <a:solidFill>
                      <a:srgbClr val="FF0000"/>
                    </a:solidFill>
                    <a:latin typeface="Courier New" panose="02070309020205020404" pitchFamily="49" charset="0"/>
                    <a:cs typeface="Courier New" panose="02070309020205020404" pitchFamily="49" charset="0"/>
                  </a:rPr>
                  <a:t>t</a:t>
                </a:r>
                <a:endParaRPr lang="fr-FR" sz="1500" i="1" dirty="0">
                  <a:solidFill>
                    <a:srgbClr val="FF0000"/>
                  </a:solidFill>
                  <a:latin typeface="Courier New" panose="02070309020205020404" pitchFamily="49" charset="0"/>
                  <a:cs typeface="Courier New" panose="02070309020205020404" pitchFamily="49" charset="0"/>
                </a:endParaRPr>
              </a:p>
            </p:txBody>
          </p:sp>
        </mc:Choice>
        <mc:Fallback xmlns="">
          <p:sp>
            <p:nvSpPr>
              <p:cNvPr id="5" name="Rectangle 4">
                <a:extLst>
                  <a:ext uri="{FF2B5EF4-FFF2-40B4-BE49-F238E27FC236}">
                    <a16:creationId xmlns:a16="http://schemas.microsoft.com/office/drawing/2014/main" id="{D9648A32-EBBE-4349-88DE-47E6CD0B52B7}"/>
                  </a:ext>
                </a:extLst>
              </p:cNvPr>
              <p:cNvSpPr>
                <a:spLocks noRot="1" noChangeAspect="1" noMove="1" noResize="1" noEditPoints="1" noAdjustHandles="1" noChangeArrowheads="1" noChangeShapeType="1" noTextEdit="1"/>
              </p:cNvSpPr>
              <p:nvPr/>
            </p:nvSpPr>
            <p:spPr>
              <a:xfrm>
                <a:off x="12180" y="6095161"/>
                <a:ext cx="5934766" cy="358175"/>
              </a:xfrm>
              <a:prstGeom prst="rect">
                <a:avLst/>
              </a:prstGeom>
              <a:blipFill>
                <a:blip r:embed="rId8"/>
                <a:stretch>
                  <a:fillRect b="-17241"/>
                </a:stretch>
              </a:blipFill>
            </p:spPr>
            <p:txBody>
              <a:bodyPr/>
              <a:lstStyle/>
              <a:p>
                <a:r>
                  <a:rPr lang="fr-FR">
                    <a:noFill/>
                  </a:rPr>
                  <a:t> </a:t>
                </a:r>
              </a:p>
            </p:txBody>
          </p:sp>
        </mc:Fallback>
      </mc:AlternateContent>
    </p:spTree>
    <p:extLst>
      <p:ext uri="{BB962C8B-B14F-4D97-AF65-F5344CB8AC3E}">
        <p14:creationId xmlns:p14="http://schemas.microsoft.com/office/powerpoint/2010/main" val="839054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44C0B9-019A-AD4B-A66D-106BF9409E9E}"/>
              </a:ext>
            </a:extLst>
          </p:cNvPr>
          <p:cNvSpPr/>
          <p:nvPr/>
        </p:nvSpPr>
        <p:spPr>
          <a:xfrm>
            <a:off x="8208913" y="1412776"/>
            <a:ext cx="3906839" cy="1392258"/>
          </a:xfrm>
          <a:prstGeom prst="rect">
            <a:avLst/>
          </a:prstGeom>
          <a:solidFill>
            <a:srgbClr val="FFFF9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4</a:t>
            </a:fld>
            <a:endParaRPr lang="fr-FR" dirty="0"/>
          </a:p>
        </p:txBody>
      </p:sp>
      <p:sp>
        <p:nvSpPr>
          <p:cNvPr id="3" name="ZoneTexte 2"/>
          <p:cNvSpPr txBox="1"/>
          <p:nvPr/>
        </p:nvSpPr>
        <p:spPr>
          <a:xfrm>
            <a:off x="98899" y="170573"/>
            <a:ext cx="3725700" cy="461665"/>
          </a:xfrm>
          <a:prstGeom prst="rect">
            <a:avLst/>
          </a:prstGeom>
          <a:noFill/>
        </p:spPr>
        <p:txBody>
          <a:bodyPr wrap="none" rtlCol="0">
            <a:spAutoFit/>
          </a:bodyPr>
          <a:lstStyle/>
          <a:p>
            <a:r>
              <a:rPr lang="fr-FR" sz="2400" b="1" dirty="0">
                <a:solidFill>
                  <a:schemeClr val="bg1"/>
                </a:solidFill>
              </a:rPr>
              <a:t>Problématique générale</a:t>
            </a:r>
          </a:p>
        </p:txBody>
      </p:sp>
      <p:sp>
        <p:nvSpPr>
          <p:cNvPr id="47" name="ZoneTexte 46"/>
          <p:cNvSpPr txBox="1"/>
          <p:nvPr/>
        </p:nvSpPr>
        <p:spPr>
          <a:xfrm>
            <a:off x="8236987" y="1496983"/>
            <a:ext cx="3631122" cy="646331"/>
          </a:xfrm>
          <a:prstGeom prst="rect">
            <a:avLst/>
          </a:prstGeom>
          <a:noFill/>
        </p:spPr>
        <p:txBody>
          <a:bodyPr wrap="none" rtlCol="0">
            <a:spAutoFit/>
          </a:bodyPr>
          <a:lstStyle/>
          <a:p>
            <a:r>
              <a:rPr lang="fr-FR" b="1" dirty="0">
                <a:latin typeface="Courier New" panose="02070309020205020404" pitchFamily="49" charset="0"/>
                <a:cs typeface="Courier New" panose="02070309020205020404" pitchFamily="49" charset="0"/>
              </a:rPr>
              <a:t>1. Déterminer la fonction</a:t>
            </a:r>
            <a:br>
              <a:rPr lang="fr-FR" b="1" dirty="0">
                <a:latin typeface="Courier New" panose="02070309020205020404" pitchFamily="49" charset="0"/>
                <a:cs typeface="Courier New" panose="02070309020205020404" pitchFamily="49" charset="0"/>
              </a:rPr>
            </a:br>
            <a:r>
              <a:rPr lang="fr-FR" b="1" dirty="0">
                <a:latin typeface="Courier New" panose="02070309020205020404" pitchFamily="49" charset="0"/>
                <a:cs typeface="Courier New" panose="02070309020205020404" pitchFamily="49" charset="0"/>
              </a:rPr>
              <a:t>de dégradation </a:t>
            </a:r>
            <a:r>
              <a:rPr lang="fr-FR" b="1" i="1" dirty="0">
                <a:latin typeface="Courier New" panose="02070309020205020404" pitchFamily="49" charset="0"/>
                <a:cs typeface="Courier New" panose="02070309020205020404" pitchFamily="49" charset="0"/>
              </a:rPr>
              <a:t>D(t)</a:t>
            </a:r>
          </a:p>
        </p:txBody>
      </p:sp>
      <p:sp>
        <p:nvSpPr>
          <p:cNvPr id="48" name="ZoneTexte 47"/>
          <p:cNvSpPr txBox="1"/>
          <p:nvPr/>
        </p:nvSpPr>
        <p:spPr>
          <a:xfrm>
            <a:off x="8236987" y="2158703"/>
            <a:ext cx="3079689" cy="646331"/>
          </a:xfrm>
          <a:prstGeom prst="rect">
            <a:avLst/>
          </a:prstGeom>
          <a:noFill/>
        </p:spPr>
        <p:txBody>
          <a:bodyPr wrap="none" rtlCol="0">
            <a:spAutoFit/>
          </a:bodyPr>
          <a:lstStyle/>
          <a:p>
            <a:r>
              <a:rPr lang="fr-FR" b="1" dirty="0">
                <a:latin typeface="Courier New" panose="02070309020205020404" pitchFamily="49" charset="0"/>
                <a:cs typeface="Courier New" panose="02070309020205020404" pitchFamily="49" charset="0"/>
              </a:rPr>
              <a:t>2. Déterminer la loi</a:t>
            </a:r>
            <a:br>
              <a:rPr lang="fr-FR" b="1" dirty="0">
                <a:latin typeface="Courier New" panose="02070309020205020404" pitchFamily="49" charset="0"/>
                <a:cs typeface="Courier New" panose="02070309020205020404" pitchFamily="49" charset="0"/>
              </a:rPr>
            </a:br>
            <a:r>
              <a:rPr lang="fr-FR" b="1" dirty="0">
                <a:latin typeface="Courier New" panose="02070309020205020404" pitchFamily="49" charset="0"/>
                <a:cs typeface="Courier New" panose="02070309020205020404" pitchFamily="49" charset="0"/>
              </a:rPr>
              <a:t>d'accélération </a:t>
            </a:r>
            <a:r>
              <a:rPr lang="fr-FR" b="1" i="1" dirty="0">
                <a:latin typeface="Courier New" panose="02070309020205020404" pitchFamily="49" charset="0"/>
                <a:cs typeface="Courier New" panose="02070309020205020404" pitchFamily="49" charset="0"/>
              </a:rPr>
              <a:t>f(T,H)</a:t>
            </a:r>
          </a:p>
        </p:txBody>
      </p:sp>
      <p:sp>
        <p:nvSpPr>
          <p:cNvPr id="49" name="ZoneTexte 48"/>
          <p:cNvSpPr txBox="1"/>
          <p:nvPr/>
        </p:nvSpPr>
        <p:spPr>
          <a:xfrm>
            <a:off x="8236987" y="2836820"/>
            <a:ext cx="3906839" cy="646331"/>
          </a:xfrm>
          <a:prstGeom prst="rect">
            <a:avLst/>
          </a:prstGeom>
          <a:noFill/>
        </p:spPr>
        <p:txBody>
          <a:bodyPr wrap="none" rtlCol="0">
            <a:spAutoFit/>
          </a:bodyPr>
          <a:lstStyle/>
          <a:p>
            <a:r>
              <a:rPr lang="fr-FR" b="1" dirty="0">
                <a:solidFill>
                  <a:schemeClr val="bg1">
                    <a:lumMod val="65000"/>
                  </a:schemeClr>
                </a:solidFill>
                <a:latin typeface="Courier New" panose="02070309020205020404" pitchFamily="49" charset="0"/>
                <a:cs typeface="Courier New" panose="02070309020205020404" pitchFamily="49" charset="0"/>
              </a:rPr>
              <a:t>3. Calculer la durée de vie</a:t>
            </a:r>
          </a:p>
          <a:p>
            <a:r>
              <a:rPr lang="fr-FR" b="1" dirty="0">
                <a:solidFill>
                  <a:schemeClr val="bg1">
                    <a:lumMod val="65000"/>
                  </a:schemeClr>
                </a:solidFill>
                <a:latin typeface="Courier New" panose="02070309020205020404" pitchFamily="49" charset="0"/>
                <a:cs typeface="Courier New" panose="02070309020205020404" pitchFamily="49" charset="0"/>
              </a:rPr>
              <a:t>sous conditions nominales</a:t>
            </a:r>
          </a:p>
        </p:txBody>
      </p:sp>
      <p:sp>
        <p:nvSpPr>
          <p:cNvPr id="20" name="ZoneTexte 19">
            <a:extLst>
              <a:ext uri="{FF2B5EF4-FFF2-40B4-BE49-F238E27FC236}">
                <a16:creationId xmlns:a16="http://schemas.microsoft.com/office/drawing/2014/main" id="{5E4D3B23-90A3-AD48-846C-9822778CD314}"/>
              </a:ext>
            </a:extLst>
          </p:cNvPr>
          <p:cNvSpPr txBox="1"/>
          <p:nvPr/>
        </p:nvSpPr>
        <p:spPr>
          <a:xfrm>
            <a:off x="8353635" y="3573016"/>
            <a:ext cx="3863045" cy="1077218"/>
          </a:xfrm>
          <a:prstGeom prst="rect">
            <a:avLst/>
          </a:prstGeom>
          <a:noFill/>
        </p:spPr>
        <p:txBody>
          <a:bodyPr wrap="square" rtlCol="0">
            <a:spAutoFit/>
          </a:bodyPr>
          <a:lstStyle/>
          <a:p>
            <a:r>
              <a:rPr lang="fr-FR" sz="1600" dirty="0">
                <a:solidFill>
                  <a:schemeClr val="bg1">
                    <a:lumMod val="65000"/>
                  </a:schemeClr>
                </a:solidFill>
                <a:latin typeface="Courier New" panose="02070309020205020404" pitchFamily="49" charset="0"/>
                <a:cs typeface="Courier New" panose="02070309020205020404" pitchFamily="49" charset="0"/>
              </a:rPr>
              <a:t>Avec prise en compte de la variabilité des données</a:t>
            </a:r>
          </a:p>
          <a:p>
            <a:r>
              <a:rPr lang="fr-FR" sz="1600" dirty="0">
                <a:solidFill>
                  <a:srgbClr val="FFA89B"/>
                </a:solidFill>
                <a:latin typeface="Courier New" panose="02070309020205020404" pitchFamily="49" charset="0"/>
                <a:cs typeface="Courier New" panose="02070309020205020404" pitchFamily="49" charset="0"/>
                <a:sym typeface="Wingdings" panose="05000000000000000000" pitchFamily="2" charset="2"/>
              </a:rPr>
              <a:t> Probabilisation des modèles de dégradation accélérée</a:t>
            </a:r>
            <a:endParaRPr lang="fr-FR" sz="1600" dirty="0">
              <a:solidFill>
                <a:srgbClr val="FFA89B"/>
              </a:solidFill>
              <a:latin typeface="Courier New" panose="02070309020205020404" pitchFamily="49" charset="0"/>
              <a:cs typeface="Courier New" panose="02070309020205020404" pitchFamily="49" charset="0"/>
            </a:endParaRPr>
          </a:p>
        </p:txBody>
      </p:sp>
      <p:sp>
        <p:nvSpPr>
          <p:cNvPr id="21" name="ZoneTexte 20">
            <a:extLst>
              <a:ext uri="{FF2B5EF4-FFF2-40B4-BE49-F238E27FC236}">
                <a16:creationId xmlns:a16="http://schemas.microsoft.com/office/drawing/2014/main" id="{741736EA-9309-EE4B-B6BD-5D3E2B7CF347}"/>
              </a:ext>
            </a:extLst>
          </p:cNvPr>
          <p:cNvSpPr txBox="1"/>
          <p:nvPr/>
        </p:nvSpPr>
        <p:spPr>
          <a:xfrm>
            <a:off x="8336656" y="4897423"/>
            <a:ext cx="3863045" cy="1323439"/>
          </a:xfrm>
          <a:prstGeom prst="rect">
            <a:avLst/>
          </a:prstGeom>
          <a:noFill/>
        </p:spPr>
        <p:txBody>
          <a:bodyPr wrap="square" rtlCol="0">
            <a:spAutoFit/>
          </a:bodyPr>
          <a:lstStyle/>
          <a:p>
            <a:r>
              <a:rPr lang="fr-FR" sz="1600" dirty="0">
                <a:solidFill>
                  <a:schemeClr val="bg1">
                    <a:lumMod val="65000"/>
                  </a:schemeClr>
                </a:solidFill>
                <a:latin typeface="Courier New" panose="02070309020205020404" pitchFamily="49" charset="0"/>
                <a:cs typeface="Courier New" panose="02070309020205020404" pitchFamily="49" charset="0"/>
              </a:rPr>
              <a:t>Avec objectif de garantir une durée de vie pour un niveau de fiabilité requis</a:t>
            </a:r>
          </a:p>
          <a:p>
            <a:r>
              <a:rPr lang="fr-FR" sz="1600" dirty="0">
                <a:solidFill>
                  <a:srgbClr val="FFA89B"/>
                </a:solidFill>
                <a:latin typeface="Courier New" panose="02070309020205020404" pitchFamily="49" charset="0"/>
                <a:cs typeface="Courier New" panose="02070309020205020404" pitchFamily="49" charset="0"/>
                <a:sym typeface="Wingdings" panose="05000000000000000000" pitchFamily="2" charset="2"/>
              </a:rPr>
              <a:t> Caractérisation fiabiliste du seuil de performance</a:t>
            </a:r>
            <a:endParaRPr lang="fr-FR" sz="1600" dirty="0">
              <a:solidFill>
                <a:srgbClr val="FFA89B"/>
              </a:solidFill>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959DA897-20D4-2048-B506-07E178C50192}"/>
                  </a:ext>
                </a:extLst>
              </p:cNvPr>
              <p:cNvSpPr txBox="1"/>
              <p:nvPr/>
            </p:nvSpPr>
            <p:spPr>
              <a:xfrm>
                <a:off x="263352" y="1871772"/>
                <a:ext cx="5241435" cy="101604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fr-FR" sz="2000" b="0" i="1" smtClean="0">
                          <a:latin typeface="Cambria Math" panose="02040503050406030204" pitchFamily="18" charset="0"/>
                        </a:rPr>
                        <m:t>𝐷</m:t>
                      </m:r>
                      <m:d>
                        <m:dPr>
                          <m:ctrlPr>
                            <a:rPr lang="fr-FR" sz="2000" i="1">
                              <a:latin typeface="Cambria Math" panose="02040503050406030204" pitchFamily="18" charset="0"/>
                            </a:rPr>
                          </m:ctrlPr>
                        </m:dPr>
                        <m:e>
                          <m:r>
                            <a:rPr lang="fr-FR" sz="2000" i="1">
                              <a:latin typeface="Cambria Math" panose="02040503050406030204" pitchFamily="18" charset="0"/>
                            </a:rPr>
                            <m:t>𝑡</m:t>
                          </m:r>
                          <m:r>
                            <a:rPr lang="fr-FR" sz="2000" i="1">
                              <a:latin typeface="Cambria Math" panose="02040503050406030204" pitchFamily="18" charset="0"/>
                            </a:rPr>
                            <m:t>,</m:t>
                          </m:r>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r>
                        <a:rPr lang="fr-FR" sz="2000" b="0" i="1" smtClean="0">
                          <a:latin typeface="Cambria Math" panose="02040503050406030204" pitchFamily="18" charset="0"/>
                        </a:rPr>
                        <m:t>=</m:t>
                      </m:r>
                      <m:f>
                        <m:fPr>
                          <m:ctrlPr>
                            <a:rPr lang="fr-FR" sz="2000" i="1" smtClean="0">
                              <a:latin typeface="Cambria Math" panose="02040503050406030204" pitchFamily="18" charset="0"/>
                            </a:rPr>
                          </m:ctrlPr>
                        </m:fPr>
                        <m:num>
                          <m:r>
                            <a:rPr lang="fr-FR" sz="2000" i="1">
                              <a:latin typeface="Cambria Math" panose="02040503050406030204" pitchFamily="18" charset="0"/>
                            </a:rPr>
                            <m:t>𝑃</m:t>
                          </m:r>
                          <m:d>
                            <m:dPr>
                              <m:ctrlPr>
                                <a:rPr lang="fr-FR" sz="2000" i="1">
                                  <a:latin typeface="Cambria Math" panose="02040503050406030204" pitchFamily="18" charset="0"/>
                                </a:rPr>
                              </m:ctrlPr>
                            </m:dPr>
                            <m:e>
                              <m:r>
                                <a:rPr lang="fr-FR" sz="2000" i="1">
                                  <a:latin typeface="Cambria Math" panose="02040503050406030204" pitchFamily="18" charset="0"/>
                                </a:rPr>
                                <m:t>𝑡</m:t>
                              </m:r>
                              <m:r>
                                <a:rPr lang="fr-FR" sz="2000" i="1">
                                  <a:latin typeface="Cambria Math" panose="02040503050406030204" pitchFamily="18" charset="0"/>
                                </a:rPr>
                                <m:t>,</m:t>
                              </m:r>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num>
                        <m:den>
                          <m:r>
                            <a:rPr lang="fr-FR" sz="2000" i="1">
                              <a:latin typeface="Cambria Math" panose="02040503050406030204" pitchFamily="18" charset="0"/>
                            </a:rPr>
                            <m:t>𝑃</m:t>
                          </m:r>
                          <m:d>
                            <m:dPr>
                              <m:ctrlPr>
                                <a:rPr lang="fr-FR" sz="2000" i="1">
                                  <a:latin typeface="Cambria Math" panose="02040503050406030204" pitchFamily="18" charset="0"/>
                                </a:rPr>
                              </m:ctrlPr>
                            </m:dPr>
                            <m:e>
                              <m:r>
                                <a:rPr lang="fr-FR" sz="2000" b="0" i="1" smtClean="0">
                                  <a:latin typeface="Cambria Math" panose="02040503050406030204" pitchFamily="18" charset="0"/>
                                </a:rPr>
                                <m:t>0</m:t>
                              </m:r>
                              <m:r>
                                <a:rPr lang="fr-FR" sz="2000" i="1">
                                  <a:latin typeface="Cambria Math" panose="02040503050406030204" pitchFamily="18" charset="0"/>
                                </a:rPr>
                                <m:t>,</m:t>
                              </m:r>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𝑇</m:t>
                                  </m:r>
                                </m:e>
                                <m:sub>
                                  <m:r>
                                    <a:rPr lang="fr-FR" sz="2000" b="0" i="1" smtClean="0">
                                      <a:latin typeface="Cambria Math" panose="02040503050406030204" pitchFamily="18" charset="0"/>
                                    </a:rPr>
                                    <m:t>𝑟</m:t>
                                  </m:r>
                                  <m:r>
                                    <a:rPr lang="fr-FR" sz="2000" b="0" i="1" smtClean="0">
                                      <a:latin typeface="Cambria Math" panose="02040503050406030204" pitchFamily="18" charset="0"/>
                                    </a:rPr>
                                    <m:t>è</m:t>
                                  </m:r>
                                  <m:r>
                                    <a:rPr lang="fr-FR" sz="2000" b="0" i="1" smtClean="0">
                                      <a:latin typeface="Cambria Math" panose="02040503050406030204" pitchFamily="18" charset="0"/>
                                    </a:rPr>
                                    <m:t>𝑓</m:t>
                                  </m:r>
                                </m:sub>
                              </m:sSub>
                              <m:r>
                                <a:rPr lang="fr-FR" sz="2000" i="1">
                                  <a:latin typeface="Cambria Math" panose="02040503050406030204" pitchFamily="18" charset="0"/>
                                </a:rPr>
                                <m:t>,</m:t>
                              </m:r>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𝐻</m:t>
                                  </m:r>
                                </m:e>
                                <m:sub>
                                  <m:r>
                                    <a:rPr lang="fr-FR" sz="2000" b="0" i="1" smtClean="0">
                                      <a:latin typeface="Cambria Math" panose="02040503050406030204" pitchFamily="18" charset="0"/>
                                    </a:rPr>
                                    <m:t>𝑟</m:t>
                                  </m:r>
                                  <m:r>
                                    <a:rPr lang="fr-FR" sz="2000" b="0" i="1" smtClean="0">
                                      <a:latin typeface="Cambria Math" panose="02040503050406030204" pitchFamily="18" charset="0"/>
                                    </a:rPr>
                                    <m:t>è</m:t>
                                  </m:r>
                                  <m:r>
                                    <a:rPr lang="fr-FR" sz="2000" b="0" i="1" smtClean="0">
                                      <a:latin typeface="Cambria Math" panose="02040503050406030204" pitchFamily="18" charset="0"/>
                                    </a:rPr>
                                    <m:t>𝑓</m:t>
                                  </m:r>
                                </m:sub>
                              </m:sSub>
                            </m:e>
                          </m:d>
                        </m:den>
                      </m:f>
                      <m:r>
                        <a:rPr lang="fr-FR" sz="2000" b="0" i="1" smtClean="0">
                          <a:latin typeface="Cambria Math" panose="02040503050406030204" pitchFamily="18" charset="0"/>
                        </a:rPr>
                        <m:t>=</m:t>
                      </m:r>
                      <m:f>
                        <m:fPr>
                          <m:ctrlPr>
                            <a:rPr lang="fr-FR" sz="2000" i="1" smtClean="0">
                              <a:latin typeface="Cambria Math" panose="02040503050406030204" pitchFamily="18" charset="0"/>
                            </a:rPr>
                          </m:ctrlPr>
                        </m:fPr>
                        <m:num>
                          <m:r>
                            <a:rPr lang="fr-FR" sz="2000" b="0" i="1" smtClean="0">
                              <a:latin typeface="Cambria Math" panose="02040503050406030204" pitchFamily="18" charset="0"/>
                            </a:rPr>
                            <m:t>𝑃</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𝑡</m:t>
                              </m:r>
                              <m:r>
                                <a:rPr lang="fr-FR" sz="2000" b="0" i="1" smtClean="0">
                                  <a:latin typeface="Cambria Math" panose="02040503050406030204" pitchFamily="18" charset="0"/>
                                </a:rPr>
                                <m:t>,</m:t>
                              </m:r>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e>
                          </m:d>
                        </m:num>
                        <m:den>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𝑃</m:t>
                              </m:r>
                            </m:e>
                            <m:sub>
                              <m:r>
                                <a:rPr lang="fr-FR" sz="2000" b="0" i="1" smtClean="0">
                                  <a:latin typeface="Cambria Math" panose="02040503050406030204" pitchFamily="18" charset="0"/>
                                </a:rPr>
                                <m:t>0,</m:t>
                              </m:r>
                              <m:r>
                                <a:rPr lang="fr-FR" sz="2000" b="0" i="1" smtClean="0">
                                  <a:latin typeface="Cambria Math" panose="02040503050406030204" pitchFamily="18" charset="0"/>
                                </a:rPr>
                                <m:t>𝑟</m:t>
                              </m:r>
                              <m:r>
                                <a:rPr lang="fr-FR" sz="2000" b="0" i="1" smtClean="0">
                                  <a:latin typeface="Cambria Math" panose="02040503050406030204" pitchFamily="18" charset="0"/>
                                </a:rPr>
                                <m:t>è</m:t>
                              </m:r>
                              <m:r>
                                <a:rPr lang="fr-FR" sz="2000" b="0" i="1" smtClean="0">
                                  <a:latin typeface="Cambria Math" panose="02040503050406030204" pitchFamily="18" charset="0"/>
                                </a:rPr>
                                <m:t>𝑓</m:t>
                              </m:r>
                            </m:sub>
                          </m:sSub>
                        </m:den>
                      </m:f>
                    </m:oMath>
                  </m:oMathPara>
                </a14:m>
                <a:endParaRPr lang="fr-FR" sz="20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FR" sz="2000" i="1">
                          <a:latin typeface="Cambria Math" panose="02040503050406030204" pitchFamily="18" charset="0"/>
                        </a:rPr>
                        <m:t>𝐷</m:t>
                      </m:r>
                      <m:d>
                        <m:dPr>
                          <m:ctrlPr>
                            <a:rPr lang="fr-FR" sz="2000" i="1">
                              <a:latin typeface="Cambria Math" panose="02040503050406030204" pitchFamily="18" charset="0"/>
                            </a:rPr>
                          </m:ctrlPr>
                        </m:dPr>
                        <m:e>
                          <m:r>
                            <a:rPr lang="fr-FR" sz="2000" i="1">
                              <a:latin typeface="Cambria Math" panose="02040503050406030204" pitchFamily="18" charset="0"/>
                            </a:rPr>
                            <m:t>𝑡</m:t>
                          </m:r>
                          <m:r>
                            <a:rPr lang="fr-FR" sz="2000" i="1">
                              <a:latin typeface="Cambria Math" panose="02040503050406030204" pitchFamily="18" charset="0"/>
                            </a:rPr>
                            <m:t>,</m:t>
                          </m:r>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r>
                        <a:rPr lang="fr-FR" sz="2000" i="1">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𝑅</m:t>
                          </m:r>
                        </m:e>
                        <m:sub>
                          <m:r>
                            <a:rPr lang="fr-FR" sz="2000" b="0" i="1" smtClean="0">
                              <a:latin typeface="Cambria Math" panose="02040503050406030204" pitchFamily="18" charset="0"/>
                            </a:rPr>
                            <m:t>1</m:t>
                          </m:r>
                        </m:sub>
                      </m:sSub>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e>
                      </m:d>
                      <m:r>
                        <a:rPr lang="fr-FR" sz="2000" b="0" i="1" smtClean="0">
                          <a:latin typeface="Cambria Math" panose="02040503050406030204" pitchFamily="18" charset="0"/>
                        </a:rPr>
                        <m:t>+</m:t>
                      </m:r>
                      <m:sSub>
                        <m:sSubPr>
                          <m:ctrlPr>
                            <a:rPr lang="fr-FR" sz="2000" i="1">
                              <a:latin typeface="Cambria Math" panose="02040503050406030204" pitchFamily="18" charset="0"/>
                            </a:rPr>
                          </m:ctrlPr>
                        </m:sSubPr>
                        <m:e>
                          <m:r>
                            <a:rPr lang="fr-FR" sz="2000" i="1">
                              <a:latin typeface="Cambria Math" panose="02040503050406030204" pitchFamily="18" charset="0"/>
                            </a:rPr>
                            <m:t>𝑅</m:t>
                          </m:r>
                        </m:e>
                        <m:sub>
                          <m:r>
                            <a:rPr lang="fr-FR" sz="2000" b="0" i="1" smtClean="0">
                              <a:latin typeface="Cambria Math" panose="02040503050406030204" pitchFamily="18" charset="0"/>
                            </a:rPr>
                            <m:t>2</m:t>
                          </m:r>
                        </m:sub>
                      </m:sSub>
                      <m:d>
                        <m:dPr>
                          <m:ctrlPr>
                            <a:rPr lang="fr-FR" sz="2000" i="1">
                              <a:latin typeface="Cambria Math" panose="02040503050406030204" pitchFamily="18" charset="0"/>
                            </a:rPr>
                          </m:ctrlPr>
                        </m:dPr>
                        <m:e>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r>
                        <a:rPr lang="fr-FR" sz="200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𝐴</m:t>
                      </m:r>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𝑙𝑛</m:t>
                      </m:r>
                      <m:d>
                        <m:dPr>
                          <m:ctrlPr>
                            <a:rPr lang="fr-FR" sz="2000" b="0" i="1" smtClean="0">
                              <a:latin typeface="Cambria Math" panose="02040503050406030204" pitchFamily="18" charset="0"/>
                              <a:ea typeface="Cambria Math" panose="02040503050406030204" pitchFamily="18" charset="0"/>
                            </a:rPr>
                          </m:ctrlPr>
                        </m:dPr>
                        <m:e>
                          <m:r>
                            <a:rPr lang="fr-FR" sz="2000" b="0" i="1" smtClean="0">
                              <a:latin typeface="Cambria Math" panose="02040503050406030204" pitchFamily="18" charset="0"/>
                              <a:ea typeface="Cambria Math" panose="02040503050406030204" pitchFamily="18" charset="0"/>
                            </a:rPr>
                            <m:t>𝑡</m:t>
                          </m:r>
                          <m:r>
                            <a:rPr lang="fr-FR" sz="2000" b="0" i="1" smtClean="0">
                              <a:latin typeface="Cambria Math" panose="02040503050406030204" pitchFamily="18" charset="0"/>
                              <a:ea typeface="Cambria Math" panose="02040503050406030204" pitchFamily="18" charset="0"/>
                            </a:rPr>
                            <m:t>+1</m:t>
                          </m:r>
                        </m:e>
                      </m:d>
                    </m:oMath>
                  </m:oMathPara>
                </a14:m>
                <a:endParaRPr lang="fr-FR" sz="2000" dirty="0"/>
              </a:p>
            </p:txBody>
          </p:sp>
        </mc:Choice>
        <mc:Fallback xmlns="">
          <p:sp>
            <p:nvSpPr>
              <p:cNvPr id="2" name="ZoneTexte 1">
                <a:extLst>
                  <a:ext uri="{FF2B5EF4-FFF2-40B4-BE49-F238E27FC236}">
                    <a16:creationId xmlns:a16="http://schemas.microsoft.com/office/drawing/2014/main" id="{959DA897-20D4-2048-B506-07E178C50192}"/>
                  </a:ext>
                </a:extLst>
              </p:cNvPr>
              <p:cNvSpPr txBox="1">
                <a:spLocks noRot="1" noChangeAspect="1" noMove="1" noResize="1" noEditPoints="1" noAdjustHandles="1" noChangeArrowheads="1" noChangeShapeType="1" noTextEdit="1"/>
              </p:cNvSpPr>
              <p:nvPr/>
            </p:nvSpPr>
            <p:spPr>
              <a:xfrm>
                <a:off x="263352" y="1871772"/>
                <a:ext cx="5241435" cy="1016047"/>
              </a:xfrm>
              <a:prstGeom prst="rect">
                <a:avLst/>
              </a:prstGeom>
              <a:blipFill>
                <a:blip r:embed="rId3"/>
                <a:stretch>
                  <a:fillRect l="-1691" b="-246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AAD2C605-65DE-FD42-87A6-B1E5273B3EB2}"/>
                  </a:ext>
                </a:extLst>
              </p:cNvPr>
              <p:cNvSpPr txBox="1"/>
              <p:nvPr/>
            </p:nvSpPr>
            <p:spPr>
              <a:xfrm>
                <a:off x="248556" y="3750311"/>
                <a:ext cx="402603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𝑅</m:t>
                          </m:r>
                        </m:e>
                        <m:sub>
                          <m:r>
                            <a:rPr lang="fr-FR" sz="2000" b="0" i="1" smtClean="0">
                              <a:latin typeface="Cambria Math" panose="02040503050406030204" pitchFamily="18" charset="0"/>
                            </a:rPr>
                            <m:t>1</m:t>
                          </m:r>
                        </m:sub>
                      </m:sSub>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e>
                      </m:d>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𝑎</m:t>
                          </m:r>
                        </m:e>
                        <m:sub>
                          <m:r>
                            <a:rPr lang="fr-FR" sz="2000" b="0" i="1" smtClean="0">
                              <a:latin typeface="Cambria Math" panose="02040503050406030204" pitchFamily="18" charset="0"/>
                            </a:rPr>
                            <m:t>1</m:t>
                          </m:r>
                        </m:sub>
                      </m:sSub>
                      <m:r>
                        <a:rPr lang="fr-FR" sz="2000" b="0" i="1" smtClean="0">
                          <a:latin typeface="Cambria Math" panose="02040503050406030204" pitchFamily="18" charset="0"/>
                        </a:rPr>
                        <m:t>+</m:t>
                      </m:r>
                      <m:r>
                        <a:rPr lang="fr-FR" sz="2000" b="0" i="1" smtClean="0">
                          <a:latin typeface="Cambria Math" panose="02040503050406030204" pitchFamily="18" charset="0"/>
                        </a:rPr>
                        <m:t>𝑓</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r>
                            <a:rPr lang="fr-FR" sz="2000" b="0" i="1" smtClean="0">
                              <a:latin typeface="Cambria Math" panose="02040503050406030204" pitchFamily="18" charset="0"/>
                            </a:rPr>
                            <m:t>,</m:t>
                          </m:r>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r>
                            <a:rPr lang="fr-FR" sz="2000" b="0" i="1" smtClean="0">
                              <a:latin typeface="Cambria Math" panose="02040503050406030204" pitchFamily="18" charset="0"/>
                            </a:rPr>
                            <m:t>,</m:t>
                          </m:r>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𝑇</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m:t>
                          </m:r>
                          <m:sSup>
                            <m:sSupPr>
                              <m:ctrlPr>
                                <a:rPr lang="fr-FR" sz="2000" i="1">
                                  <a:latin typeface="Cambria Math" panose="02040503050406030204" pitchFamily="18" charset="0"/>
                                </a:rPr>
                              </m:ctrlPr>
                            </m:sSupPr>
                            <m:e>
                              <m:r>
                                <a:rPr lang="fr-FR" sz="2000" b="0" i="1" smtClean="0">
                                  <a:latin typeface="Cambria Math" panose="02040503050406030204" pitchFamily="18" charset="0"/>
                                </a:rPr>
                                <m:t>𝐻</m:t>
                              </m:r>
                            </m:e>
                            <m:sup>
                              <m:r>
                                <a:rPr lang="fr-FR" sz="2000" i="1">
                                  <a:latin typeface="Cambria Math" panose="02040503050406030204" pitchFamily="18" charset="0"/>
                                </a:rPr>
                                <m:t>2</m:t>
                              </m:r>
                            </m:sup>
                          </m:sSup>
                        </m:e>
                      </m:d>
                    </m:oMath>
                  </m:oMathPara>
                </a14:m>
                <a:endParaRPr lang="fr-FR" sz="2000" dirty="0"/>
              </a:p>
            </p:txBody>
          </p:sp>
        </mc:Choice>
        <mc:Fallback xmlns="">
          <p:sp>
            <p:nvSpPr>
              <p:cNvPr id="22" name="ZoneTexte 21">
                <a:extLst>
                  <a:ext uri="{FF2B5EF4-FFF2-40B4-BE49-F238E27FC236}">
                    <a16:creationId xmlns:a16="http://schemas.microsoft.com/office/drawing/2014/main" id="{AAD2C605-65DE-FD42-87A6-B1E5273B3EB2}"/>
                  </a:ext>
                </a:extLst>
              </p:cNvPr>
              <p:cNvSpPr txBox="1">
                <a:spLocks noRot="1" noChangeAspect="1" noMove="1" noResize="1" noEditPoints="1" noAdjustHandles="1" noChangeArrowheads="1" noChangeShapeType="1" noTextEdit="1"/>
              </p:cNvSpPr>
              <p:nvPr/>
            </p:nvSpPr>
            <p:spPr>
              <a:xfrm>
                <a:off x="248556" y="3750311"/>
                <a:ext cx="4026039" cy="307777"/>
              </a:xfrm>
              <a:prstGeom prst="rect">
                <a:avLst/>
              </a:prstGeom>
              <a:blipFill>
                <a:blip r:embed="rId4"/>
                <a:stretch>
                  <a:fillRect l="-943" t="-4000" b="-28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0436CC31-5844-AA47-B595-F72C29DE797B}"/>
                  </a:ext>
                </a:extLst>
              </p:cNvPr>
              <p:cNvSpPr txBox="1"/>
              <p:nvPr/>
            </p:nvSpPr>
            <p:spPr>
              <a:xfrm>
                <a:off x="191344" y="4666670"/>
                <a:ext cx="402603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𝑅</m:t>
                          </m:r>
                        </m:e>
                        <m:sub>
                          <m:r>
                            <a:rPr lang="fr-FR" sz="2000" b="0" i="1" smtClean="0">
                              <a:latin typeface="Cambria Math" panose="02040503050406030204" pitchFamily="18" charset="0"/>
                            </a:rPr>
                            <m:t>2</m:t>
                          </m:r>
                        </m:sub>
                      </m:sSub>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e>
                      </m:d>
                      <m:r>
                        <a:rPr lang="fr-FR" sz="2000" b="0" i="1" smtClean="0">
                          <a:latin typeface="Cambria Math" panose="02040503050406030204" pitchFamily="18" charset="0"/>
                        </a:rPr>
                        <m:t>=1+</m:t>
                      </m:r>
                      <m:r>
                        <a:rPr lang="fr-FR" sz="2000" b="0" i="1" smtClean="0">
                          <a:latin typeface="Cambria Math" panose="02040503050406030204" pitchFamily="18" charset="0"/>
                        </a:rPr>
                        <m:t>𝑓</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r>
                            <a:rPr lang="fr-FR" sz="2000" b="0" i="1" smtClean="0">
                              <a:latin typeface="Cambria Math" panose="02040503050406030204" pitchFamily="18" charset="0"/>
                            </a:rPr>
                            <m:t>,</m:t>
                          </m:r>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r>
                            <a:rPr lang="fr-FR" sz="2000" b="0" i="1" smtClean="0">
                              <a:latin typeface="Cambria Math" panose="02040503050406030204" pitchFamily="18" charset="0"/>
                            </a:rPr>
                            <m:t>,</m:t>
                          </m:r>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𝑇</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m:t>
                          </m:r>
                          <m:sSup>
                            <m:sSupPr>
                              <m:ctrlPr>
                                <a:rPr lang="fr-FR" sz="2000" i="1">
                                  <a:latin typeface="Cambria Math" panose="02040503050406030204" pitchFamily="18" charset="0"/>
                                </a:rPr>
                              </m:ctrlPr>
                            </m:sSupPr>
                            <m:e>
                              <m:r>
                                <a:rPr lang="fr-FR" sz="2000" b="0" i="1" smtClean="0">
                                  <a:latin typeface="Cambria Math" panose="02040503050406030204" pitchFamily="18" charset="0"/>
                                </a:rPr>
                                <m:t>𝐻</m:t>
                              </m:r>
                            </m:e>
                            <m:sup>
                              <m:r>
                                <a:rPr lang="fr-FR" sz="2000" i="1">
                                  <a:latin typeface="Cambria Math" panose="02040503050406030204" pitchFamily="18" charset="0"/>
                                </a:rPr>
                                <m:t>2</m:t>
                              </m:r>
                            </m:sup>
                          </m:sSup>
                        </m:e>
                      </m:d>
                    </m:oMath>
                  </m:oMathPara>
                </a14:m>
                <a:endParaRPr lang="fr-FR" sz="2000" dirty="0"/>
              </a:p>
            </p:txBody>
          </p:sp>
        </mc:Choice>
        <mc:Fallback xmlns="">
          <p:sp>
            <p:nvSpPr>
              <p:cNvPr id="23" name="ZoneTexte 22">
                <a:extLst>
                  <a:ext uri="{FF2B5EF4-FFF2-40B4-BE49-F238E27FC236}">
                    <a16:creationId xmlns:a16="http://schemas.microsoft.com/office/drawing/2014/main" id="{0436CC31-5844-AA47-B595-F72C29DE797B}"/>
                  </a:ext>
                </a:extLst>
              </p:cNvPr>
              <p:cNvSpPr txBox="1">
                <a:spLocks noRot="1" noChangeAspect="1" noMove="1" noResize="1" noEditPoints="1" noAdjustHandles="1" noChangeArrowheads="1" noChangeShapeType="1" noTextEdit="1"/>
              </p:cNvSpPr>
              <p:nvPr/>
            </p:nvSpPr>
            <p:spPr>
              <a:xfrm>
                <a:off x="191344" y="4666670"/>
                <a:ext cx="4026039" cy="307777"/>
              </a:xfrm>
              <a:prstGeom prst="rect">
                <a:avLst/>
              </a:prstGeom>
              <a:blipFill>
                <a:blip r:embed="rId5"/>
                <a:stretch>
                  <a:fillRect t="-4000" b="-28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7253D76C-D267-2448-A179-FF68F14F2C25}"/>
                  </a:ext>
                </a:extLst>
              </p:cNvPr>
              <p:cNvSpPr txBox="1"/>
              <p:nvPr/>
            </p:nvSpPr>
            <p:spPr>
              <a:xfrm>
                <a:off x="259497" y="5478503"/>
                <a:ext cx="24615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ea typeface="Cambria Math" panose="02040503050406030204" pitchFamily="18" charset="0"/>
                        </a:rPr>
                        <m:t>𝐴</m:t>
                      </m:r>
                    </m:oMath>
                  </m:oMathPara>
                </a14:m>
                <a:endParaRPr lang="fr-FR" sz="2000" dirty="0"/>
              </a:p>
            </p:txBody>
          </p:sp>
        </mc:Choice>
        <mc:Fallback xmlns="">
          <p:sp>
            <p:nvSpPr>
              <p:cNvPr id="24" name="ZoneTexte 23">
                <a:extLst>
                  <a:ext uri="{FF2B5EF4-FFF2-40B4-BE49-F238E27FC236}">
                    <a16:creationId xmlns:a16="http://schemas.microsoft.com/office/drawing/2014/main" id="{7253D76C-D267-2448-A179-FF68F14F2C25}"/>
                  </a:ext>
                </a:extLst>
              </p:cNvPr>
              <p:cNvSpPr txBox="1">
                <a:spLocks noRot="1" noChangeAspect="1" noMove="1" noResize="1" noEditPoints="1" noAdjustHandles="1" noChangeArrowheads="1" noChangeShapeType="1" noTextEdit="1"/>
              </p:cNvSpPr>
              <p:nvPr/>
            </p:nvSpPr>
            <p:spPr>
              <a:xfrm>
                <a:off x="259497" y="5478503"/>
                <a:ext cx="246158" cy="307777"/>
              </a:xfrm>
              <a:prstGeom prst="rect">
                <a:avLst/>
              </a:prstGeom>
              <a:blipFill>
                <a:blip r:embed="rId6"/>
                <a:stretch>
                  <a:fillRect l="-20000" r="-20000" b="-4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43036EEC-7CE1-9A4C-AD7C-C17859435B02}"/>
                  </a:ext>
                </a:extLst>
              </p:cNvPr>
              <p:cNvSpPr txBox="1"/>
              <p:nvPr/>
            </p:nvSpPr>
            <p:spPr>
              <a:xfrm>
                <a:off x="380604" y="5446961"/>
                <a:ext cx="7926272" cy="358303"/>
              </a:xfrm>
              <a:prstGeom prst="rect">
                <a:avLst/>
              </a:prstGeom>
              <a:noFill/>
            </p:spPr>
            <p:txBody>
              <a:bodyPr wrap="none" rtlCol="0">
                <a:spAutoFit/>
              </a:bodyPr>
              <a:lstStyle/>
              <a:p>
                <a:r>
                  <a:rPr lang="fr-FR" sz="1600" dirty="0"/>
                  <a:t>, </a:t>
                </a:r>
                <a:r>
                  <a:rPr lang="fr-FR" sz="1600" dirty="0">
                    <a:latin typeface="Courier New" panose="02070309020205020404" pitchFamily="49" charset="0"/>
                    <a:cs typeface="Courier New" panose="02070309020205020404" pitchFamily="49" charset="0"/>
                  </a:rPr>
                  <a:t>traduit la cinétique de la perte de performance sous </a:t>
                </a:r>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𝑇</m:t>
                        </m:r>
                      </m:e>
                      <m:sub>
                        <m:r>
                          <a:rPr lang="fr-FR" sz="1600" i="1">
                            <a:latin typeface="Cambria Math" panose="02040503050406030204" pitchFamily="18" charset="0"/>
                          </a:rPr>
                          <m:t>𝑟</m:t>
                        </m:r>
                        <m:r>
                          <a:rPr lang="fr-FR" sz="1600" i="1">
                            <a:latin typeface="Cambria Math" panose="02040503050406030204" pitchFamily="18" charset="0"/>
                          </a:rPr>
                          <m:t>è</m:t>
                        </m:r>
                        <m:r>
                          <a:rPr lang="fr-FR" sz="1600" i="1">
                            <a:latin typeface="Cambria Math" panose="02040503050406030204" pitchFamily="18" charset="0"/>
                          </a:rPr>
                          <m:t>𝑓</m:t>
                        </m:r>
                      </m:sub>
                    </m:sSub>
                  </m:oMath>
                </a14:m>
                <a:r>
                  <a:rPr lang="fr-FR" sz="1600" dirty="0"/>
                  <a:t> </a:t>
                </a:r>
                <a:r>
                  <a:rPr lang="fr-FR" sz="1600" dirty="0">
                    <a:latin typeface="Courier New" panose="02070309020205020404" pitchFamily="49" charset="0"/>
                    <a:cs typeface="Courier New" panose="02070309020205020404" pitchFamily="49" charset="0"/>
                  </a:rPr>
                  <a:t>et</a:t>
                </a:r>
                <a:r>
                  <a:rPr lang="fr-FR" sz="1600" dirty="0"/>
                  <a:t> </a:t>
                </a:r>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𝐻</m:t>
                        </m:r>
                      </m:e>
                      <m:sub>
                        <m:r>
                          <a:rPr lang="fr-FR" sz="1600" i="1">
                            <a:latin typeface="Cambria Math" panose="02040503050406030204" pitchFamily="18" charset="0"/>
                          </a:rPr>
                          <m:t>𝑟</m:t>
                        </m:r>
                        <m:r>
                          <a:rPr lang="fr-FR" sz="1600" i="1">
                            <a:latin typeface="Cambria Math" panose="02040503050406030204" pitchFamily="18" charset="0"/>
                          </a:rPr>
                          <m:t>è</m:t>
                        </m:r>
                        <m:r>
                          <a:rPr lang="fr-FR" sz="1600" i="1">
                            <a:latin typeface="Cambria Math" panose="02040503050406030204" pitchFamily="18" charset="0"/>
                          </a:rPr>
                          <m:t>𝑓</m:t>
                        </m:r>
                      </m:sub>
                    </m:sSub>
                  </m:oMath>
                </a14:m>
                <a:endParaRPr lang="fr-FR" sz="1600" i="1" dirty="0"/>
              </a:p>
            </p:txBody>
          </p:sp>
        </mc:Choice>
        <mc:Fallback xmlns="">
          <p:sp>
            <p:nvSpPr>
              <p:cNvPr id="25" name="ZoneTexte 24">
                <a:extLst>
                  <a:ext uri="{FF2B5EF4-FFF2-40B4-BE49-F238E27FC236}">
                    <a16:creationId xmlns:a16="http://schemas.microsoft.com/office/drawing/2014/main" id="{43036EEC-7CE1-9A4C-AD7C-C17859435B02}"/>
                  </a:ext>
                </a:extLst>
              </p:cNvPr>
              <p:cNvSpPr txBox="1">
                <a:spLocks noRot="1" noChangeAspect="1" noMove="1" noResize="1" noEditPoints="1" noAdjustHandles="1" noChangeArrowheads="1" noChangeShapeType="1" noTextEdit="1"/>
              </p:cNvSpPr>
              <p:nvPr/>
            </p:nvSpPr>
            <p:spPr>
              <a:xfrm>
                <a:off x="380604" y="5446961"/>
                <a:ext cx="7926272" cy="358303"/>
              </a:xfrm>
              <a:prstGeom prst="rect">
                <a:avLst/>
              </a:prstGeom>
              <a:blipFill>
                <a:blip r:embed="rId7"/>
                <a:stretch>
                  <a:fillRect l="-319" t="-3571" b="-2142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4018DFDC-43BA-4847-8B3A-6DEDE25557D5}"/>
                  </a:ext>
                </a:extLst>
              </p:cNvPr>
              <p:cNvSpPr txBox="1"/>
              <p:nvPr/>
            </p:nvSpPr>
            <p:spPr>
              <a:xfrm>
                <a:off x="4151784" y="3756079"/>
                <a:ext cx="3972562" cy="769441"/>
              </a:xfrm>
              <a:prstGeom prst="rect">
                <a:avLst/>
              </a:prstGeom>
              <a:noFill/>
            </p:spPr>
            <p:txBody>
              <a:bodyPr wrap="none" rtlCol="0">
                <a:spAutoFit/>
              </a:bodyPr>
              <a:lstStyle/>
              <a:p>
                <a:r>
                  <a:rPr lang="fr-FR" sz="1600" dirty="0"/>
                  <a:t>, </a:t>
                </a:r>
                <a14:m>
                  <m:oMath xmlns:m="http://schemas.openxmlformats.org/officeDocument/2006/math">
                    <m:r>
                      <a:rPr lang="fr-FR" sz="1600" i="1" dirty="0" smtClean="0">
                        <a:latin typeface="Cambria Math" panose="02040503050406030204" pitchFamily="18" charset="0"/>
                        <a:ea typeface="Cambria Math" panose="02040503050406030204" pitchFamily="18" charset="0"/>
                      </a:rPr>
                      <m:t>≠</m:t>
                    </m:r>
                  </m:oMath>
                </a14:m>
                <a:r>
                  <a:rPr lang="fr-FR" sz="1600" dirty="0"/>
                  <a:t> </a:t>
                </a:r>
                <a:r>
                  <a:rPr lang="fr-FR" sz="1400" dirty="0">
                    <a:latin typeface="Courier New" panose="02070309020205020404" pitchFamily="49" charset="0"/>
                    <a:cs typeface="Courier New" panose="02070309020205020404" pitchFamily="49" charset="0"/>
                  </a:rPr>
                  <a:t>1 pour tenir compte augmentation</a:t>
                </a:r>
                <a:br>
                  <a:rPr lang="fr-FR" sz="1400" dirty="0">
                    <a:latin typeface="Courier New" panose="02070309020205020404" pitchFamily="49" charset="0"/>
                    <a:cs typeface="Courier New" panose="02070309020205020404" pitchFamily="49" charset="0"/>
                  </a:rPr>
                </a:br>
                <a:r>
                  <a:rPr lang="fr-FR" sz="1400" dirty="0">
                    <a:latin typeface="Courier New" panose="02070309020205020404" pitchFamily="49" charset="0"/>
                    <a:cs typeface="Courier New" panose="02070309020205020404" pitchFamily="49" charset="0"/>
                  </a:rPr>
                  <a:t>  de performance dans les temps</a:t>
                </a:r>
                <a:br>
                  <a:rPr lang="fr-FR" sz="1400" dirty="0">
                    <a:latin typeface="Courier New" panose="02070309020205020404" pitchFamily="49" charset="0"/>
                    <a:cs typeface="Courier New" panose="02070309020205020404" pitchFamily="49" charset="0"/>
                  </a:rPr>
                </a:br>
                <a:r>
                  <a:rPr lang="fr-FR" sz="1400" dirty="0">
                    <a:latin typeface="Courier New" panose="02070309020205020404" pitchFamily="49" charset="0"/>
                    <a:cs typeface="Courier New" panose="02070309020205020404" pitchFamily="49" charset="0"/>
                  </a:rPr>
                  <a:t>  initiaux</a:t>
                </a:r>
                <a:endParaRPr lang="fr-FR" sz="1600" i="1" dirty="0">
                  <a:latin typeface="Courier New" panose="02070309020205020404" pitchFamily="49" charset="0"/>
                  <a:cs typeface="Courier New" panose="02070309020205020404" pitchFamily="49" charset="0"/>
                </a:endParaRPr>
              </a:p>
            </p:txBody>
          </p:sp>
        </mc:Choice>
        <mc:Fallback xmlns="">
          <p:sp>
            <p:nvSpPr>
              <p:cNvPr id="26" name="ZoneTexte 25">
                <a:extLst>
                  <a:ext uri="{FF2B5EF4-FFF2-40B4-BE49-F238E27FC236}">
                    <a16:creationId xmlns:a16="http://schemas.microsoft.com/office/drawing/2014/main" id="{4018DFDC-43BA-4847-8B3A-6DEDE25557D5}"/>
                  </a:ext>
                </a:extLst>
              </p:cNvPr>
              <p:cNvSpPr txBox="1">
                <a:spLocks noRot="1" noChangeAspect="1" noMove="1" noResize="1" noEditPoints="1" noAdjustHandles="1" noChangeArrowheads="1" noChangeShapeType="1" noTextEdit="1"/>
              </p:cNvSpPr>
              <p:nvPr/>
            </p:nvSpPr>
            <p:spPr>
              <a:xfrm>
                <a:off x="4151784" y="3756079"/>
                <a:ext cx="3972562" cy="769441"/>
              </a:xfrm>
              <a:prstGeom prst="rect">
                <a:avLst/>
              </a:prstGeom>
              <a:blipFill>
                <a:blip r:embed="rId8"/>
                <a:stretch>
                  <a:fillRect l="-637" t="-1613" b="-4839"/>
                </a:stretch>
              </a:blipFill>
            </p:spPr>
            <p:txBody>
              <a:bodyPr/>
              <a:lstStyle/>
              <a:p>
                <a:r>
                  <a:rPr lang="fr-FR">
                    <a:noFill/>
                  </a:rPr>
                  <a:t> </a:t>
                </a:r>
              </a:p>
            </p:txBody>
          </p:sp>
        </mc:Fallback>
      </mc:AlternateContent>
      <p:sp>
        <p:nvSpPr>
          <p:cNvPr id="27" name="ZoneTexte 26">
            <a:extLst>
              <a:ext uri="{FF2B5EF4-FFF2-40B4-BE49-F238E27FC236}">
                <a16:creationId xmlns:a16="http://schemas.microsoft.com/office/drawing/2014/main" id="{0AA94B59-7B98-0245-ABF1-22EE8E72AA27}"/>
              </a:ext>
            </a:extLst>
          </p:cNvPr>
          <p:cNvSpPr txBox="1"/>
          <p:nvPr/>
        </p:nvSpPr>
        <p:spPr>
          <a:xfrm>
            <a:off x="4026362" y="4633959"/>
            <a:ext cx="4124847" cy="569387"/>
          </a:xfrm>
          <a:prstGeom prst="rect">
            <a:avLst/>
          </a:prstGeom>
          <a:noFill/>
        </p:spPr>
        <p:txBody>
          <a:bodyPr wrap="none" rtlCol="0">
            <a:spAutoFit/>
          </a:bodyPr>
          <a:lstStyle/>
          <a:p>
            <a:r>
              <a:rPr lang="fr-FR" sz="1600" dirty="0"/>
              <a:t>, </a:t>
            </a:r>
            <a:r>
              <a:rPr lang="fr-FR" sz="1500" dirty="0">
                <a:latin typeface="Courier New" panose="02070309020205020404" pitchFamily="49" charset="0"/>
                <a:cs typeface="Courier New" panose="02070309020205020404" pitchFamily="49" charset="0"/>
              </a:rPr>
              <a:t>facteur d'aggravation de la perte</a:t>
            </a:r>
          </a:p>
          <a:p>
            <a:r>
              <a:rPr lang="fr-FR" sz="1500" dirty="0">
                <a:latin typeface="Courier New" panose="02070309020205020404" pitchFamily="49" charset="0"/>
                <a:cs typeface="Courier New" panose="02070309020205020404" pitchFamily="49" charset="0"/>
              </a:rPr>
              <a:t> de performance </a:t>
            </a:r>
            <a:endParaRPr lang="fr-FR" sz="1500" i="1" dirty="0">
              <a:latin typeface="Courier New" panose="02070309020205020404" pitchFamily="49" charset="0"/>
              <a:cs typeface="Courier New" panose="02070309020205020404" pitchFamily="49" charset="0"/>
            </a:endParaRPr>
          </a:p>
        </p:txBody>
      </p:sp>
      <p:sp>
        <p:nvSpPr>
          <p:cNvPr id="29" name="Rectangle 28">
            <a:extLst>
              <a:ext uri="{FF2B5EF4-FFF2-40B4-BE49-F238E27FC236}">
                <a16:creationId xmlns:a16="http://schemas.microsoft.com/office/drawing/2014/main" id="{C5BBFE0B-FE79-9041-8CAB-BA6AED5D6BF0}"/>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Fonction de dégradation et loi d'accélération</a:t>
            </a:r>
          </a:p>
        </p:txBody>
      </p:sp>
      <p:sp>
        <p:nvSpPr>
          <p:cNvPr id="18" name="ZoneTexte 17">
            <a:extLst>
              <a:ext uri="{FF2B5EF4-FFF2-40B4-BE49-F238E27FC236}">
                <a16:creationId xmlns:a16="http://schemas.microsoft.com/office/drawing/2014/main" id="{F7868F36-DECF-C949-AAF5-33D2A1170436}"/>
              </a:ext>
            </a:extLst>
          </p:cNvPr>
          <p:cNvSpPr txBox="1"/>
          <p:nvPr/>
        </p:nvSpPr>
        <p:spPr>
          <a:xfrm>
            <a:off x="477054" y="1688870"/>
            <a:ext cx="298480" cy="307777"/>
          </a:xfrm>
          <a:prstGeom prst="rect">
            <a:avLst/>
          </a:prstGeom>
          <a:solidFill>
            <a:schemeClr val="bg1"/>
          </a:solidFill>
          <a:effectLst>
            <a:outerShdw blurRad="50800" dist="38100" dir="16200000" rotWithShape="0">
              <a:prstClr val="black">
                <a:alpha val="40000"/>
              </a:prstClr>
            </a:outerShdw>
          </a:effectLst>
        </p:spPr>
        <p:txBody>
          <a:bodyPr wrap="none" rtlCol="0">
            <a:spAutoFit/>
          </a:bodyPr>
          <a:lstStyle/>
          <a:p>
            <a:r>
              <a:rPr lang="fr-FR" sz="1400" b="1" dirty="0">
                <a:effectLst>
                  <a:outerShdw blurRad="38100" dist="38100" dir="2700000" algn="tl">
                    <a:srgbClr val="000000">
                      <a:alpha val="43137"/>
                    </a:srgbClr>
                  </a:outerShdw>
                </a:effectLst>
              </a:rPr>
              <a:t>1</a:t>
            </a:r>
          </a:p>
        </p:txBody>
      </p:sp>
      <p:sp>
        <p:nvSpPr>
          <p:cNvPr id="28" name="ZoneTexte 27">
            <a:extLst>
              <a:ext uri="{FF2B5EF4-FFF2-40B4-BE49-F238E27FC236}">
                <a16:creationId xmlns:a16="http://schemas.microsoft.com/office/drawing/2014/main" id="{284F9B32-4911-9F42-AED5-81C4E563AA21}"/>
              </a:ext>
            </a:extLst>
          </p:cNvPr>
          <p:cNvSpPr txBox="1"/>
          <p:nvPr/>
        </p:nvSpPr>
        <p:spPr>
          <a:xfrm>
            <a:off x="477054" y="3320726"/>
            <a:ext cx="298480" cy="307777"/>
          </a:xfrm>
          <a:prstGeom prst="rect">
            <a:avLst/>
          </a:prstGeom>
          <a:solidFill>
            <a:schemeClr val="bg1"/>
          </a:solidFill>
          <a:effectLst>
            <a:outerShdw blurRad="50800" dist="38100" dir="16200000" rotWithShape="0">
              <a:prstClr val="black">
                <a:alpha val="40000"/>
              </a:prstClr>
            </a:outerShdw>
          </a:effectLst>
        </p:spPr>
        <p:txBody>
          <a:bodyPr wrap="none" rtlCol="0">
            <a:spAutoFit/>
          </a:bodyPr>
          <a:lstStyle/>
          <a:p>
            <a:r>
              <a:rPr lang="fr-FR" sz="1400" b="1"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399817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40</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3716082" cy="830997"/>
          </a:xfrm>
          <a:prstGeom prst="rect">
            <a:avLst/>
          </a:prstGeom>
        </p:spPr>
        <p:txBody>
          <a:bodyPr wrap="none">
            <a:spAutoFit/>
          </a:bodyPr>
          <a:lstStyle/>
          <a:p>
            <a:r>
              <a:rPr lang="fr-FR" sz="2400" b="1" dirty="0">
                <a:solidFill>
                  <a:schemeClr val="bg1"/>
                </a:solidFill>
                <a:cs typeface="Times New Roman" pitchFamily="18" charset="0"/>
              </a:rPr>
              <a:t>Calibration de codes de</a:t>
            </a:r>
            <a:br>
              <a:rPr lang="fr-FR" sz="2400" b="1" dirty="0">
                <a:solidFill>
                  <a:schemeClr val="bg1"/>
                </a:solidFill>
                <a:cs typeface="Times New Roman" pitchFamily="18" charset="0"/>
              </a:rPr>
            </a:br>
            <a:r>
              <a:rPr lang="fr-FR" sz="2400" b="1" dirty="0">
                <a:solidFill>
                  <a:schemeClr val="bg1"/>
                </a:solidFill>
                <a:cs typeface="Times New Roman" pitchFamily="18" charset="0"/>
              </a:rPr>
              <a:t>dimensionnement</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Mode de défaillance par traction du FRP</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4152099" cy="338554"/>
          </a:xfrm>
          <a:prstGeom prst="rect">
            <a:avLst/>
          </a:prstGeom>
          <a:ln w="28575">
            <a:noFill/>
          </a:ln>
        </p:spPr>
        <p:txBody>
          <a:bodyPr wrap="none">
            <a:spAutoFit/>
          </a:bodyPr>
          <a:lstStyle/>
          <a:p>
            <a:r>
              <a:rPr lang="fr-FR" sz="1600" b="1" i="1" dirty="0">
                <a:solidFill>
                  <a:schemeClr val="bg1"/>
                </a:solidFill>
              </a:rPr>
              <a:t>Mode de défaillance par traction du PRF</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757C257D-42B3-6A4B-9927-2509F62BF4BA}"/>
                  </a:ext>
                </a:extLst>
              </p:cNvPr>
              <p:cNvSpPr txBox="1"/>
              <p:nvPr/>
            </p:nvSpPr>
            <p:spPr>
              <a:xfrm>
                <a:off x="167680" y="1846565"/>
                <a:ext cx="11760968" cy="646331"/>
              </a:xfrm>
              <a:prstGeom prst="rect">
                <a:avLst/>
              </a:prstGeom>
              <a:noFill/>
            </p:spPr>
            <p:txBody>
              <a:bodyPr wrap="square" rtlCol="0">
                <a:spAutoFit/>
              </a:bodyPr>
              <a:lstStyle/>
              <a:p>
                <a:r>
                  <a:rPr lang="fr-FR" dirty="0">
                    <a:solidFill>
                      <a:srgbClr val="FF0000"/>
                    </a:solidFill>
                    <a:latin typeface="Courier New" panose="02070309020205020404" pitchFamily="49" charset="0"/>
                    <a:cs typeface="Courier New" panose="02070309020205020404" pitchFamily="49" charset="0"/>
                  </a:rPr>
                  <a:t>Dimensionnement repose sur la </a:t>
                </a:r>
                <a:r>
                  <a:rPr lang="fr-FR" dirty="0">
                    <a:solidFill>
                      <a:srgbClr val="001F60"/>
                    </a:solidFill>
                    <a:latin typeface="Courier New" panose="02070309020205020404" pitchFamily="49" charset="0"/>
                    <a:cs typeface="Courier New" panose="02070309020205020404" pitchFamily="49" charset="0"/>
                  </a:rPr>
                  <a:t>définition du seuil de performance y = </a:t>
                </a:r>
                <a14:m>
                  <m:oMath xmlns:m="http://schemas.openxmlformats.org/officeDocument/2006/math">
                    <m:r>
                      <a:rPr lang="en-US" b="0" i="1">
                        <a:solidFill>
                          <a:srgbClr val="001F60"/>
                        </a:solidFill>
                        <a:latin typeface="Cambria Math" panose="02040503050406030204" pitchFamily="18" charset="0"/>
                      </a:rPr>
                      <m:t>𝜔</m:t>
                    </m:r>
                  </m:oMath>
                </a14:m>
                <a:r>
                  <a:rPr lang="fr-FR" i="1" dirty="0">
                    <a:solidFill>
                      <a:srgbClr val="001F60"/>
                    </a:solidFill>
                    <a:latin typeface="Courier New" panose="02070309020205020404" pitchFamily="49" charset="0"/>
                    <a:cs typeface="Courier New" panose="02070309020205020404" pitchFamily="49" charset="0"/>
                  </a:rPr>
                  <a:t> </a:t>
                </a:r>
                <a:r>
                  <a:rPr lang="fr-FR" dirty="0">
                    <a:solidFill>
                      <a:srgbClr val="FF0000"/>
                    </a:solidFill>
                    <a:latin typeface="Courier New" panose="02070309020205020404" pitchFamily="49" charset="0"/>
                    <a:cs typeface="Courier New" panose="02070309020205020404" pitchFamily="49" charset="0"/>
                  </a:rPr>
                  <a:t>pour une durée de vie garantie</a:t>
                </a:r>
              </a:p>
            </p:txBody>
          </p:sp>
        </mc:Choice>
        <mc:Fallback xmlns="">
          <p:sp>
            <p:nvSpPr>
              <p:cNvPr id="10" name="ZoneTexte 9">
                <a:extLst>
                  <a:ext uri="{FF2B5EF4-FFF2-40B4-BE49-F238E27FC236}">
                    <a16:creationId xmlns:a16="http://schemas.microsoft.com/office/drawing/2014/main" id="{757C257D-42B3-6A4B-9927-2509F62BF4BA}"/>
                  </a:ext>
                </a:extLst>
              </p:cNvPr>
              <p:cNvSpPr txBox="1">
                <a:spLocks noRot="1" noChangeAspect="1" noMove="1" noResize="1" noEditPoints="1" noAdjustHandles="1" noChangeArrowheads="1" noChangeShapeType="1" noTextEdit="1"/>
              </p:cNvSpPr>
              <p:nvPr/>
            </p:nvSpPr>
            <p:spPr>
              <a:xfrm>
                <a:off x="167680" y="1846565"/>
                <a:ext cx="11760968" cy="646331"/>
              </a:xfrm>
              <a:prstGeom prst="rect">
                <a:avLst/>
              </a:prstGeom>
              <a:blipFill>
                <a:blip r:embed="rId3"/>
                <a:stretch>
                  <a:fillRect l="-431" t="-3846" b="-13462"/>
                </a:stretch>
              </a:blipFill>
            </p:spPr>
            <p:txBody>
              <a:bodyPr/>
              <a:lstStyle/>
              <a:p>
                <a:r>
                  <a:rPr lang="fr-FR">
                    <a:noFill/>
                  </a:rPr>
                  <a:t> </a:t>
                </a:r>
              </a:p>
            </p:txBody>
          </p:sp>
        </mc:Fallback>
      </mc:AlternateContent>
      <p:sp>
        <p:nvSpPr>
          <p:cNvPr id="15" name="ZoneTexte 14">
            <a:extLst>
              <a:ext uri="{FF2B5EF4-FFF2-40B4-BE49-F238E27FC236}">
                <a16:creationId xmlns:a16="http://schemas.microsoft.com/office/drawing/2014/main" id="{C862389E-B1C1-5243-A171-809219311823}"/>
              </a:ext>
            </a:extLst>
          </p:cNvPr>
          <p:cNvSpPr txBox="1"/>
          <p:nvPr/>
        </p:nvSpPr>
        <p:spPr>
          <a:xfrm>
            <a:off x="191344" y="2636912"/>
            <a:ext cx="5688632" cy="400110"/>
          </a:xfrm>
          <a:prstGeom prst="rect">
            <a:avLst/>
          </a:prstGeom>
          <a:noFill/>
        </p:spPr>
        <p:txBody>
          <a:bodyPr wrap="square" rtlCol="0">
            <a:spAutoFit/>
          </a:bodyPr>
          <a:lstStyle/>
          <a:p>
            <a:r>
              <a:rPr lang="fr-FR" sz="2000" b="1" dirty="0">
                <a:solidFill>
                  <a:srgbClr val="FF0000"/>
                </a:solidFill>
                <a:latin typeface="Courier New" panose="02070309020205020404" pitchFamily="49" charset="0"/>
                <a:cs typeface="Courier New" panose="02070309020205020404" pitchFamily="49" charset="0"/>
              </a:rPr>
              <a:t>Exemple pour le guide ACI 440-2R-17</a:t>
            </a:r>
          </a:p>
        </p:txBody>
      </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07617493-AF99-C248-A04E-774AB9061330}"/>
                  </a:ext>
                </a:extLst>
              </p:cNvPr>
              <p:cNvSpPr txBox="1"/>
              <p:nvPr/>
            </p:nvSpPr>
            <p:spPr>
              <a:xfrm>
                <a:off x="191344" y="3128671"/>
                <a:ext cx="5688632" cy="732252"/>
              </a:xfrm>
              <a:prstGeom prst="rect">
                <a:avLst/>
              </a:prstGeom>
              <a:noFill/>
            </p:spPr>
            <p:txBody>
              <a:bodyPr wrap="square" rtlCol="0">
                <a:spAutoFit/>
              </a:bodyPr>
              <a:lstStyle/>
              <a:p>
                <a:r>
                  <a:rPr lang="fr-FR" b="1" dirty="0">
                    <a:solidFill>
                      <a:schemeClr val="accent5"/>
                    </a:solidFill>
                    <a:latin typeface="Courier New" panose="02070309020205020404" pitchFamily="49" charset="0"/>
                    <a:cs typeface="Courier New" panose="02070309020205020404" pitchFamily="49" charset="0"/>
                  </a:rPr>
                  <a:t>Résistance de conception:</a:t>
                </a:r>
                <a14:m>
                  <m:oMath xmlns:m="http://schemas.openxmlformats.org/officeDocument/2006/math">
                    <m:sSub>
                      <m:sSubPr>
                        <m:ctrlPr>
                          <a:rPr lang="fr-FR"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𝑓𝑢</m:t>
                        </m:r>
                      </m:sub>
                    </m:sSub>
                    <m:r>
                      <a:rPr lang="en-US">
                        <a:solidFill>
                          <a:srgbClr val="FF0000"/>
                        </a:solidFill>
                        <a:latin typeface="Cambria Math" panose="02040503050406030204" pitchFamily="18" charset="0"/>
                      </a:rPr>
                      <m:t>=</m:t>
                    </m:r>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𝐶</m:t>
                        </m:r>
                      </m:e>
                      <m:sub>
                        <m:r>
                          <a:rPr lang="en-US" i="1">
                            <a:solidFill>
                              <a:srgbClr val="FF0000"/>
                            </a:solidFill>
                            <a:latin typeface="Cambria Math" panose="02040503050406030204" pitchFamily="18" charset="0"/>
                          </a:rPr>
                          <m:t>𝐸</m:t>
                        </m:r>
                      </m:sub>
                    </m:sSub>
                    <m:r>
                      <a:rPr lang="en-US">
                        <a:solidFill>
                          <a:srgbClr val="FF0000"/>
                        </a:solidFill>
                        <a:latin typeface="Cambria Math" panose="02040503050406030204" pitchFamily="18" charset="0"/>
                      </a:rPr>
                      <m:t>×</m:t>
                    </m:r>
                    <m:sSubSup>
                      <m:sSubSupPr>
                        <m:ctrlPr>
                          <a:rPr lang="fr-FR" i="1">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𝑓𝑢</m:t>
                        </m:r>
                      </m:sub>
                      <m:sup>
                        <m:r>
                          <a:rPr lang="en-US" i="1">
                            <a:solidFill>
                              <a:srgbClr val="FF0000"/>
                            </a:solidFill>
                            <a:latin typeface="Cambria Math" panose="02040503050406030204" pitchFamily="18" charset="0"/>
                          </a:rPr>
                          <m:t>∗</m:t>
                        </m:r>
                      </m:sup>
                    </m:sSubSup>
                  </m:oMath>
                </a14:m>
                <a:r>
                  <a:rPr lang="fr-FR" dirty="0">
                    <a:solidFill>
                      <a:srgbClr val="FF0000"/>
                    </a:solidFill>
                    <a:effectLst/>
                  </a:rPr>
                  <a:t> </a:t>
                </a:r>
                <a:endParaRPr lang="fr-FR" dirty="0">
                  <a:effectLst/>
                </a:endParaRPr>
              </a:p>
              <a:p>
                <a:pPr lvl="0"/>
                <a:r>
                  <a:rPr lang="fr-FR" b="1" dirty="0">
                    <a:solidFill>
                      <a:srgbClr val="474B78"/>
                    </a:solidFill>
                    <a:latin typeface="Courier New" panose="02070309020205020404" pitchFamily="49" charset="0"/>
                    <a:cs typeface="Courier New" panose="02070309020205020404" pitchFamily="49" charset="0"/>
                  </a:rPr>
                  <a:t>avec:</a:t>
                </a:r>
                <a14:m>
                  <m:oMath xmlns:m="http://schemas.openxmlformats.org/officeDocument/2006/math">
                    <m:sSubSup>
                      <m:sSubSupPr>
                        <m:ctrlPr>
                          <a:rPr lang="fr-FR" i="1" smtClean="0">
                            <a:solidFill>
                              <a:srgbClr val="FF0000"/>
                            </a:solidFill>
                            <a:latin typeface="Cambria Math" panose="02040503050406030204" pitchFamily="18" charset="0"/>
                          </a:rPr>
                        </m:ctrlPr>
                      </m:sSubSup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𝑓𝑢</m:t>
                        </m:r>
                      </m:sub>
                      <m:sup>
                        <m:r>
                          <a:rPr lang="en-US" i="1">
                            <a:solidFill>
                              <a:srgbClr val="FF0000"/>
                            </a:solidFill>
                            <a:latin typeface="Cambria Math" panose="02040503050406030204" pitchFamily="18" charset="0"/>
                          </a:rPr>
                          <m:t>∗</m:t>
                        </m:r>
                      </m:sup>
                    </m:sSubSup>
                    <m:r>
                      <a:rPr lang="en-US">
                        <a:solidFill>
                          <a:srgbClr val="FF0000"/>
                        </a:solidFill>
                        <a:latin typeface="Cambria Math" panose="02040503050406030204" pitchFamily="18" charset="0"/>
                      </a:rPr>
                      <m:t>=</m:t>
                    </m:r>
                    <m:acc>
                      <m:accPr>
                        <m:chr m:val="̅"/>
                        <m:ctrlPr>
                          <a:rPr lang="fr-FR" i="1">
                            <a:solidFill>
                              <a:srgbClr val="FF0000"/>
                            </a:solidFill>
                            <a:latin typeface="Cambria Math" panose="02040503050406030204" pitchFamily="18" charset="0"/>
                          </a:rPr>
                        </m:ctrlPr>
                      </m:accPr>
                      <m:e>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𝑓</m:t>
                            </m:r>
                          </m:e>
                          <m:sub>
                            <m:r>
                              <a:rPr lang="en-US" i="1">
                                <a:solidFill>
                                  <a:srgbClr val="FF0000"/>
                                </a:solidFill>
                                <a:latin typeface="Cambria Math" panose="02040503050406030204" pitchFamily="18" charset="0"/>
                              </a:rPr>
                              <m:t>𝑓𝑢</m:t>
                            </m:r>
                          </m:sub>
                        </m:sSub>
                      </m:e>
                    </m:acc>
                    <m:r>
                      <a:rPr lang="en-US" i="1">
                        <a:solidFill>
                          <a:srgbClr val="FF0000"/>
                        </a:solidFill>
                        <a:latin typeface="Cambria Math" panose="02040503050406030204" pitchFamily="18" charset="0"/>
                      </a:rPr>
                      <m:t>−</m:t>
                    </m:r>
                    <m:r>
                      <a:rPr lang="en-US">
                        <a:solidFill>
                          <a:srgbClr val="FF0000"/>
                        </a:solidFill>
                        <a:latin typeface="Cambria Math" panose="02040503050406030204" pitchFamily="18" charset="0"/>
                      </a:rPr>
                      <m:t>3×</m:t>
                    </m:r>
                    <m:r>
                      <a:rPr lang="en-US" i="1">
                        <a:solidFill>
                          <a:srgbClr val="FF0000"/>
                        </a:solidFill>
                        <a:latin typeface="Cambria Math" panose="02040503050406030204" pitchFamily="18" charset="0"/>
                      </a:rPr>
                      <m:t>𝜎</m:t>
                    </m:r>
                  </m:oMath>
                </a14:m>
                <a:r>
                  <a:rPr lang="fr-FR" dirty="0">
                    <a:solidFill>
                      <a:srgbClr val="FF0000"/>
                    </a:solidFill>
                    <a:effectLst/>
                  </a:rPr>
                  <a:t> </a:t>
                </a:r>
                <a:endParaRPr lang="fr-FR" b="1" dirty="0">
                  <a:solidFill>
                    <a:schemeClr val="accent5"/>
                  </a:solidFill>
                  <a:latin typeface="Courier New" panose="02070309020205020404" pitchFamily="49" charset="0"/>
                  <a:cs typeface="Courier New" panose="02070309020205020404" pitchFamily="49" charset="0"/>
                </a:endParaRPr>
              </a:p>
            </p:txBody>
          </p:sp>
        </mc:Choice>
        <mc:Fallback xmlns="">
          <p:sp>
            <p:nvSpPr>
              <p:cNvPr id="18" name="ZoneTexte 17">
                <a:extLst>
                  <a:ext uri="{FF2B5EF4-FFF2-40B4-BE49-F238E27FC236}">
                    <a16:creationId xmlns:a16="http://schemas.microsoft.com/office/drawing/2014/main" id="{07617493-AF99-C248-A04E-774AB9061330}"/>
                  </a:ext>
                </a:extLst>
              </p:cNvPr>
              <p:cNvSpPr txBox="1">
                <a:spLocks noRot="1" noChangeAspect="1" noMove="1" noResize="1" noEditPoints="1" noAdjustHandles="1" noChangeArrowheads="1" noChangeShapeType="1" noTextEdit="1"/>
              </p:cNvSpPr>
              <p:nvPr/>
            </p:nvSpPr>
            <p:spPr>
              <a:xfrm>
                <a:off x="191344" y="3128671"/>
                <a:ext cx="5688632" cy="732252"/>
              </a:xfrm>
              <a:prstGeom prst="rect">
                <a:avLst/>
              </a:prstGeom>
              <a:blipFill>
                <a:blip r:embed="rId4"/>
                <a:stretch>
                  <a:fillRect l="-667" t="-1724" b="-10345"/>
                </a:stretch>
              </a:blipFill>
            </p:spPr>
            <p:txBody>
              <a:bodyPr/>
              <a:lstStyle/>
              <a:p>
                <a:r>
                  <a:rPr lang="fr-FR">
                    <a:noFill/>
                  </a:rPr>
                  <a:t> </a:t>
                </a:r>
              </a:p>
            </p:txBody>
          </p:sp>
        </mc:Fallback>
      </mc:AlternateContent>
      <p:sp>
        <p:nvSpPr>
          <p:cNvPr id="20" name="ZoneTexte 19">
            <a:extLst>
              <a:ext uri="{FF2B5EF4-FFF2-40B4-BE49-F238E27FC236}">
                <a16:creationId xmlns:a16="http://schemas.microsoft.com/office/drawing/2014/main" id="{7CC00FF1-F6EA-4243-AE45-32EBB40580E9}"/>
              </a:ext>
            </a:extLst>
          </p:cNvPr>
          <p:cNvSpPr txBox="1"/>
          <p:nvPr/>
        </p:nvSpPr>
        <p:spPr>
          <a:xfrm>
            <a:off x="202514" y="3893200"/>
            <a:ext cx="9277862" cy="369332"/>
          </a:xfrm>
          <a:prstGeom prst="rect">
            <a:avLst/>
          </a:prstGeom>
          <a:noFill/>
        </p:spPr>
        <p:txBody>
          <a:bodyPr wrap="square" rtlCol="0">
            <a:spAutoFit/>
          </a:bodyPr>
          <a:lstStyle/>
          <a:p>
            <a:r>
              <a:rPr lang="fr-FR" b="1" dirty="0">
                <a:solidFill>
                  <a:schemeClr val="accent5"/>
                </a:solidFill>
                <a:latin typeface="Courier New" panose="02070309020205020404" pitchFamily="49" charset="0"/>
                <a:cs typeface="Courier New" panose="02070309020205020404" pitchFamily="49" charset="0"/>
              </a:rPr>
              <a:t>Fournit une valeur déterministe de la durée de vie </a:t>
            </a:r>
            <a:r>
              <a:rPr lang="fr-FR" b="1" i="1" dirty="0" err="1">
                <a:solidFill>
                  <a:schemeClr val="accent5"/>
                </a:solidFill>
                <a:latin typeface="Courier New" panose="02070309020205020404" pitchFamily="49" charset="0"/>
                <a:cs typeface="Courier New" panose="02070309020205020404" pitchFamily="49" charset="0"/>
              </a:rPr>
              <a:t>t</a:t>
            </a:r>
            <a:r>
              <a:rPr lang="fr-FR" b="1" i="1" baseline="-25000" dirty="0" err="1">
                <a:solidFill>
                  <a:schemeClr val="accent5"/>
                </a:solidFill>
                <a:latin typeface="Courier New" panose="02070309020205020404" pitchFamily="49" charset="0"/>
                <a:cs typeface="Courier New" panose="02070309020205020404" pitchFamily="49" charset="0"/>
              </a:rPr>
              <a:t>f</a:t>
            </a:r>
            <a:r>
              <a:rPr lang="fr-FR" b="1" dirty="0">
                <a:solidFill>
                  <a:schemeClr val="accent5"/>
                </a:solidFill>
                <a:latin typeface="Courier New" panose="02070309020205020404" pitchFamily="49" charset="0"/>
                <a:cs typeface="Courier New" panose="02070309020205020404" pitchFamily="49" charset="0"/>
              </a:rPr>
              <a:t>, telle que:</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0D0A11F-1355-A84C-9A2C-D186A965A385}"/>
                  </a:ext>
                </a:extLst>
              </p:cNvPr>
              <p:cNvSpPr/>
              <p:nvPr/>
            </p:nvSpPr>
            <p:spPr>
              <a:xfrm>
                <a:off x="9120336" y="3859289"/>
                <a:ext cx="2121991" cy="400174"/>
              </a:xfrm>
              <a:prstGeom prst="rect">
                <a:avLst/>
              </a:prstGeom>
            </p:spPr>
            <p:txBody>
              <a:bodyPr wrap="none">
                <a:spAutoFit/>
              </a:bodyPr>
              <a:lstStyle/>
              <a:p>
                <a14:m>
                  <m:oMath xmlns:m="http://schemas.openxmlformats.org/officeDocument/2006/math">
                    <m:f>
                      <m:fPr>
                        <m:type m:val="lin"/>
                        <m:ctrlPr>
                          <a:rPr lang="fr-FR" i="1" smtClean="0">
                            <a:solidFill>
                              <a:srgbClr val="FF0000"/>
                            </a:solidFill>
                            <a:latin typeface="Cambria Math" panose="02040503050406030204" pitchFamily="18" charset="0"/>
                          </a:rPr>
                        </m:ctrlPr>
                      </m:fPr>
                      <m:num>
                        <m:sSub>
                          <m:sSubPr>
                            <m:ctrlPr>
                              <a:rPr lang="fr-FR" i="1">
                                <a:solidFill>
                                  <a:srgbClr val="FF0000"/>
                                </a:solidFill>
                                <a:effectLst/>
                                <a:latin typeface="Cambria Math" panose="02040503050406030204" pitchFamily="18" charset="0"/>
                              </a:rPr>
                            </m:ctrlPr>
                          </m:sSubPr>
                          <m:e>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e>
                          <m:sub>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sub>
                        </m:sSub>
                        <m:r>
                          <a:rPr lang="en-US">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r-FR" i="1">
                                <a:solidFill>
                                  <a:srgbClr val="FF0000"/>
                                </a:solidFill>
                                <a:effectLst/>
                                <a:latin typeface="Cambria Math" panose="02040503050406030204" pitchFamily="18" charset="0"/>
                              </a:rPr>
                            </m:ctrlPr>
                          </m:sSubPr>
                          <m:e>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𝑡</m:t>
                            </m:r>
                          </m:e>
                          <m:sub>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sub>
                        </m:sSub>
                        <m:r>
                          <a:rPr lang="en-US">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num>
                      <m:den>
                        <m:sSubSup>
                          <m:sSubSupPr>
                            <m:ctrlPr>
                              <a:rPr lang="fr-FR" i="1">
                                <a:solidFill>
                                  <a:srgbClr val="FF0000"/>
                                </a:solidFill>
                                <a:effectLst/>
                                <a:latin typeface="Cambria Math" panose="02040503050406030204" pitchFamily="18" charset="0"/>
                              </a:rPr>
                            </m:ctrlPr>
                          </m:sSubSupPr>
                          <m:e>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e>
                          <m:sub>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𝑓𝑢</m:t>
                            </m:r>
                          </m:sub>
                          <m:sup>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up>
                        </m:sSubSup>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(0)</m:t>
                        </m:r>
                      </m:den>
                    </m:f>
                    <m:r>
                      <a:rPr lang="en-US">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r-FR" i="1">
                            <a:solidFill>
                              <a:srgbClr val="FF0000"/>
                            </a:solidFill>
                            <a:effectLst/>
                            <a:latin typeface="Cambria Math" panose="02040503050406030204" pitchFamily="18" charset="0"/>
                          </a:rPr>
                        </m:ctrlPr>
                      </m:sSubPr>
                      <m:e>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𝐶</m:t>
                        </m:r>
                      </m:e>
                      <m:sub>
                        <m:r>
                          <a:rPr lang="en-US"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𝐸</m:t>
                        </m:r>
                      </m:sub>
                    </m:sSub>
                  </m:oMath>
                </a14:m>
                <a:r>
                  <a:rPr lang="en-US" dirty="0">
                    <a:solidFill>
                      <a:srgbClr val="FF0000"/>
                    </a:solidFill>
                    <a:latin typeface="Times New Roman" panose="02020603050405020304" pitchFamily="18" charset="0"/>
                    <a:ea typeface="SimSun" panose="02010600030101010101" pitchFamily="2" charset="-122"/>
                  </a:rPr>
                  <a:t> </a:t>
                </a:r>
                <a:endParaRPr lang="fr-FR" dirty="0">
                  <a:solidFill>
                    <a:srgbClr val="FF0000"/>
                  </a:solidFill>
                </a:endParaRPr>
              </a:p>
            </p:txBody>
          </p:sp>
        </mc:Choice>
        <mc:Fallback xmlns="">
          <p:sp>
            <p:nvSpPr>
              <p:cNvPr id="3" name="Rectangle 2">
                <a:extLst>
                  <a:ext uri="{FF2B5EF4-FFF2-40B4-BE49-F238E27FC236}">
                    <a16:creationId xmlns:a16="http://schemas.microsoft.com/office/drawing/2014/main" id="{40D0A11F-1355-A84C-9A2C-D186A965A385}"/>
                  </a:ext>
                </a:extLst>
              </p:cNvPr>
              <p:cNvSpPr>
                <a:spLocks noRot="1" noChangeAspect="1" noMove="1" noResize="1" noEditPoints="1" noAdjustHandles="1" noChangeArrowheads="1" noChangeShapeType="1" noTextEdit="1"/>
              </p:cNvSpPr>
              <p:nvPr/>
            </p:nvSpPr>
            <p:spPr>
              <a:xfrm>
                <a:off x="9120336" y="3859289"/>
                <a:ext cx="2121991" cy="400174"/>
              </a:xfrm>
              <a:prstGeom prst="rect">
                <a:avLst/>
              </a:prstGeom>
              <a:blipFill>
                <a:blip r:embed="rId5"/>
                <a:stretch>
                  <a:fillRect l="-1190" t="-100000" b="-14545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CA589E9D-A426-4148-8D77-B32600A53370}"/>
                  </a:ext>
                </a:extLst>
              </p:cNvPr>
              <p:cNvSpPr txBox="1"/>
              <p:nvPr/>
            </p:nvSpPr>
            <p:spPr>
              <a:xfrm>
                <a:off x="191344" y="4293096"/>
                <a:ext cx="10441160" cy="369332"/>
              </a:xfrm>
              <a:prstGeom prst="rect">
                <a:avLst/>
              </a:prstGeom>
              <a:noFill/>
            </p:spPr>
            <p:txBody>
              <a:bodyPr wrap="square" rtlCol="0">
                <a:spAutoFit/>
              </a:bodyPr>
              <a:lstStyle/>
              <a:p>
                <a:r>
                  <a:rPr lang="fr-FR" b="1" dirty="0">
                    <a:solidFill>
                      <a:schemeClr val="accent5"/>
                    </a:solidFill>
                    <a:latin typeface="Courier New" panose="02070309020205020404" pitchFamily="49" charset="0"/>
                    <a:cs typeface="Courier New" panose="02070309020205020404" pitchFamily="49" charset="0"/>
                  </a:rPr>
                  <a:t>Cette durée de vie est "garantie" avec un niveau de confiance </a:t>
                </a:r>
                <a14:m>
                  <m:oMath xmlns:m="http://schemas.openxmlformats.org/officeDocument/2006/math">
                    <m:sSub>
                      <m:sSubPr>
                        <m:ctrlPr>
                          <a:rPr lang="fr-FR"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𝓁</m:t>
                        </m:r>
                      </m:e>
                      <m:sub>
                        <m:r>
                          <a:rPr lang="en-US" i="1">
                            <a:solidFill>
                              <a:srgbClr val="FF0000"/>
                            </a:solidFill>
                            <a:latin typeface="Cambria Math" panose="02040503050406030204" pitchFamily="18" charset="0"/>
                          </a:rPr>
                          <m:t>𝑐</m:t>
                        </m:r>
                      </m:sub>
                    </m:sSub>
                  </m:oMath>
                </a14:m>
                <a:endParaRPr lang="fr-FR" b="1" dirty="0">
                  <a:solidFill>
                    <a:schemeClr val="accent5"/>
                  </a:solidFill>
                  <a:latin typeface="Courier New" panose="02070309020205020404" pitchFamily="49" charset="0"/>
                  <a:cs typeface="Courier New" panose="02070309020205020404" pitchFamily="49" charset="0"/>
                </a:endParaRPr>
              </a:p>
            </p:txBody>
          </p:sp>
        </mc:Choice>
        <mc:Fallback xmlns="">
          <p:sp>
            <p:nvSpPr>
              <p:cNvPr id="17" name="ZoneTexte 16">
                <a:extLst>
                  <a:ext uri="{FF2B5EF4-FFF2-40B4-BE49-F238E27FC236}">
                    <a16:creationId xmlns:a16="http://schemas.microsoft.com/office/drawing/2014/main" id="{CA589E9D-A426-4148-8D77-B32600A53370}"/>
                  </a:ext>
                </a:extLst>
              </p:cNvPr>
              <p:cNvSpPr txBox="1">
                <a:spLocks noRot="1" noChangeAspect="1" noMove="1" noResize="1" noEditPoints="1" noAdjustHandles="1" noChangeArrowheads="1" noChangeShapeType="1" noTextEdit="1"/>
              </p:cNvSpPr>
              <p:nvPr/>
            </p:nvSpPr>
            <p:spPr>
              <a:xfrm>
                <a:off x="191344" y="4293096"/>
                <a:ext cx="10441160" cy="369332"/>
              </a:xfrm>
              <a:prstGeom prst="rect">
                <a:avLst/>
              </a:prstGeom>
              <a:blipFill>
                <a:blip r:embed="rId6"/>
                <a:stretch>
                  <a:fillRect l="-364" t="-3226" b="-2258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DEEB768F-BB33-B742-B17D-D6AA6D2412E5}"/>
                  </a:ext>
                </a:extLst>
              </p:cNvPr>
              <p:cNvSpPr txBox="1"/>
              <p:nvPr/>
            </p:nvSpPr>
            <p:spPr>
              <a:xfrm>
                <a:off x="180174" y="4725144"/>
                <a:ext cx="10441160" cy="581826"/>
              </a:xfrm>
              <a:prstGeom prst="rect">
                <a:avLst/>
              </a:prstGeom>
              <a:noFill/>
            </p:spPr>
            <p:txBody>
              <a:bodyPr wrap="square" rtlCol="0">
                <a:spAutoFit/>
              </a:bodyPr>
              <a:lstStyle/>
              <a:p>
                <a:r>
                  <a:rPr lang="fr-FR" b="1" dirty="0">
                    <a:solidFill>
                      <a:schemeClr val="accent5"/>
                    </a:solidFill>
                    <a:latin typeface="Courier New" panose="02070309020205020404" pitchFamily="49" charset="0"/>
                    <a:cs typeface="Courier New" panose="02070309020205020404" pitchFamily="49" charset="0"/>
                  </a:rPr>
                  <a:t>On peut écrire: </a:t>
                </a:r>
                <a14:m>
                  <m:oMath xmlns:m="http://schemas.openxmlformats.org/officeDocument/2006/math">
                    <m:f>
                      <m:fPr>
                        <m:ctrlPr>
                          <a:rPr lang="fr-FR" sz="1700" i="1" smtClean="0">
                            <a:solidFill>
                              <a:srgbClr val="FF0000"/>
                            </a:solidFill>
                            <a:latin typeface="Cambria Math" panose="02040503050406030204" pitchFamily="18" charset="0"/>
                          </a:rPr>
                        </m:ctrlPr>
                      </m:fPr>
                      <m:num>
                        <m:sSub>
                          <m:sSubPr>
                            <m:ctrlPr>
                              <a:rPr lang="fr-FR" sz="1700" i="1">
                                <a:solidFill>
                                  <a:srgbClr val="FF0000"/>
                                </a:solidFill>
                                <a:latin typeface="Cambria Math" panose="02040503050406030204" pitchFamily="18" charset="0"/>
                              </a:rPr>
                            </m:ctrlPr>
                          </m:sSubPr>
                          <m:e>
                            <m:r>
                              <a:rPr lang="en-US" sz="1700" i="1">
                                <a:solidFill>
                                  <a:srgbClr val="FF0000"/>
                                </a:solidFill>
                                <a:latin typeface="Cambria Math" panose="02040503050406030204" pitchFamily="18" charset="0"/>
                              </a:rPr>
                              <m:t>𝑓</m:t>
                            </m:r>
                          </m:e>
                          <m:sub>
                            <m:r>
                              <a:rPr lang="en-US" sz="1700" i="1">
                                <a:solidFill>
                                  <a:srgbClr val="FF0000"/>
                                </a:solidFill>
                                <a:latin typeface="Cambria Math" panose="02040503050406030204" pitchFamily="18" charset="0"/>
                              </a:rPr>
                              <m:t>𝑓</m:t>
                            </m:r>
                          </m:sub>
                        </m:sSub>
                        <m:d>
                          <m:dPr>
                            <m:ctrlPr>
                              <a:rPr lang="en-US" sz="1700" i="1" smtClean="0">
                                <a:solidFill>
                                  <a:srgbClr val="FF0000"/>
                                </a:solidFill>
                                <a:latin typeface="Cambria Math" panose="02040503050406030204" pitchFamily="18" charset="0"/>
                              </a:rPr>
                            </m:ctrlPr>
                          </m:dPr>
                          <m:e>
                            <m:sSub>
                              <m:sSubPr>
                                <m:ctrlPr>
                                  <a:rPr lang="en-US" sz="1700" i="1" smtClean="0">
                                    <a:solidFill>
                                      <a:srgbClr val="FF0000"/>
                                    </a:solidFill>
                                    <a:latin typeface="Cambria Math" panose="02040503050406030204" pitchFamily="18" charset="0"/>
                                  </a:rPr>
                                </m:ctrlPr>
                              </m:sSubPr>
                              <m:e>
                                <m:r>
                                  <a:rPr lang="fr-FR" sz="1700" b="0" i="1" smtClean="0">
                                    <a:solidFill>
                                      <a:srgbClr val="FF0000"/>
                                    </a:solidFill>
                                    <a:latin typeface="Cambria Math" panose="02040503050406030204" pitchFamily="18" charset="0"/>
                                  </a:rPr>
                                  <m:t>𝑡</m:t>
                                </m:r>
                              </m:e>
                              <m:sub>
                                <m:r>
                                  <a:rPr lang="fr-FR" sz="1700" b="0" i="1" smtClean="0">
                                    <a:solidFill>
                                      <a:srgbClr val="FF0000"/>
                                    </a:solidFill>
                                    <a:latin typeface="Cambria Math" panose="02040503050406030204" pitchFamily="18" charset="0"/>
                                  </a:rPr>
                                  <m:t>𝑓</m:t>
                                </m:r>
                              </m:sub>
                            </m:sSub>
                          </m:e>
                        </m:d>
                      </m:num>
                      <m:den>
                        <m:acc>
                          <m:accPr>
                            <m:chr m:val="̅"/>
                            <m:ctrlPr>
                              <a:rPr lang="fr-FR" sz="1700" i="1">
                                <a:solidFill>
                                  <a:srgbClr val="FF0000"/>
                                </a:solidFill>
                                <a:latin typeface="Cambria Math" panose="02040503050406030204" pitchFamily="18" charset="0"/>
                              </a:rPr>
                            </m:ctrlPr>
                          </m:accPr>
                          <m:e>
                            <m:sSub>
                              <m:sSubPr>
                                <m:ctrlPr>
                                  <a:rPr lang="fr-FR" sz="1700" i="1">
                                    <a:solidFill>
                                      <a:srgbClr val="FF0000"/>
                                    </a:solidFill>
                                    <a:latin typeface="Cambria Math" panose="02040503050406030204" pitchFamily="18" charset="0"/>
                                  </a:rPr>
                                </m:ctrlPr>
                              </m:sSubPr>
                              <m:e>
                                <m:r>
                                  <a:rPr lang="en-US" sz="1700" i="1">
                                    <a:solidFill>
                                      <a:srgbClr val="FF0000"/>
                                    </a:solidFill>
                                    <a:latin typeface="Cambria Math" panose="02040503050406030204" pitchFamily="18" charset="0"/>
                                  </a:rPr>
                                  <m:t>𝑓</m:t>
                                </m:r>
                              </m:e>
                              <m:sub>
                                <m:r>
                                  <a:rPr lang="en-US" sz="1700" i="1">
                                    <a:solidFill>
                                      <a:srgbClr val="FF0000"/>
                                    </a:solidFill>
                                    <a:latin typeface="Cambria Math" panose="02040503050406030204" pitchFamily="18" charset="0"/>
                                  </a:rPr>
                                  <m:t>𝑓𝑢</m:t>
                                </m:r>
                              </m:sub>
                            </m:sSub>
                          </m:e>
                        </m:acc>
                      </m:den>
                    </m:f>
                    <m:r>
                      <a:rPr lang="en-US" sz="1700">
                        <a:solidFill>
                          <a:srgbClr val="FF0000"/>
                        </a:solidFill>
                        <a:latin typeface="Cambria Math" panose="02040503050406030204" pitchFamily="18" charset="0"/>
                      </a:rPr>
                      <m:t>=</m:t>
                    </m:r>
                    <m:sSub>
                      <m:sSubPr>
                        <m:ctrlPr>
                          <a:rPr lang="fr-FR" sz="1700" i="1">
                            <a:solidFill>
                              <a:srgbClr val="FF0000"/>
                            </a:solidFill>
                            <a:latin typeface="Cambria Math" panose="02040503050406030204" pitchFamily="18" charset="0"/>
                          </a:rPr>
                        </m:ctrlPr>
                      </m:sSubPr>
                      <m:e>
                        <m:r>
                          <a:rPr lang="en-US" sz="1700" i="1">
                            <a:solidFill>
                              <a:srgbClr val="FF0000"/>
                            </a:solidFill>
                            <a:latin typeface="Cambria Math" panose="02040503050406030204" pitchFamily="18" charset="0"/>
                          </a:rPr>
                          <m:t>𝐶</m:t>
                        </m:r>
                      </m:e>
                      <m:sub>
                        <m:r>
                          <a:rPr lang="en-US" sz="1700" i="1">
                            <a:solidFill>
                              <a:srgbClr val="FF0000"/>
                            </a:solidFill>
                            <a:latin typeface="Cambria Math" panose="02040503050406030204" pitchFamily="18" charset="0"/>
                          </a:rPr>
                          <m:t>𝐸</m:t>
                        </m:r>
                      </m:sub>
                    </m:sSub>
                    <m:r>
                      <a:rPr lang="en-US" sz="1700">
                        <a:solidFill>
                          <a:srgbClr val="FF0000"/>
                        </a:solidFill>
                        <a:latin typeface="Cambria Math" panose="02040503050406030204" pitchFamily="18" charset="0"/>
                      </a:rPr>
                      <m:t>×</m:t>
                    </m:r>
                    <m:d>
                      <m:dPr>
                        <m:ctrlPr>
                          <a:rPr lang="fr-FR" sz="1700" i="1">
                            <a:solidFill>
                              <a:srgbClr val="FF0000"/>
                            </a:solidFill>
                            <a:latin typeface="Cambria Math" panose="02040503050406030204" pitchFamily="18" charset="0"/>
                          </a:rPr>
                        </m:ctrlPr>
                      </m:dPr>
                      <m:e>
                        <m:r>
                          <a:rPr lang="en-US" sz="1700">
                            <a:solidFill>
                              <a:srgbClr val="FF0000"/>
                            </a:solidFill>
                            <a:latin typeface="Cambria Math" panose="02040503050406030204" pitchFamily="18" charset="0"/>
                          </a:rPr>
                          <m:t>1</m:t>
                        </m:r>
                        <m:r>
                          <a:rPr lang="en-US" sz="1700" i="1">
                            <a:solidFill>
                              <a:srgbClr val="FF0000"/>
                            </a:solidFill>
                            <a:latin typeface="Cambria Math" panose="02040503050406030204" pitchFamily="18" charset="0"/>
                          </a:rPr>
                          <m:t>−</m:t>
                        </m:r>
                        <m:r>
                          <a:rPr lang="en-US" sz="1700">
                            <a:solidFill>
                              <a:srgbClr val="FF0000"/>
                            </a:solidFill>
                            <a:latin typeface="Cambria Math" panose="02040503050406030204" pitchFamily="18" charset="0"/>
                          </a:rPr>
                          <m:t>3×</m:t>
                        </m:r>
                        <m:r>
                          <a:rPr lang="en-US" sz="1700" i="1">
                            <a:solidFill>
                              <a:srgbClr val="FF0000"/>
                            </a:solidFill>
                            <a:latin typeface="Cambria Math" panose="02040503050406030204" pitchFamily="18" charset="0"/>
                          </a:rPr>
                          <m:t>𝐶𝑜𝑉</m:t>
                        </m:r>
                      </m:e>
                    </m:d>
                    <m:r>
                      <a:rPr lang="en-US" sz="1700">
                        <a:solidFill>
                          <a:srgbClr val="FF0000"/>
                        </a:solidFill>
                        <a:latin typeface="Cambria Math" panose="02040503050406030204" pitchFamily="18" charset="0"/>
                      </a:rPr>
                      <m:t>=1</m:t>
                    </m:r>
                    <m:r>
                      <a:rPr lang="en-US" sz="1700" i="1">
                        <a:solidFill>
                          <a:srgbClr val="FF0000"/>
                        </a:solidFill>
                        <a:latin typeface="Cambria Math" panose="02040503050406030204" pitchFamily="18" charset="0"/>
                      </a:rPr>
                      <m:t>−</m:t>
                    </m:r>
                    <m:d>
                      <m:dPr>
                        <m:ctrlPr>
                          <a:rPr lang="fr-FR" sz="1700" i="1">
                            <a:solidFill>
                              <a:srgbClr val="FF0000"/>
                            </a:solidFill>
                            <a:latin typeface="Cambria Math" panose="02040503050406030204" pitchFamily="18" charset="0"/>
                          </a:rPr>
                        </m:ctrlPr>
                      </m:dPr>
                      <m:e>
                        <m:f>
                          <m:fPr>
                            <m:ctrlPr>
                              <a:rPr lang="fr-FR" sz="1700" i="1">
                                <a:solidFill>
                                  <a:srgbClr val="FF0000"/>
                                </a:solidFill>
                                <a:latin typeface="Cambria Math" panose="02040503050406030204" pitchFamily="18" charset="0"/>
                              </a:rPr>
                            </m:ctrlPr>
                          </m:fPr>
                          <m:num>
                            <m:r>
                              <a:rPr lang="en-US" sz="1700">
                                <a:solidFill>
                                  <a:srgbClr val="FF0000"/>
                                </a:solidFill>
                                <a:latin typeface="Cambria Math" panose="02040503050406030204" pitchFamily="18" charset="0"/>
                              </a:rPr>
                              <m:t>1</m:t>
                            </m:r>
                            <m:r>
                              <a:rPr lang="en-US" sz="1700" i="1">
                                <a:solidFill>
                                  <a:srgbClr val="FF0000"/>
                                </a:solidFill>
                                <a:latin typeface="Cambria Math" panose="02040503050406030204" pitchFamily="18" charset="0"/>
                              </a:rPr>
                              <m:t>−</m:t>
                            </m:r>
                            <m:sSub>
                              <m:sSubPr>
                                <m:ctrlPr>
                                  <a:rPr lang="fr-FR" sz="1700" i="1">
                                    <a:solidFill>
                                      <a:srgbClr val="FF0000"/>
                                    </a:solidFill>
                                    <a:latin typeface="Cambria Math" panose="02040503050406030204" pitchFamily="18" charset="0"/>
                                  </a:rPr>
                                </m:ctrlPr>
                              </m:sSubPr>
                              <m:e>
                                <m:r>
                                  <a:rPr lang="en-US" sz="1700" i="1">
                                    <a:solidFill>
                                      <a:srgbClr val="FF0000"/>
                                    </a:solidFill>
                                    <a:latin typeface="Cambria Math" panose="02040503050406030204" pitchFamily="18" charset="0"/>
                                  </a:rPr>
                                  <m:t>𝐶</m:t>
                                </m:r>
                              </m:e>
                              <m:sub>
                                <m:r>
                                  <a:rPr lang="en-US" sz="1700" i="1">
                                    <a:solidFill>
                                      <a:srgbClr val="FF0000"/>
                                    </a:solidFill>
                                    <a:latin typeface="Cambria Math" panose="02040503050406030204" pitchFamily="18" charset="0"/>
                                  </a:rPr>
                                  <m:t>𝐸</m:t>
                                </m:r>
                              </m:sub>
                            </m:sSub>
                          </m:num>
                          <m:den>
                            <m:r>
                              <a:rPr lang="en-US" sz="1700" i="1">
                                <a:solidFill>
                                  <a:srgbClr val="FF0000"/>
                                </a:solidFill>
                                <a:latin typeface="Cambria Math" panose="02040503050406030204" pitchFamily="18" charset="0"/>
                              </a:rPr>
                              <m:t>𝐶𝑜𝑉</m:t>
                            </m:r>
                          </m:den>
                        </m:f>
                        <m:r>
                          <a:rPr lang="en-US" sz="1700">
                            <a:solidFill>
                              <a:srgbClr val="FF0000"/>
                            </a:solidFill>
                            <a:latin typeface="Cambria Math" panose="02040503050406030204" pitchFamily="18" charset="0"/>
                          </a:rPr>
                          <m:t>+3×</m:t>
                        </m:r>
                        <m:sSub>
                          <m:sSubPr>
                            <m:ctrlPr>
                              <a:rPr lang="fr-FR" sz="1700" i="1">
                                <a:solidFill>
                                  <a:srgbClr val="FF0000"/>
                                </a:solidFill>
                                <a:latin typeface="Cambria Math" panose="02040503050406030204" pitchFamily="18" charset="0"/>
                              </a:rPr>
                            </m:ctrlPr>
                          </m:sSubPr>
                          <m:e>
                            <m:r>
                              <a:rPr lang="en-US" sz="1700" i="1">
                                <a:solidFill>
                                  <a:srgbClr val="FF0000"/>
                                </a:solidFill>
                                <a:latin typeface="Cambria Math" panose="02040503050406030204" pitchFamily="18" charset="0"/>
                              </a:rPr>
                              <m:t>𝐶</m:t>
                            </m:r>
                          </m:e>
                          <m:sub>
                            <m:r>
                              <a:rPr lang="en-US" sz="1700" i="1">
                                <a:solidFill>
                                  <a:srgbClr val="FF0000"/>
                                </a:solidFill>
                                <a:latin typeface="Cambria Math" panose="02040503050406030204" pitchFamily="18" charset="0"/>
                              </a:rPr>
                              <m:t>𝐸</m:t>
                            </m:r>
                          </m:sub>
                        </m:sSub>
                      </m:e>
                    </m:d>
                    <m:r>
                      <a:rPr lang="en-US" sz="1700">
                        <a:solidFill>
                          <a:srgbClr val="FF0000"/>
                        </a:solidFill>
                        <a:latin typeface="Cambria Math" panose="02040503050406030204" pitchFamily="18" charset="0"/>
                      </a:rPr>
                      <m:t>×</m:t>
                    </m:r>
                    <m:r>
                      <a:rPr lang="en-US" sz="1700" i="1">
                        <a:solidFill>
                          <a:srgbClr val="FF0000"/>
                        </a:solidFill>
                        <a:latin typeface="Cambria Math" panose="02040503050406030204" pitchFamily="18" charset="0"/>
                      </a:rPr>
                      <m:t>𝐶𝑜𝑉</m:t>
                    </m:r>
                  </m:oMath>
                </a14:m>
                <a:r>
                  <a:rPr lang="fr-FR" sz="1700" dirty="0">
                    <a:solidFill>
                      <a:srgbClr val="FF0000"/>
                    </a:solidFill>
                    <a:effectLst/>
                  </a:rPr>
                  <a:t> </a:t>
                </a:r>
                <a:endParaRPr lang="fr-FR" sz="1700" b="1" dirty="0">
                  <a:solidFill>
                    <a:schemeClr val="accent5"/>
                  </a:solidFill>
                  <a:latin typeface="Courier New" panose="02070309020205020404" pitchFamily="49" charset="0"/>
                  <a:cs typeface="Courier New" panose="02070309020205020404" pitchFamily="49" charset="0"/>
                </a:endParaRPr>
              </a:p>
            </p:txBody>
          </p:sp>
        </mc:Choice>
        <mc:Fallback xmlns="">
          <p:sp>
            <p:nvSpPr>
              <p:cNvPr id="19" name="ZoneTexte 18">
                <a:extLst>
                  <a:ext uri="{FF2B5EF4-FFF2-40B4-BE49-F238E27FC236}">
                    <a16:creationId xmlns:a16="http://schemas.microsoft.com/office/drawing/2014/main" id="{DEEB768F-BB33-B742-B17D-D6AA6D2412E5}"/>
                  </a:ext>
                </a:extLst>
              </p:cNvPr>
              <p:cNvSpPr txBox="1">
                <a:spLocks noRot="1" noChangeAspect="1" noMove="1" noResize="1" noEditPoints="1" noAdjustHandles="1" noChangeArrowheads="1" noChangeShapeType="1" noTextEdit="1"/>
              </p:cNvSpPr>
              <p:nvPr/>
            </p:nvSpPr>
            <p:spPr>
              <a:xfrm>
                <a:off x="180174" y="4725144"/>
                <a:ext cx="10441160" cy="581826"/>
              </a:xfrm>
              <a:prstGeom prst="rect">
                <a:avLst/>
              </a:prstGeom>
              <a:blipFill>
                <a:blip r:embed="rId7"/>
                <a:stretch>
                  <a:fillRect l="-48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ED939CF-5BF5-4446-B15E-B0345153BEAC}"/>
                  </a:ext>
                </a:extLst>
              </p:cNvPr>
              <p:cNvSpPr/>
              <p:nvPr/>
            </p:nvSpPr>
            <p:spPr>
              <a:xfrm>
                <a:off x="8552616" y="4725144"/>
                <a:ext cx="1135439" cy="595228"/>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sz="1600" i="1" kern="100"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𝐶𝑜𝑉</m:t>
                      </m:r>
                      <m:r>
                        <a:rPr lang="en-US" sz="1600" i="1" kern="100" smtClean="0">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f>
                        <m:fPr>
                          <m:ctrlPr>
                            <a:rPr lang="fr-FR" sz="16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fPr>
                        <m:num>
                          <m:r>
                            <a:rPr lang="en-US" sz="16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t>𝜎</m:t>
                          </m:r>
                        </m:num>
                        <m:den>
                          <m:acc>
                            <m:accPr>
                              <m:chr m:val="̅"/>
                              <m:ctrlPr>
                                <a:rPr lang="fr-FR" sz="16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accPr>
                            <m:e>
                              <m:sSub>
                                <m:sSubPr>
                                  <m:ctrlPr>
                                    <a:rPr lang="fr-FR" sz="16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ctrlPr>
                                </m:sSubPr>
                                <m:e>
                                  <m:r>
                                    <a:rPr lang="en-US" sz="16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t>𝑓</m:t>
                                  </m:r>
                                </m:e>
                                <m:sub>
                                  <m:r>
                                    <a:rPr lang="en-US" sz="1600"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t>𝑓𝑢</m:t>
                                  </m:r>
                                </m:sub>
                              </m:sSub>
                            </m:e>
                          </m:acc>
                        </m:den>
                      </m:f>
                    </m:oMath>
                  </m:oMathPara>
                </a14:m>
                <a:endParaRPr lang="fr-FR" sz="1600" kern="100" dirty="0">
                  <a:solidFill>
                    <a:srgbClr val="FF0000"/>
                  </a:solidFill>
                  <a:latin typeface="Calibri" panose="020F0502020204030204" pitchFamily="34" charset="0"/>
                  <a:ea typeface="SimSun" panose="02010600030101010101" pitchFamily="2" charset="-122"/>
                  <a:cs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0ED939CF-5BF5-4446-B15E-B0345153BEAC}"/>
                  </a:ext>
                </a:extLst>
              </p:cNvPr>
              <p:cNvSpPr>
                <a:spLocks noRot="1" noChangeAspect="1" noMove="1" noResize="1" noEditPoints="1" noAdjustHandles="1" noChangeArrowheads="1" noChangeShapeType="1" noTextEdit="1"/>
              </p:cNvSpPr>
              <p:nvPr/>
            </p:nvSpPr>
            <p:spPr>
              <a:xfrm>
                <a:off x="8552616" y="4725144"/>
                <a:ext cx="1135439" cy="595228"/>
              </a:xfrm>
              <a:prstGeom prst="rect">
                <a:avLst/>
              </a:prstGeom>
              <a:blipFill>
                <a:blip r:embed="rId8"/>
                <a:stretch>
                  <a:fillRect b="-208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BBD6975-C449-B542-8ACF-0920B5988078}"/>
                  </a:ext>
                </a:extLst>
              </p:cNvPr>
              <p:cNvSpPr/>
              <p:nvPr/>
            </p:nvSpPr>
            <p:spPr>
              <a:xfrm>
                <a:off x="2855640" y="5373216"/>
                <a:ext cx="9361040" cy="483850"/>
              </a:xfrm>
              <a:prstGeom prst="rect">
                <a:avLst/>
              </a:prstGeom>
            </p:spPr>
            <p:txBody>
              <a:bodyPr wrap="square">
                <a:spAutoFit/>
              </a:bodyPr>
              <a:lstStyle/>
              <a:p>
                <a:pPr algn="just"/>
                <a14:m>
                  <m:oMath xmlns:m="http://schemas.openxmlformats.org/officeDocument/2006/math">
                    <m:sSub>
                      <m:sSubPr>
                        <m:ctrlPr>
                          <a:rPr lang="fr-FR" sz="1700" i="1" kern="100" smtClean="0">
                            <a:solidFill>
                              <a:srgbClr val="FF0000"/>
                            </a:solidFill>
                            <a:latin typeface="Cambria Math" panose="02040503050406030204" pitchFamily="18" charset="0"/>
                            <a:ea typeface="SimSun" panose="02010600030101010101" pitchFamily="2" charset="-122"/>
                          </a:rPr>
                        </m:ctrlPr>
                      </m:sSubPr>
                      <m:e>
                        <m:r>
                          <a:rPr lang="en-US" sz="1700" i="1" kern="100">
                            <a:solidFill>
                              <a:srgbClr val="FF0000"/>
                            </a:solidFill>
                            <a:latin typeface="Cambria Math" panose="02040503050406030204" pitchFamily="18" charset="0"/>
                            <a:ea typeface="SimSun" panose="02010600030101010101" pitchFamily="2" charset="-122"/>
                          </a:rPr>
                          <m:t>𝓁</m:t>
                        </m:r>
                      </m:e>
                      <m:sub>
                        <m:r>
                          <a:rPr lang="en-US" sz="1700" i="1" kern="100">
                            <a:solidFill>
                              <a:srgbClr val="FF0000"/>
                            </a:solidFill>
                            <a:latin typeface="Cambria Math" panose="02040503050406030204" pitchFamily="18" charset="0"/>
                            <a:ea typeface="SimSun" panose="02010600030101010101" pitchFamily="2" charset="-122"/>
                          </a:rPr>
                          <m:t>𝑐</m:t>
                        </m:r>
                      </m:sub>
                    </m:sSub>
                    <m:r>
                      <a:rPr lang="en-US" sz="1700" kern="100">
                        <a:solidFill>
                          <a:srgbClr val="FF0000"/>
                        </a:solidFill>
                        <a:latin typeface="Cambria Math" panose="02040503050406030204" pitchFamily="18" charset="0"/>
                        <a:ea typeface="SimSun" panose="02010600030101010101" pitchFamily="2" charset="-122"/>
                      </a:rPr>
                      <m:t>=</m:t>
                    </m:r>
                    <m:r>
                      <a:rPr lang="en-US" sz="1700" i="1" kern="100">
                        <a:solidFill>
                          <a:srgbClr val="FF0000"/>
                        </a:solidFill>
                        <a:latin typeface="Cambria Math" panose="02040503050406030204" pitchFamily="18" charset="0"/>
                        <a:ea typeface="SimSun" panose="02010600030101010101" pitchFamily="2" charset="-122"/>
                      </a:rPr>
                      <m:t>𝛷</m:t>
                    </m:r>
                    <m:d>
                      <m:dPr>
                        <m:begChr m:val="["/>
                        <m:endChr m:val="]"/>
                        <m:ctrlPr>
                          <a:rPr lang="fr-FR" sz="1700" i="1" kern="100">
                            <a:solidFill>
                              <a:srgbClr val="FF0000"/>
                            </a:solidFill>
                            <a:latin typeface="Cambria Math" panose="02040503050406030204" pitchFamily="18" charset="0"/>
                            <a:ea typeface="SimSun" panose="02010600030101010101" pitchFamily="2" charset="-122"/>
                          </a:rPr>
                        </m:ctrlPr>
                      </m:dPr>
                      <m:e>
                        <m:r>
                          <a:rPr lang="en-US" sz="1700" i="1" kern="100">
                            <a:solidFill>
                              <a:srgbClr val="FF0000"/>
                            </a:solidFill>
                            <a:latin typeface="Cambria Math" panose="02040503050406030204" pitchFamily="18" charset="0"/>
                            <a:ea typeface="SimSun" panose="02010600030101010101" pitchFamily="2" charset="-122"/>
                          </a:rPr>
                          <m:t>−</m:t>
                        </m:r>
                        <m:d>
                          <m:dPr>
                            <m:ctrlPr>
                              <a:rPr lang="fr-FR" sz="1700" i="1" kern="100">
                                <a:solidFill>
                                  <a:srgbClr val="FF0000"/>
                                </a:solidFill>
                                <a:latin typeface="Cambria Math" panose="02040503050406030204" pitchFamily="18" charset="0"/>
                                <a:ea typeface="SimSun" panose="02010600030101010101" pitchFamily="2" charset="-122"/>
                              </a:rPr>
                            </m:ctrlPr>
                          </m:dPr>
                          <m:e>
                            <m:f>
                              <m:fPr>
                                <m:ctrlPr>
                                  <a:rPr lang="fr-FR" sz="1700" i="1" kern="100">
                                    <a:solidFill>
                                      <a:srgbClr val="FF0000"/>
                                    </a:solidFill>
                                    <a:latin typeface="Cambria Math" panose="02040503050406030204" pitchFamily="18" charset="0"/>
                                    <a:ea typeface="SimSun" panose="02010600030101010101" pitchFamily="2" charset="-122"/>
                                  </a:rPr>
                                </m:ctrlPr>
                              </m:fPr>
                              <m:num>
                                <m:r>
                                  <a:rPr lang="en-US" sz="1700" kern="100">
                                    <a:solidFill>
                                      <a:srgbClr val="FF0000"/>
                                    </a:solidFill>
                                    <a:latin typeface="Cambria Math" panose="02040503050406030204" pitchFamily="18" charset="0"/>
                                    <a:ea typeface="SimSun" panose="02010600030101010101" pitchFamily="2" charset="-122"/>
                                  </a:rPr>
                                  <m:t>1</m:t>
                                </m:r>
                                <m:r>
                                  <a:rPr lang="en-US" sz="1700" i="1" kern="100">
                                    <a:solidFill>
                                      <a:srgbClr val="FF0000"/>
                                    </a:solidFill>
                                    <a:latin typeface="Cambria Math" panose="02040503050406030204" pitchFamily="18" charset="0"/>
                                    <a:ea typeface="SimSun" panose="02010600030101010101" pitchFamily="2" charset="-122"/>
                                  </a:rPr>
                                  <m:t>−</m:t>
                                </m:r>
                                <m:sSub>
                                  <m:sSubPr>
                                    <m:ctrlPr>
                                      <a:rPr lang="fr-FR" sz="1700" i="1" kern="100">
                                        <a:solidFill>
                                          <a:srgbClr val="FF0000"/>
                                        </a:solidFill>
                                        <a:latin typeface="Cambria Math" panose="02040503050406030204" pitchFamily="18" charset="0"/>
                                        <a:ea typeface="SimSun" panose="02010600030101010101" pitchFamily="2" charset="-122"/>
                                      </a:rPr>
                                    </m:ctrlPr>
                                  </m:sSubPr>
                                  <m:e>
                                    <m:r>
                                      <a:rPr lang="en-US" sz="1700" i="1" kern="100">
                                        <a:solidFill>
                                          <a:srgbClr val="FF0000"/>
                                        </a:solidFill>
                                        <a:latin typeface="Cambria Math" panose="02040503050406030204" pitchFamily="18" charset="0"/>
                                        <a:ea typeface="SimSun" panose="02010600030101010101" pitchFamily="2" charset="-122"/>
                                      </a:rPr>
                                      <m:t>𝐶</m:t>
                                    </m:r>
                                  </m:e>
                                  <m:sub>
                                    <m:r>
                                      <a:rPr lang="en-US" sz="1700" i="1" kern="100">
                                        <a:solidFill>
                                          <a:srgbClr val="FF0000"/>
                                        </a:solidFill>
                                        <a:latin typeface="Cambria Math" panose="02040503050406030204" pitchFamily="18" charset="0"/>
                                        <a:ea typeface="SimSun" panose="02010600030101010101" pitchFamily="2" charset="-122"/>
                                      </a:rPr>
                                      <m:t>𝐸</m:t>
                                    </m:r>
                                  </m:sub>
                                </m:sSub>
                              </m:num>
                              <m:den>
                                <m:r>
                                  <a:rPr lang="en-US" sz="1700" i="1" kern="100">
                                    <a:solidFill>
                                      <a:srgbClr val="FF0000"/>
                                    </a:solidFill>
                                    <a:latin typeface="Cambria Math" panose="02040503050406030204" pitchFamily="18" charset="0"/>
                                    <a:ea typeface="SimSun" panose="02010600030101010101" pitchFamily="2" charset="-122"/>
                                  </a:rPr>
                                  <m:t>𝐶𝑜𝑉</m:t>
                                </m:r>
                              </m:den>
                            </m:f>
                            <m:r>
                              <a:rPr lang="en-US" sz="1700" kern="100">
                                <a:solidFill>
                                  <a:srgbClr val="FF0000"/>
                                </a:solidFill>
                                <a:latin typeface="Cambria Math" panose="02040503050406030204" pitchFamily="18" charset="0"/>
                                <a:ea typeface="SimSun" panose="02010600030101010101" pitchFamily="2" charset="-122"/>
                              </a:rPr>
                              <m:t>+3×</m:t>
                            </m:r>
                            <m:sSub>
                              <m:sSubPr>
                                <m:ctrlPr>
                                  <a:rPr lang="fr-FR" sz="1700" i="1" kern="100">
                                    <a:solidFill>
                                      <a:srgbClr val="FF0000"/>
                                    </a:solidFill>
                                    <a:latin typeface="Cambria Math" panose="02040503050406030204" pitchFamily="18" charset="0"/>
                                    <a:ea typeface="SimSun" panose="02010600030101010101" pitchFamily="2" charset="-122"/>
                                  </a:rPr>
                                </m:ctrlPr>
                              </m:sSubPr>
                              <m:e>
                                <m:r>
                                  <a:rPr lang="en-US" sz="1700" i="1" kern="100">
                                    <a:solidFill>
                                      <a:srgbClr val="FF0000"/>
                                    </a:solidFill>
                                    <a:latin typeface="Cambria Math" panose="02040503050406030204" pitchFamily="18" charset="0"/>
                                    <a:ea typeface="SimSun" panose="02010600030101010101" pitchFamily="2" charset="-122"/>
                                  </a:rPr>
                                  <m:t>𝐶</m:t>
                                </m:r>
                              </m:e>
                              <m:sub>
                                <m:r>
                                  <a:rPr lang="en-US" sz="1700" i="1" kern="100">
                                    <a:solidFill>
                                      <a:srgbClr val="FF0000"/>
                                    </a:solidFill>
                                    <a:latin typeface="Cambria Math" panose="02040503050406030204" pitchFamily="18" charset="0"/>
                                    <a:ea typeface="SimSun" panose="02010600030101010101" pitchFamily="2" charset="-122"/>
                                  </a:rPr>
                                  <m:t>𝐸</m:t>
                                </m:r>
                              </m:sub>
                            </m:sSub>
                          </m:e>
                        </m:d>
                      </m:e>
                    </m:d>
                  </m:oMath>
                </a14:m>
                <a:r>
                  <a:rPr lang="en-US" sz="1700" dirty="0">
                    <a:solidFill>
                      <a:srgbClr val="FF0000"/>
                    </a:solidFill>
                    <a:latin typeface="Times New Roman" panose="02020603050405020304" pitchFamily="18" charset="0"/>
                    <a:ea typeface="SimSun" panose="02010600030101010101" pitchFamily="2" charset="-122"/>
                  </a:rPr>
                  <a:t>, </a:t>
                </a:r>
                <a:r>
                  <a:rPr lang="en-US" sz="1700" dirty="0" err="1">
                    <a:solidFill>
                      <a:srgbClr val="FF0000"/>
                    </a:solidFill>
                    <a:latin typeface="Courier New" panose="02070309020205020404" pitchFamily="49" charset="0"/>
                    <a:ea typeface="SimSun" panose="02010600030101010101" pitchFamily="2" charset="-122"/>
                    <a:cs typeface="Courier New" panose="02070309020205020404" pitchFamily="49" charset="0"/>
                  </a:rPr>
                  <a:t>où</a:t>
                </a:r>
                <a:r>
                  <a:rPr lang="en-US" sz="1700" dirty="0">
                    <a:solidFill>
                      <a:srgbClr val="FF0000"/>
                    </a:solidFill>
                    <a:latin typeface="Times New Roman" panose="02020603050405020304" pitchFamily="18" charset="0"/>
                    <a:ea typeface="SimSun" panose="02010600030101010101" pitchFamily="2" charset="-122"/>
                  </a:rPr>
                  <a:t> </a:t>
                </a:r>
                <a14:m>
                  <m:oMath xmlns:m="http://schemas.openxmlformats.org/officeDocument/2006/math">
                    <m:r>
                      <m:rPr>
                        <m:sty m:val="p"/>
                      </m:rPr>
                      <a:rPr lang="en-US" sz="1700">
                        <a:solidFill>
                          <a:srgbClr val="FF0000"/>
                        </a:solidFill>
                        <a:latin typeface="Cambria Math" panose="02040503050406030204" pitchFamily="18" charset="0"/>
                        <a:ea typeface="SimSun" panose="02010600030101010101" pitchFamily="2" charset="-122"/>
                        <a:cs typeface="Times New Roman" panose="02020603050405020304" pitchFamily="18" charset="0"/>
                      </a:rPr>
                      <m:t>Φ</m:t>
                    </m:r>
                    <m:r>
                      <a:rPr lang="en-US" sz="1700"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oMath>
                </a14:m>
                <a:r>
                  <a:rPr lang="en-US" sz="1700" dirty="0">
                    <a:solidFill>
                      <a:srgbClr val="FF0000"/>
                    </a:solidFill>
                    <a:latin typeface="Times New Roman" panose="02020603050405020304" pitchFamily="18" charset="0"/>
                    <a:ea typeface="SimSun" panose="02010600030101010101" pitchFamily="2" charset="-122"/>
                  </a:rPr>
                  <a:t> </a:t>
                </a:r>
                <a:r>
                  <a:rPr lang="fr-FR" sz="1700" dirty="0">
                    <a:solidFill>
                      <a:srgbClr val="FF0000"/>
                    </a:solidFill>
                    <a:latin typeface="Courier New" panose="02070309020205020404" pitchFamily="49" charset="0"/>
                    <a:ea typeface="SimSun" panose="02010600030101010101" pitchFamily="2" charset="-122"/>
                    <a:cs typeface="Courier New" panose="02070309020205020404" pitchFamily="49" charset="0"/>
                  </a:rPr>
                  <a:t>est la CDF de la loi normale standard</a:t>
                </a:r>
                <a:endParaRPr lang="fr-FR" sz="1700" dirty="0">
                  <a:latin typeface="Courier New" panose="02070309020205020404" pitchFamily="49" charset="0"/>
                  <a:cs typeface="Courier New" panose="02070309020205020404" pitchFamily="49" charset="0"/>
                </a:endParaRPr>
              </a:p>
            </p:txBody>
          </p:sp>
        </mc:Choice>
        <mc:Fallback xmlns="">
          <p:sp>
            <p:nvSpPr>
              <p:cNvPr id="7" name="Rectangle 6">
                <a:extLst>
                  <a:ext uri="{FF2B5EF4-FFF2-40B4-BE49-F238E27FC236}">
                    <a16:creationId xmlns:a16="http://schemas.microsoft.com/office/drawing/2014/main" id="{BBBD6975-C449-B542-8ACF-0920B5988078}"/>
                  </a:ext>
                </a:extLst>
              </p:cNvPr>
              <p:cNvSpPr>
                <a:spLocks noRot="1" noChangeAspect="1" noMove="1" noResize="1" noEditPoints="1" noAdjustHandles="1" noChangeArrowheads="1" noChangeShapeType="1" noTextEdit="1"/>
              </p:cNvSpPr>
              <p:nvPr/>
            </p:nvSpPr>
            <p:spPr>
              <a:xfrm>
                <a:off x="2855640" y="5373216"/>
                <a:ext cx="9361040" cy="483850"/>
              </a:xfrm>
              <a:prstGeom prst="rect">
                <a:avLst/>
              </a:prstGeom>
              <a:blipFill>
                <a:blip r:embed="rId9"/>
                <a:stretch>
                  <a:fillRect b="-2500"/>
                </a:stretch>
              </a:blipFill>
            </p:spPr>
            <p:txBody>
              <a:bodyPr/>
              <a:lstStyle/>
              <a:p>
                <a:r>
                  <a:rPr lang="fr-FR">
                    <a:noFill/>
                  </a:rPr>
                  <a:t> </a:t>
                </a:r>
              </a:p>
            </p:txBody>
          </p:sp>
        </mc:Fallback>
      </mc:AlternateContent>
      <p:sp>
        <p:nvSpPr>
          <p:cNvPr id="8" name="Rectangle 7">
            <a:extLst>
              <a:ext uri="{FF2B5EF4-FFF2-40B4-BE49-F238E27FC236}">
                <a16:creationId xmlns:a16="http://schemas.microsoft.com/office/drawing/2014/main" id="{01567434-A49B-4047-87AE-7D5893BEEF51}"/>
              </a:ext>
            </a:extLst>
          </p:cNvPr>
          <p:cNvSpPr/>
          <p:nvPr/>
        </p:nvSpPr>
        <p:spPr>
          <a:xfrm>
            <a:off x="202514" y="5447090"/>
            <a:ext cx="2666114" cy="369332"/>
          </a:xfrm>
          <a:prstGeom prst="rect">
            <a:avLst/>
          </a:prstGeom>
        </p:spPr>
        <p:txBody>
          <a:bodyPr wrap="none">
            <a:spAutoFit/>
          </a:bodyPr>
          <a:lstStyle/>
          <a:p>
            <a:r>
              <a:rPr lang="fr-FR" b="1" dirty="0">
                <a:solidFill>
                  <a:schemeClr val="accent5"/>
                </a:solidFill>
                <a:latin typeface="Courier New" panose="02070309020205020404" pitchFamily="49" charset="0"/>
                <a:cs typeface="Courier New" panose="02070309020205020404" pitchFamily="49" charset="0"/>
              </a:rPr>
              <a:t>D'où l'on extrait:</a:t>
            </a:r>
            <a:endParaRPr lang="fr-FR" dirty="0"/>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E20B8FD-46C7-2A41-97E4-C93B31A9E925}"/>
                  </a:ext>
                </a:extLst>
              </p:cNvPr>
              <p:cNvSpPr/>
              <p:nvPr/>
            </p:nvSpPr>
            <p:spPr>
              <a:xfrm>
                <a:off x="180174" y="5957961"/>
                <a:ext cx="9027151" cy="372410"/>
              </a:xfrm>
              <a:prstGeom prst="rect">
                <a:avLst/>
              </a:prstGeom>
            </p:spPr>
            <p:txBody>
              <a:bodyPr wrap="none">
                <a:spAutoFit/>
              </a:bodyPr>
              <a:lstStyle/>
              <a:p>
                <a:r>
                  <a:rPr lang="fr-FR" b="1" dirty="0">
                    <a:solidFill>
                      <a:schemeClr val="accent5"/>
                    </a:solidFill>
                    <a:latin typeface="Courier New" panose="02070309020205020404" pitchFamily="49" charset="0"/>
                    <a:cs typeface="Courier New" panose="02070309020205020404" pitchFamily="49" charset="0"/>
                  </a:rPr>
                  <a:t>Par exemple, si </a:t>
                </a:r>
                <a14:m>
                  <m:oMath xmlns:m="http://schemas.openxmlformats.org/officeDocument/2006/math">
                    <m:r>
                      <a:rPr lang="en-US" i="1" kern="100">
                        <a:solidFill>
                          <a:srgbClr val="FF0000"/>
                        </a:solidFill>
                        <a:latin typeface="Cambria Math" panose="02040503050406030204" pitchFamily="18" charset="0"/>
                        <a:ea typeface="SimSun" panose="02010600030101010101" pitchFamily="2" charset="-122"/>
                        <a:cs typeface="Times New Roman" panose="02020603050405020304" pitchFamily="18" charset="0"/>
                      </a:rPr>
                      <m:t>𝐶𝑜𝑉</m:t>
                    </m:r>
                  </m:oMath>
                </a14:m>
                <a:r>
                  <a:rPr lang="fr-FR" b="1" dirty="0">
                    <a:solidFill>
                      <a:schemeClr val="accent5"/>
                    </a:solidFill>
                    <a:latin typeface="Courier New" panose="02070309020205020404" pitchFamily="49" charset="0"/>
                    <a:cs typeface="Courier New" panose="02070309020205020404" pitchFamily="49" charset="0"/>
                  </a:rPr>
                  <a:t>=10% et </a:t>
                </a:r>
                <a14:m>
                  <m:oMath xmlns:m="http://schemas.openxmlformats.org/officeDocument/2006/math">
                    <m:sSub>
                      <m:sSubPr>
                        <m:ctrlPr>
                          <a:rPr lang="fr-FR" i="1" kern="100">
                            <a:solidFill>
                              <a:srgbClr val="FF0000"/>
                            </a:solidFill>
                            <a:latin typeface="Cambria Math" panose="02040503050406030204" pitchFamily="18" charset="0"/>
                            <a:ea typeface="SimSun" panose="02010600030101010101" pitchFamily="2" charset="-122"/>
                          </a:rPr>
                        </m:ctrlPr>
                      </m:sSubPr>
                      <m:e>
                        <m:r>
                          <a:rPr lang="en-US" i="1" kern="100">
                            <a:solidFill>
                              <a:srgbClr val="FF0000"/>
                            </a:solidFill>
                            <a:latin typeface="Cambria Math" panose="02040503050406030204" pitchFamily="18" charset="0"/>
                            <a:ea typeface="SimSun" panose="02010600030101010101" pitchFamily="2" charset="-122"/>
                          </a:rPr>
                          <m:t>𝐶</m:t>
                        </m:r>
                      </m:e>
                      <m:sub>
                        <m:r>
                          <a:rPr lang="en-US" i="1" kern="100">
                            <a:solidFill>
                              <a:srgbClr val="FF0000"/>
                            </a:solidFill>
                            <a:latin typeface="Cambria Math" panose="02040503050406030204" pitchFamily="18" charset="0"/>
                            <a:ea typeface="SimSun" panose="02010600030101010101" pitchFamily="2" charset="-122"/>
                          </a:rPr>
                          <m:t>𝐸</m:t>
                        </m:r>
                      </m:sub>
                    </m:sSub>
                    <m:r>
                      <a:rPr lang="en-US" i="1" kern="100">
                        <a:solidFill>
                          <a:srgbClr val="FF0000"/>
                        </a:solidFill>
                        <a:latin typeface="Cambria Math" panose="02040503050406030204" pitchFamily="18" charset="0"/>
                        <a:ea typeface="SimSun" panose="02010600030101010101" pitchFamily="2" charset="-122"/>
                      </a:rPr>
                      <m:t> </m:t>
                    </m:r>
                  </m:oMath>
                </a14:m>
                <a:r>
                  <a:rPr lang="fr-FR" b="1" dirty="0">
                    <a:solidFill>
                      <a:schemeClr val="accent5"/>
                    </a:solidFill>
                    <a:latin typeface="Courier New" panose="02070309020205020404" pitchFamily="49" charset="0"/>
                    <a:cs typeface="Courier New" panose="02070309020205020404" pitchFamily="49" charset="0"/>
                  </a:rPr>
                  <a:t>=0,85, alors </a:t>
                </a:r>
                <a14:m>
                  <m:oMath xmlns:m="http://schemas.openxmlformats.org/officeDocument/2006/math">
                    <m:sSub>
                      <m:sSubPr>
                        <m:ctrlPr>
                          <a:rPr lang="fr-FR"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𝓁</m:t>
                        </m:r>
                      </m:e>
                      <m:sub>
                        <m:r>
                          <a:rPr lang="en-US" i="1">
                            <a:solidFill>
                              <a:srgbClr val="FF0000"/>
                            </a:solidFill>
                            <a:latin typeface="Cambria Math" panose="02040503050406030204" pitchFamily="18" charset="0"/>
                          </a:rPr>
                          <m:t>𝑐</m:t>
                        </m:r>
                      </m:sub>
                    </m:sSub>
                    <m:r>
                      <a:rPr lang="en-US" i="1">
                        <a:solidFill>
                          <a:srgbClr val="FF0000"/>
                        </a:solidFill>
                        <a:latin typeface="Cambria Math" panose="02040503050406030204" pitchFamily="18" charset="0"/>
                      </a:rPr>
                      <m:t>=</m:t>
                    </m:r>
                    <m:r>
                      <m:rPr>
                        <m:sty m:val="p"/>
                      </m:rPr>
                      <a:rPr lang="en-US">
                        <a:solidFill>
                          <a:srgbClr val="FF0000"/>
                        </a:solidFill>
                        <a:latin typeface="Cambria Math" panose="02040503050406030204" pitchFamily="18" charset="0"/>
                      </a:rPr>
                      <m:t>Φ</m:t>
                    </m:r>
                    <m:d>
                      <m:dPr>
                        <m:begChr m:val="["/>
                        <m:endChr m:val="]"/>
                        <m:ctrlPr>
                          <a:rPr lang="fr-FR"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m:t>
                        </m:r>
                        <m:r>
                          <a:rPr lang="en-US">
                            <a:solidFill>
                              <a:srgbClr val="FF0000"/>
                            </a:solidFill>
                            <a:latin typeface="Cambria Math" panose="02040503050406030204" pitchFamily="18" charset="0"/>
                          </a:rPr>
                          <m:t>4.05</m:t>
                        </m:r>
                      </m:e>
                    </m:d>
                    <m:r>
                      <a:rPr lang="fr-FR" b="0" i="1" smtClean="0">
                        <a:solidFill>
                          <a:srgbClr val="FF0000"/>
                        </a:solidFill>
                        <a:latin typeface="Cambria Math" panose="02040503050406030204" pitchFamily="18" charset="0"/>
                      </a:rPr>
                      <m:t>=2,56.</m:t>
                    </m:r>
                    <m:sSup>
                      <m:sSupPr>
                        <m:ctrlPr>
                          <a:rPr lang="fr-FR" b="0" i="1" smtClean="0">
                            <a:solidFill>
                              <a:srgbClr val="FF0000"/>
                            </a:solidFill>
                            <a:latin typeface="Cambria Math" panose="02040503050406030204" pitchFamily="18" charset="0"/>
                          </a:rPr>
                        </m:ctrlPr>
                      </m:sSupPr>
                      <m:e>
                        <m:r>
                          <a:rPr lang="fr-FR" b="0" i="1" smtClean="0">
                            <a:solidFill>
                              <a:srgbClr val="FF0000"/>
                            </a:solidFill>
                            <a:latin typeface="Cambria Math" panose="02040503050406030204" pitchFamily="18" charset="0"/>
                          </a:rPr>
                          <m:t>10</m:t>
                        </m:r>
                      </m:e>
                      <m:sup>
                        <m:r>
                          <a:rPr lang="fr-FR" b="0" i="1" smtClean="0">
                            <a:solidFill>
                              <a:srgbClr val="FF0000"/>
                            </a:solidFill>
                            <a:latin typeface="Cambria Math" panose="02040503050406030204" pitchFamily="18" charset="0"/>
                          </a:rPr>
                          <m:t>−5</m:t>
                        </m:r>
                      </m:sup>
                    </m:sSup>
                  </m:oMath>
                </a14:m>
                <a:r>
                  <a:rPr lang="fr-FR" dirty="0">
                    <a:effectLst/>
                  </a:rPr>
                  <a:t> </a:t>
                </a:r>
                <a:endParaRPr lang="fr-FR" dirty="0"/>
              </a:p>
            </p:txBody>
          </p:sp>
        </mc:Choice>
        <mc:Fallback xmlns="">
          <p:sp>
            <p:nvSpPr>
              <p:cNvPr id="21" name="Rectangle 20">
                <a:extLst>
                  <a:ext uri="{FF2B5EF4-FFF2-40B4-BE49-F238E27FC236}">
                    <a16:creationId xmlns:a16="http://schemas.microsoft.com/office/drawing/2014/main" id="{DE20B8FD-46C7-2A41-97E4-C93B31A9E925}"/>
                  </a:ext>
                </a:extLst>
              </p:cNvPr>
              <p:cNvSpPr>
                <a:spLocks noRot="1" noChangeAspect="1" noMove="1" noResize="1" noEditPoints="1" noAdjustHandles="1" noChangeArrowheads="1" noChangeShapeType="1" noTextEdit="1"/>
              </p:cNvSpPr>
              <p:nvPr/>
            </p:nvSpPr>
            <p:spPr>
              <a:xfrm>
                <a:off x="180174" y="5957961"/>
                <a:ext cx="9027151" cy="372410"/>
              </a:xfrm>
              <a:prstGeom prst="rect">
                <a:avLst/>
              </a:prstGeom>
              <a:blipFill>
                <a:blip r:embed="rId10"/>
                <a:stretch>
                  <a:fillRect l="-563" t="-3226" b="-22581"/>
                </a:stretch>
              </a:blipFill>
            </p:spPr>
            <p:txBody>
              <a:bodyPr/>
              <a:lstStyle/>
              <a:p>
                <a:r>
                  <a:rPr lang="fr-FR">
                    <a:noFill/>
                  </a:rPr>
                  <a:t> </a:t>
                </a:r>
              </a:p>
            </p:txBody>
          </p:sp>
        </mc:Fallback>
      </mc:AlternateContent>
    </p:spTree>
    <p:extLst>
      <p:ext uri="{BB962C8B-B14F-4D97-AF65-F5344CB8AC3E}">
        <p14:creationId xmlns:p14="http://schemas.microsoft.com/office/powerpoint/2010/main" val="336884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P spid="7" grpId="0"/>
      <p:bldP spid="8"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41</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3716082" cy="830997"/>
          </a:xfrm>
          <a:prstGeom prst="rect">
            <a:avLst/>
          </a:prstGeom>
        </p:spPr>
        <p:txBody>
          <a:bodyPr wrap="none">
            <a:spAutoFit/>
          </a:bodyPr>
          <a:lstStyle/>
          <a:p>
            <a:r>
              <a:rPr lang="fr-FR" sz="2400" b="1" dirty="0">
                <a:solidFill>
                  <a:schemeClr val="bg1"/>
                </a:solidFill>
                <a:cs typeface="Times New Roman" pitchFamily="18" charset="0"/>
              </a:rPr>
              <a:t>Calibration de codes de</a:t>
            </a:r>
            <a:br>
              <a:rPr lang="fr-FR" sz="2400" b="1" dirty="0">
                <a:solidFill>
                  <a:schemeClr val="bg1"/>
                </a:solidFill>
                <a:cs typeface="Times New Roman" pitchFamily="18" charset="0"/>
              </a:rPr>
            </a:br>
            <a:r>
              <a:rPr lang="fr-FR" sz="2400" b="1" dirty="0">
                <a:solidFill>
                  <a:schemeClr val="bg1"/>
                </a:solidFill>
                <a:cs typeface="Times New Roman" pitchFamily="18" charset="0"/>
              </a:rPr>
              <a:t>dimensionnement</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Mode de défaillance par traction du FRP</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4152099" cy="338554"/>
          </a:xfrm>
          <a:prstGeom prst="rect">
            <a:avLst/>
          </a:prstGeom>
          <a:ln w="28575">
            <a:noFill/>
          </a:ln>
        </p:spPr>
        <p:txBody>
          <a:bodyPr wrap="none">
            <a:spAutoFit/>
          </a:bodyPr>
          <a:lstStyle/>
          <a:p>
            <a:r>
              <a:rPr lang="fr-FR" sz="1600" b="1" i="1" dirty="0">
                <a:solidFill>
                  <a:schemeClr val="bg1"/>
                </a:solidFill>
              </a:rPr>
              <a:t>Mode de défaillance par traction du PRF</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757C257D-42B3-6A4B-9927-2509F62BF4BA}"/>
                  </a:ext>
                </a:extLst>
              </p:cNvPr>
              <p:cNvSpPr txBox="1"/>
              <p:nvPr/>
            </p:nvSpPr>
            <p:spPr>
              <a:xfrm>
                <a:off x="167680" y="1846565"/>
                <a:ext cx="11760968" cy="646331"/>
              </a:xfrm>
              <a:prstGeom prst="rect">
                <a:avLst/>
              </a:prstGeom>
              <a:noFill/>
            </p:spPr>
            <p:txBody>
              <a:bodyPr wrap="square" rtlCol="0">
                <a:spAutoFit/>
              </a:bodyPr>
              <a:lstStyle/>
              <a:p>
                <a:r>
                  <a:rPr lang="fr-FR" dirty="0">
                    <a:solidFill>
                      <a:srgbClr val="FF0000"/>
                    </a:solidFill>
                    <a:latin typeface="Courier New" panose="02070309020205020404" pitchFamily="49" charset="0"/>
                    <a:cs typeface="Courier New" panose="02070309020205020404" pitchFamily="49" charset="0"/>
                  </a:rPr>
                  <a:t>Dimensionnement repose sur la </a:t>
                </a:r>
                <a:r>
                  <a:rPr lang="fr-FR" dirty="0">
                    <a:solidFill>
                      <a:srgbClr val="001F60"/>
                    </a:solidFill>
                    <a:latin typeface="Courier New" panose="02070309020205020404" pitchFamily="49" charset="0"/>
                    <a:cs typeface="Courier New" panose="02070309020205020404" pitchFamily="49" charset="0"/>
                  </a:rPr>
                  <a:t>définition du seuil de performance y = </a:t>
                </a:r>
                <a14:m>
                  <m:oMath xmlns:m="http://schemas.openxmlformats.org/officeDocument/2006/math">
                    <m:r>
                      <a:rPr lang="en-US" b="0" i="1">
                        <a:solidFill>
                          <a:srgbClr val="001F60"/>
                        </a:solidFill>
                        <a:latin typeface="Cambria Math" panose="02040503050406030204" pitchFamily="18" charset="0"/>
                      </a:rPr>
                      <m:t>𝜔</m:t>
                    </m:r>
                  </m:oMath>
                </a14:m>
                <a:r>
                  <a:rPr lang="fr-FR" i="1" dirty="0">
                    <a:solidFill>
                      <a:srgbClr val="001F60"/>
                    </a:solidFill>
                    <a:latin typeface="Courier New" panose="02070309020205020404" pitchFamily="49" charset="0"/>
                    <a:cs typeface="Courier New" panose="02070309020205020404" pitchFamily="49" charset="0"/>
                  </a:rPr>
                  <a:t> </a:t>
                </a:r>
                <a:r>
                  <a:rPr lang="fr-FR" dirty="0">
                    <a:solidFill>
                      <a:srgbClr val="FF0000"/>
                    </a:solidFill>
                    <a:latin typeface="Courier New" panose="02070309020205020404" pitchFamily="49" charset="0"/>
                    <a:cs typeface="Courier New" panose="02070309020205020404" pitchFamily="49" charset="0"/>
                  </a:rPr>
                  <a:t>pour une durée de vie garantie</a:t>
                </a:r>
              </a:p>
            </p:txBody>
          </p:sp>
        </mc:Choice>
        <mc:Fallback xmlns="">
          <p:sp>
            <p:nvSpPr>
              <p:cNvPr id="10" name="ZoneTexte 9">
                <a:extLst>
                  <a:ext uri="{FF2B5EF4-FFF2-40B4-BE49-F238E27FC236}">
                    <a16:creationId xmlns:a16="http://schemas.microsoft.com/office/drawing/2014/main" id="{757C257D-42B3-6A4B-9927-2509F62BF4BA}"/>
                  </a:ext>
                </a:extLst>
              </p:cNvPr>
              <p:cNvSpPr txBox="1">
                <a:spLocks noRot="1" noChangeAspect="1" noMove="1" noResize="1" noEditPoints="1" noAdjustHandles="1" noChangeArrowheads="1" noChangeShapeType="1" noTextEdit="1"/>
              </p:cNvSpPr>
              <p:nvPr/>
            </p:nvSpPr>
            <p:spPr>
              <a:xfrm>
                <a:off x="167680" y="1846565"/>
                <a:ext cx="11760968" cy="646331"/>
              </a:xfrm>
              <a:prstGeom prst="rect">
                <a:avLst/>
              </a:prstGeom>
              <a:blipFill>
                <a:blip r:embed="rId3"/>
                <a:stretch>
                  <a:fillRect l="-431" t="-3846" b="-13462"/>
                </a:stretch>
              </a:blipFill>
            </p:spPr>
            <p:txBody>
              <a:bodyPr/>
              <a:lstStyle/>
              <a:p>
                <a:r>
                  <a:rPr lang="fr-FR">
                    <a:noFill/>
                  </a:rPr>
                  <a:t> </a:t>
                </a:r>
              </a:p>
            </p:txBody>
          </p:sp>
        </mc:Fallback>
      </mc:AlternateContent>
      <p:sp>
        <p:nvSpPr>
          <p:cNvPr id="15" name="ZoneTexte 14">
            <a:extLst>
              <a:ext uri="{FF2B5EF4-FFF2-40B4-BE49-F238E27FC236}">
                <a16:creationId xmlns:a16="http://schemas.microsoft.com/office/drawing/2014/main" id="{C862389E-B1C1-5243-A171-809219311823}"/>
              </a:ext>
            </a:extLst>
          </p:cNvPr>
          <p:cNvSpPr txBox="1"/>
          <p:nvPr/>
        </p:nvSpPr>
        <p:spPr>
          <a:xfrm>
            <a:off x="191344" y="2636912"/>
            <a:ext cx="5688632" cy="400110"/>
          </a:xfrm>
          <a:prstGeom prst="rect">
            <a:avLst/>
          </a:prstGeom>
          <a:noFill/>
        </p:spPr>
        <p:txBody>
          <a:bodyPr wrap="square" rtlCol="0">
            <a:spAutoFit/>
          </a:bodyPr>
          <a:lstStyle/>
          <a:p>
            <a:r>
              <a:rPr lang="fr-FR" sz="2000" b="1" dirty="0">
                <a:solidFill>
                  <a:srgbClr val="FF0000"/>
                </a:solidFill>
                <a:latin typeface="Courier New" panose="02070309020205020404" pitchFamily="49" charset="0"/>
                <a:cs typeface="Courier New" panose="02070309020205020404" pitchFamily="49" charset="0"/>
              </a:rPr>
              <a:t>Exemple pour le guide ACI 440-2R-17</a:t>
            </a:r>
          </a:p>
        </p:txBody>
      </p:sp>
      <p:sp>
        <p:nvSpPr>
          <p:cNvPr id="18" name="ZoneTexte 17">
            <a:extLst>
              <a:ext uri="{FF2B5EF4-FFF2-40B4-BE49-F238E27FC236}">
                <a16:creationId xmlns:a16="http://schemas.microsoft.com/office/drawing/2014/main" id="{07617493-AF99-C248-A04E-774AB9061330}"/>
              </a:ext>
            </a:extLst>
          </p:cNvPr>
          <p:cNvSpPr txBox="1"/>
          <p:nvPr/>
        </p:nvSpPr>
        <p:spPr>
          <a:xfrm>
            <a:off x="191344" y="3128671"/>
            <a:ext cx="11760968" cy="646331"/>
          </a:xfrm>
          <a:prstGeom prst="rect">
            <a:avLst/>
          </a:prstGeom>
          <a:noFill/>
        </p:spPr>
        <p:txBody>
          <a:bodyPr wrap="square" rtlCol="0">
            <a:spAutoFit/>
          </a:bodyPr>
          <a:lstStyle/>
          <a:p>
            <a:r>
              <a:rPr lang="fr-FR" b="1" dirty="0">
                <a:solidFill>
                  <a:schemeClr val="accent5"/>
                </a:solidFill>
                <a:latin typeface="Courier New" panose="02070309020205020404" pitchFamily="49" charset="0"/>
                <a:cs typeface="Courier New" panose="02070309020205020404" pitchFamily="49" charset="0"/>
              </a:rPr>
              <a:t>Associé à notre concept des processus stochastiques, le principe du dimensionnement probabiliste s'appuie sur:</a:t>
            </a:r>
          </a:p>
        </p:txBody>
      </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DEEB768F-BB33-B742-B17D-D6AA6D2412E5}"/>
                  </a:ext>
                </a:extLst>
              </p:cNvPr>
              <p:cNvSpPr txBox="1"/>
              <p:nvPr/>
            </p:nvSpPr>
            <p:spPr>
              <a:xfrm>
                <a:off x="8123394" y="4257210"/>
                <a:ext cx="2869150" cy="7263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fr-FR" sz="1700" i="1" smtClean="0">
                              <a:solidFill>
                                <a:schemeClr val="tx1"/>
                              </a:solidFill>
                              <a:latin typeface="Cambria Math" panose="02040503050406030204" pitchFamily="18" charset="0"/>
                            </a:rPr>
                          </m:ctrlPr>
                        </m:fPr>
                        <m:num>
                          <m:sSub>
                            <m:sSubPr>
                              <m:ctrlPr>
                                <a:rPr lang="fr-FR" sz="1700" i="1">
                                  <a:solidFill>
                                    <a:schemeClr val="tx1"/>
                                  </a:solidFill>
                                  <a:latin typeface="Cambria Math" panose="02040503050406030204" pitchFamily="18" charset="0"/>
                                </a:rPr>
                              </m:ctrlPr>
                            </m:sSubPr>
                            <m:e>
                              <m:r>
                                <a:rPr lang="en-US" sz="1700" i="1">
                                  <a:solidFill>
                                    <a:schemeClr val="tx1"/>
                                  </a:solidFill>
                                  <a:latin typeface="Cambria Math" panose="02040503050406030204" pitchFamily="18" charset="0"/>
                                </a:rPr>
                                <m:t>𝑓</m:t>
                              </m:r>
                            </m:e>
                            <m:sub>
                              <m:r>
                                <a:rPr lang="en-US" sz="1700" i="1">
                                  <a:solidFill>
                                    <a:schemeClr val="tx1"/>
                                  </a:solidFill>
                                  <a:latin typeface="Cambria Math" panose="02040503050406030204" pitchFamily="18" charset="0"/>
                                </a:rPr>
                                <m:t>𝑓𝑢</m:t>
                              </m:r>
                            </m:sub>
                          </m:sSub>
                          <m:d>
                            <m:dPr>
                              <m:ctrlPr>
                                <a:rPr lang="en-US" sz="1700" i="1">
                                  <a:solidFill>
                                    <a:schemeClr val="tx1"/>
                                  </a:solidFill>
                                  <a:latin typeface="Cambria Math" panose="02040503050406030204" pitchFamily="18" charset="0"/>
                                </a:rPr>
                              </m:ctrlPr>
                            </m:dPr>
                            <m:e>
                              <m:sSub>
                                <m:sSubPr>
                                  <m:ctrlPr>
                                    <a:rPr lang="en-US" sz="1700" i="1">
                                      <a:solidFill>
                                        <a:schemeClr val="tx1"/>
                                      </a:solidFill>
                                      <a:latin typeface="Cambria Math" panose="02040503050406030204" pitchFamily="18" charset="0"/>
                                    </a:rPr>
                                  </m:ctrlPr>
                                </m:sSubPr>
                                <m:e>
                                  <m:r>
                                    <a:rPr lang="fr-FR" sz="1700" i="1">
                                      <a:solidFill>
                                        <a:schemeClr val="tx1"/>
                                      </a:solidFill>
                                      <a:latin typeface="Cambria Math" panose="02040503050406030204" pitchFamily="18" charset="0"/>
                                    </a:rPr>
                                    <m:t>𝑡</m:t>
                                  </m:r>
                                </m:e>
                                <m:sub>
                                  <m:r>
                                    <a:rPr lang="fr-FR" sz="1700" i="1">
                                      <a:solidFill>
                                        <a:schemeClr val="tx1"/>
                                      </a:solidFill>
                                      <a:latin typeface="Cambria Math" panose="02040503050406030204" pitchFamily="18" charset="0"/>
                                    </a:rPr>
                                    <m:t>𝑓</m:t>
                                  </m:r>
                                </m:sub>
                              </m:sSub>
                            </m:e>
                          </m:d>
                        </m:num>
                        <m:den>
                          <m:acc>
                            <m:accPr>
                              <m:chr m:val="̅"/>
                              <m:ctrlPr>
                                <a:rPr lang="fr-FR" sz="1700" i="1">
                                  <a:solidFill>
                                    <a:schemeClr val="tx1"/>
                                  </a:solidFill>
                                  <a:latin typeface="Cambria Math" panose="02040503050406030204" pitchFamily="18" charset="0"/>
                                </a:rPr>
                              </m:ctrlPr>
                            </m:accPr>
                            <m:e>
                              <m:sSub>
                                <m:sSubPr>
                                  <m:ctrlPr>
                                    <a:rPr lang="fr-FR" sz="1700" i="1">
                                      <a:solidFill>
                                        <a:schemeClr val="tx1"/>
                                      </a:solidFill>
                                      <a:latin typeface="Cambria Math" panose="02040503050406030204" pitchFamily="18" charset="0"/>
                                    </a:rPr>
                                  </m:ctrlPr>
                                </m:sSubPr>
                                <m:e>
                                  <m:r>
                                    <a:rPr lang="en-US" sz="1700" i="1">
                                      <a:solidFill>
                                        <a:schemeClr val="tx1"/>
                                      </a:solidFill>
                                      <a:latin typeface="Cambria Math" panose="02040503050406030204" pitchFamily="18" charset="0"/>
                                    </a:rPr>
                                    <m:t>𝑓</m:t>
                                  </m:r>
                                </m:e>
                                <m:sub>
                                  <m:r>
                                    <a:rPr lang="en-US" sz="1700" i="1">
                                      <a:solidFill>
                                        <a:schemeClr val="tx1"/>
                                      </a:solidFill>
                                      <a:latin typeface="Cambria Math" panose="02040503050406030204" pitchFamily="18" charset="0"/>
                                    </a:rPr>
                                    <m:t>𝑓𝑢</m:t>
                                  </m:r>
                                </m:sub>
                              </m:sSub>
                            </m:e>
                          </m:acc>
                        </m:den>
                      </m:f>
                      <m:r>
                        <a:rPr lang="en-US" sz="1700">
                          <a:solidFill>
                            <a:schemeClr val="tx1"/>
                          </a:solidFill>
                          <a:latin typeface="Cambria Math" panose="02040503050406030204" pitchFamily="18" charset="0"/>
                        </a:rPr>
                        <m:t>=</m:t>
                      </m:r>
                      <m:sSub>
                        <m:sSubPr>
                          <m:ctrlPr>
                            <a:rPr lang="fr-FR" sz="1700" i="1">
                              <a:solidFill>
                                <a:schemeClr val="tx1"/>
                              </a:solidFill>
                              <a:latin typeface="Cambria Math" panose="02040503050406030204" pitchFamily="18" charset="0"/>
                            </a:rPr>
                          </m:ctrlPr>
                        </m:sSubPr>
                        <m:e>
                          <m:r>
                            <a:rPr lang="en-US" sz="1700" i="1">
                              <a:solidFill>
                                <a:schemeClr val="tx1"/>
                              </a:solidFill>
                              <a:latin typeface="Cambria Math" panose="02040503050406030204" pitchFamily="18" charset="0"/>
                            </a:rPr>
                            <m:t>𝐶</m:t>
                          </m:r>
                        </m:e>
                        <m:sub>
                          <m:r>
                            <a:rPr lang="en-US" sz="1700" i="1">
                              <a:solidFill>
                                <a:schemeClr val="tx1"/>
                              </a:solidFill>
                              <a:latin typeface="Cambria Math" panose="02040503050406030204" pitchFamily="18" charset="0"/>
                            </a:rPr>
                            <m:t>𝐸</m:t>
                          </m:r>
                        </m:sub>
                      </m:sSub>
                      <m:r>
                        <a:rPr lang="en-US" sz="1700">
                          <a:solidFill>
                            <a:schemeClr val="tx1"/>
                          </a:solidFill>
                          <a:latin typeface="Cambria Math" panose="02040503050406030204" pitchFamily="18" charset="0"/>
                        </a:rPr>
                        <m:t>×</m:t>
                      </m:r>
                      <m:d>
                        <m:dPr>
                          <m:ctrlPr>
                            <a:rPr lang="fr-FR" sz="1700" i="1">
                              <a:solidFill>
                                <a:schemeClr val="tx1"/>
                              </a:solidFill>
                              <a:latin typeface="Cambria Math" panose="02040503050406030204" pitchFamily="18" charset="0"/>
                            </a:rPr>
                          </m:ctrlPr>
                        </m:dPr>
                        <m:e>
                          <m:r>
                            <a:rPr lang="en-US" sz="1700">
                              <a:solidFill>
                                <a:schemeClr val="tx1"/>
                              </a:solidFill>
                              <a:latin typeface="Cambria Math" panose="02040503050406030204" pitchFamily="18" charset="0"/>
                            </a:rPr>
                            <m:t>1</m:t>
                          </m:r>
                          <m:r>
                            <a:rPr lang="en-US" sz="1700" i="1">
                              <a:solidFill>
                                <a:schemeClr val="tx1"/>
                              </a:solidFill>
                              <a:latin typeface="Cambria Math" panose="02040503050406030204" pitchFamily="18" charset="0"/>
                            </a:rPr>
                            <m:t>−</m:t>
                          </m:r>
                          <m:r>
                            <a:rPr lang="en-US" sz="1700">
                              <a:solidFill>
                                <a:schemeClr val="tx1"/>
                              </a:solidFill>
                              <a:latin typeface="Cambria Math" panose="02040503050406030204" pitchFamily="18" charset="0"/>
                            </a:rPr>
                            <m:t>3×</m:t>
                          </m:r>
                          <m:r>
                            <a:rPr lang="en-US" sz="1700" i="1">
                              <a:solidFill>
                                <a:schemeClr val="tx1"/>
                              </a:solidFill>
                              <a:latin typeface="Cambria Math" panose="02040503050406030204" pitchFamily="18" charset="0"/>
                            </a:rPr>
                            <m:t>𝐶𝑜𝑉</m:t>
                          </m:r>
                        </m:e>
                      </m:d>
                    </m:oMath>
                  </m:oMathPara>
                </a14:m>
                <a:endParaRPr lang="fr-FR" sz="1700" b="1" dirty="0">
                  <a:solidFill>
                    <a:schemeClr val="tx1"/>
                  </a:solidFill>
                  <a:latin typeface="Courier New" panose="02070309020205020404" pitchFamily="49" charset="0"/>
                  <a:cs typeface="Courier New" panose="02070309020205020404" pitchFamily="49" charset="0"/>
                </a:endParaRPr>
              </a:p>
            </p:txBody>
          </p:sp>
        </mc:Choice>
        <mc:Fallback xmlns="">
          <p:sp>
            <p:nvSpPr>
              <p:cNvPr id="19" name="ZoneTexte 18">
                <a:extLst>
                  <a:ext uri="{FF2B5EF4-FFF2-40B4-BE49-F238E27FC236}">
                    <a16:creationId xmlns:a16="http://schemas.microsoft.com/office/drawing/2014/main" id="{DEEB768F-BB33-B742-B17D-D6AA6D2412E5}"/>
                  </a:ext>
                </a:extLst>
              </p:cNvPr>
              <p:cNvSpPr txBox="1">
                <a:spLocks noRot="1" noChangeAspect="1" noMove="1" noResize="1" noEditPoints="1" noAdjustHandles="1" noChangeArrowheads="1" noChangeShapeType="1" noTextEdit="1"/>
              </p:cNvSpPr>
              <p:nvPr/>
            </p:nvSpPr>
            <p:spPr>
              <a:xfrm>
                <a:off x="8123394" y="4257210"/>
                <a:ext cx="2869150" cy="726353"/>
              </a:xfrm>
              <a:prstGeom prst="rect">
                <a:avLst/>
              </a:prstGeom>
              <a:blipFill>
                <a:blip r:embed="rId4"/>
                <a:stretch>
                  <a:fillRect b="-172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FB6553C-19B6-9046-972F-503B98943557}"/>
                  </a:ext>
                </a:extLst>
              </p:cNvPr>
              <p:cNvSpPr/>
              <p:nvPr/>
            </p:nvSpPr>
            <p:spPr>
              <a:xfrm>
                <a:off x="2203400" y="4262524"/>
                <a:ext cx="3264035" cy="7158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fr-FR" i="1" smtClean="0">
                              <a:solidFill>
                                <a:srgbClr val="FF0000"/>
                              </a:solidFill>
                              <a:latin typeface="Cambria Math" panose="02040503050406030204" pitchFamily="18" charset="0"/>
                            </a:rPr>
                          </m:ctrlPr>
                        </m:fPr>
                        <m:num>
                          <m:sSub>
                            <m:sSubPr>
                              <m:ctrlPr>
                                <a:rPr lang="fr-FR" i="1">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rPr>
                                <m:t>𝑓</m:t>
                              </m:r>
                            </m:e>
                            <m:sub>
                              <m:r>
                                <a:rPr lang="fr-FR" i="1">
                                  <a:solidFill>
                                    <a:srgbClr val="FF0000"/>
                                  </a:solidFill>
                                  <a:latin typeface="Cambria Math" panose="02040503050406030204" pitchFamily="18" charset="0"/>
                                </a:rPr>
                                <m:t>𝑓</m:t>
                              </m:r>
                            </m:sub>
                          </m:sSub>
                          <m:d>
                            <m:dPr>
                              <m:ctrlPr>
                                <a:rPr lang="fr-FR" i="1">
                                  <a:solidFill>
                                    <a:srgbClr val="FF0000"/>
                                  </a:solidFill>
                                  <a:latin typeface="Cambria Math" panose="02040503050406030204" pitchFamily="18" charset="0"/>
                                </a:rPr>
                              </m:ctrlPr>
                            </m:dPr>
                            <m:e>
                              <m:r>
                                <a:rPr lang="fr-FR" i="1">
                                  <a:solidFill>
                                    <a:srgbClr val="FF0000"/>
                                  </a:solidFill>
                                  <a:latin typeface="Cambria Math" panose="02040503050406030204" pitchFamily="18" charset="0"/>
                                </a:rPr>
                                <m:t>𝑡</m:t>
                              </m:r>
                            </m:e>
                          </m:d>
                        </m:num>
                        <m:den>
                          <m:sSub>
                            <m:sSubPr>
                              <m:ctrlPr>
                                <a:rPr lang="fr-FR" i="1">
                                  <a:solidFill>
                                    <a:srgbClr val="FF0000"/>
                                  </a:solidFill>
                                  <a:latin typeface="Cambria Math" panose="02040503050406030204" pitchFamily="18" charset="0"/>
                                </a:rPr>
                              </m:ctrlPr>
                            </m:sSubPr>
                            <m:e>
                              <m:r>
                                <a:rPr lang="fr-FR" i="1">
                                  <a:solidFill>
                                    <a:srgbClr val="FF0000"/>
                                  </a:solidFill>
                                  <a:latin typeface="Cambria Math" panose="02040503050406030204" pitchFamily="18" charset="0"/>
                                </a:rPr>
                                <m:t>𝑓</m:t>
                              </m:r>
                            </m:e>
                            <m:sub>
                              <m:r>
                                <a:rPr lang="fr-FR" i="1">
                                  <a:solidFill>
                                    <a:srgbClr val="FF0000"/>
                                  </a:solidFill>
                                  <a:latin typeface="Cambria Math" panose="02040503050406030204" pitchFamily="18" charset="0"/>
                                </a:rPr>
                                <m:t>𝑓</m:t>
                              </m:r>
                            </m:sub>
                          </m:sSub>
                          <m:d>
                            <m:dPr>
                              <m:ctrlPr>
                                <a:rPr lang="fr-FR" i="1">
                                  <a:solidFill>
                                    <a:srgbClr val="FF0000"/>
                                  </a:solidFill>
                                  <a:latin typeface="Cambria Math" panose="02040503050406030204" pitchFamily="18" charset="0"/>
                                </a:rPr>
                              </m:ctrlPr>
                            </m:dPr>
                            <m:e>
                              <m:r>
                                <a:rPr lang="fr-FR">
                                  <a:solidFill>
                                    <a:srgbClr val="FF0000"/>
                                  </a:solidFill>
                                  <a:latin typeface="Cambria Math" panose="02040503050406030204" pitchFamily="18" charset="0"/>
                                </a:rPr>
                                <m:t>0</m:t>
                              </m:r>
                            </m:e>
                          </m:d>
                        </m:den>
                      </m:f>
                      <m:r>
                        <a:rPr lang="fr-FR" b="0" i="1" smtClean="0">
                          <a:solidFill>
                            <a:srgbClr val="FF0000"/>
                          </a:solidFill>
                          <a:latin typeface="Cambria Math" panose="02040503050406030204" pitchFamily="18" charset="0"/>
                        </a:rPr>
                        <m:t>=</m:t>
                      </m:r>
                      <m:r>
                        <a:rPr lang="fr-FR" b="0" i="1" smtClean="0">
                          <a:solidFill>
                            <a:srgbClr val="FF0000"/>
                          </a:solidFill>
                          <a:latin typeface="Cambria Math" panose="02040503050406030204" pitchFamily="18" charset="0"/>
                          <a:ea typeface="Cambria Math" panose="02040503050406030204" pitchFamily="18" charset="0"/>
                        </a:rPr>
                        <m:t>𝜔</m:t>
                      </m:r>
                      <m:r>
                        <a:rPr lang="fr-FR" b="0" i="1" smtClean="0">
                          <a:solidFill>
                            <a:srgbClr val="FF0000"/>
                          </a:solidFill>
                          <a:latin typeface="Cambria Math" panose="02040503050406030204" pitchFamily="18" charset="0"/>
                          <a:ea typeface="Cambria Math" panose="02040503050406030204" pitchFamily="18" charset="0"/>
                        </a:rPr>
                        <m:t>=</m:t>
                      </m:r>
                      <m:sSub>
                        <m:sSubPr>
                          <m:ctrlPr>
                            <a:rPr lang="fr-FR"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𝐶</m:t>
                          </m:r>
                        </m:e>
                        <m:sub>
                          <m:r>
                            <a:rPr lang="en-US" i="1">
                              <a:solidFill>
                                <a:srgbClr val="FF0000"/>
                              </a:solidFill>
                              <a:latin typeface="Cambria Math" panose="02040503050406030204" pitchFamily="18" charset="0"/>
                            </a:rPr>
                            <m:t>𝐸</m:t>
                          </m:r>
                        </m:sub>
                      </m:sSub>
                      <m:r>
                        <a:rPr lang="en-US">
                          <a:solidFill>
                            <a:srgbClr val="FF0000"/>
                          </a:solidFill>
                          <a:latin typeface="Cambria Math" panose="02040503050406030204" pitchFamily="18" charset="0"/>
                        </a:rPr>
                        <m:t>×</m:t>
                      </m:r>
                      <m:d>
                        <m:dPr>
                          <m:ctrlPr>
                            <a:rPr lang="fr-FR" i="1">
                              <a:solidFill>
                                <a:srgbClr val="FF0000"/>
                              </a:solidFill>
                              <a:latin typeface="Cambria Math" panose="02040503050406030204" pitchFamily="18" charset="0"/>
                            </a:rPr>
                          </m:ctrlPr>
                        </m:dPr>
                        <m:e>
                          <m:r>
                            <a:rPr lang="en-US">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m:t>
                          </m:r>
                          <m:r>
                            <a:rPr lang="en-US">
                              <a:solidFill>
                                <a:srgbClr val="FF0000"/>
                              </a:solidFill>
                              <a:latin typeface="Cambria Math" panose="02040503050406030204" pitchFamily="18" charset="0"/>
                            </a:rPr>
                            <m:t>3×</m:t>
                          </m:r>
                          <m:r>
                            <a:rPr lang="en-US" i="1">
                              <a:solidFill>
                                <a:srgbClr val="FF0000"/>
                              </a:solidFill>
                              <a:latin typeface="Cambria Math" panose="02040503050406030204" pitchFamily="18" charset="0"/>
                            </a:rPr>
                            <m:t>𝐶𝑜𝑉</m:t>
                          </m:r>
                        </m:e>
                      </m:d>
                    </m:oMath>
                  </m:oMathPara>
                </a14:m>
                <a:endParaRPr lang="fr-FR" dirty="0"/>
              </a:p>
            </p:txBody>
          </p:sp>
        </mc:Choice>
        <mc:Fallback xmlns="">
          <p:sp>
            <p:nvSpPr>
              <p:cNvPr id="2" name="Rectangle 1">
                <a:extLst>
                  <a:ext uri="{FF2B5EF4-FFF2-40B4-BE49-F238E27FC236}">
                    <a16:creationId xmlns:a16="http://schemas.microsoft.com/office/drawing/2014/main" id="{4FB6553C-19B6-9046-972F-503B98943557}"/>
                  </a:ext>
                </a:extLst>
              </p:cNvPr>
              <p:cNvSpPr>
                <a:spLocks noRot="1" noChangeAspect="1" noMove="1" noResize="1" noEditPoints="1" noAdjustHandles="1" noChangeArrowheads="1" noChangeShapeType="1" noTextEdit="1"/>
              </p:cNvSpPr>
              <p:nvPr/>
            </p:nvSpPr>
            <p:spPr>
              <a:xfrm>
                <a:off x="2203400" y="4262524"/>
                <a:ext cx="3264035" cy="715837"/>
              </a:xfrm>
              <a:prstGeom prst="rect">
                <a:avLst/>
              </a:prstGeom>
              <a:blipFill>
                <a:blip r:embed="rId5"/>
                <a:stretch>
                  <a:fillRect b="-3448"/>
                </a:stretch>
              </a:blipFill>
            </p:spPr>
            <p:txBody>
              <a:bodyPr/>
              <a:lstStyle/>
              <a:p>
                <a:r>
                  <a:rPr lang="fr-FR">
                    <a:noFill/>
                  </a:rPr>
                  <a:t> </a:t>
                </a:r>
              </a:p>
            </p:txBody>
          </p:sp>
        </mc:Fallback>
      </mc:AlternateContent>
      <p:sp>
        <p:nvSpPr>
          <p:cNvPr id="22" name="ZoneTexte 21">
            <a:extLst>
              <a:ext uri="{FF2B5EF4-FFF2-40B4-BE49-F238E27FC236}">
                <a16:creationId xmlns:a16="http://schemas.microsoft.com/office/drawing/2014/main" id="{7A248D5C-EF6D-6342-BD36-3535ADA55737}"/>
              </a:ext>
            </a:extLst>
          </p:cNvPr>
          <p:cNvSpPr txBox="1"/>
          <p:nvPr/>
        </p:nvSpPr>
        <p:spPr>
          <a:xfrm>
            <a:off x="5951984" y="4423074"/>
            <a:ext cx="927720" cy="369332"/>
          </a:xfrm>
          <a:prstGeom prst="rect">
            <a:avLst/>
          </a:prstGeom>
          <a:noFill/>
        </p:spPr>
        <p:txBody>
          <a:bodyPr wrap="square" rtlCol="0">
            <a:spAutoFit/>
          </a:bodyPr>
          <a:lstStyle/>
          <a:p>
            <a:r>
              <a:rPr lang="fr-FR" b="1" dirty="0">
                <a:solidFill>
                  <a:schemeClr val="accent5"/>
                </a:solidFill>
                <a:latin typeface="Courier New" panose="02070309020205020404" pitchFamily="49" charset="0"/>
                <a:cs typeface="Courier New" panose="02070309020205020404" pitchFamily="49" charset="0"/>
              </a:rPr>
              <a:t>vs</a:t>
            </a:r>
          </a:p>
        </p:txBody>
      </p:sp>
      <p:sp>
        <p:nvSpPr>
          <p:cNvPr id="4" name="Forme libre 3">
            <a:extLst>
              <a:ext uri="{FF2B5EF4-FFF2-40B4-BE49-F238E27FC236}">
                <a16:creationId xmlns:a16="http://schemas.microsoft.com/office/drawing/2014/main" id="{38E9E2C7-796E-D646-B935-F8E7588DA4E7}"/>
              </a:ext>
            </a:extLst>
          </p:cNvPr>
          <p:cNvSpPr/>
          <p:nvPr/>
        </p:nvSpPr>
        <p:spPr>
          <a:xfrm>
            <a:off x="2025570" y="4224759"/>
            <a:ext cx="335665" cy="127322"/>
          </a:xfrm>
          <a:custGeom>
            <a:avLst/>
            <a:gdLst>
              <a:gd name="connsiteX0" fmla="*/ 0 w 335665"/>
              <a:gd name="connsiteY0" fmla="*/ 0 h 127322"/>
              <a:gd name="connsiteX1" fmla="*/ 231493 w 335665"/>
              <a:gd name="connsiteY1" fmla="*/ 0 h 127322"/>
              <a:gd name="connsiteX2" fmla="*/ 335665 w 335665"/>
              <a:gd name="connsiteY2" fmla="*/ 127322 h 127322"/>
            </a:gdLst>
            <a:ahLst/>
            <a:cxnLst>
              <a:cxn ang="0">
                <a:pos x="connsiteX0" y="connsiteY0"/>
              </a:cxn>
              <a:cxn ang="0">
                <a:pos x="connsiteX1" y="connsiteY1"/>
              </a:cxn>
              <a:cxn ang="0">
                <a:pos x="connsiteX2" y="connsiteY2"/>
              </a:cxn>
            </a:cxnLst>
            <a:rect l="l" t="t" r="r" b="b"/>
            <a:pathLst>
              <a:path w="335665" h="127322">
                <a:moveTo>
                  <a:pt x="0" y="0"/>
                </a:moveTo>
                <a:lnTo>
                  <a:pt x="231493" y="0"/>
                </a:lnTo>
                <a:lnTo>
                  <a:pt x="335665" y="127322"/>
                </a:lnTo>
              </a:path>
            </a:pathLst>
          </a:custGeom>
          <a:ln>
            <a:solidFill>
              <a:srgbClr val="FF0000"/>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23" name="Forme libre 22">
            <a:extLst>
              <a:ext uri="{FF2B5EF4-FFF2-40B4-BE49-F238E27FC236}">
                <a16:creationId xmlns:a16="http://schemas.microsoft.com/office/drawing/2014/main" id="{296FAD76-7628-124B-855C-591F49D9FFAA}"/>
              </a:ext>
            </a:extLst>
          </p:cNvPr>
          <p:cNvSpPr/>
          <p:nvPr/>
        </p:nvSpPr>
        <p:spPr>
          <a:xfrm flipH="1">
            <a:off x="2710972" y="4091110"/>
            <a:ext cx="335664" cy="224460"/>
          </a:xfrm>
          <a:custGeom>
            <a:avLst/>
            <a:gdLst>
              <a:gd name="connsiteX0" fmla="*/ 0 w 335665"/>
              <a:gd name="connsiteY0" fmla="*/ 0 h 127322"/>
              <a:gd name="connsiteX1" fmla="*/ 231493 w 335665"/>
              <a:gd name="connsiteY1" fmla="*/ 0 h 127322"/>
              <a:gd name="connsiteX2" fmla="*/ 335665 w 335665"/>
              <a:gd name="connsiteY2" fmla="*/ 127322 h 127322"/>
            </a:gdLst>
            <a:ahLst/>
            <a:cxnLst>
              <a:cxn ang="0">
                <a:pos x="connsiteX0" y="connsiteY0"/>
              </a:cxn>
              <a:cxn ang="0">
                <a:pos x="connsiteX1" y="connsiteY1"/>
              </a:cxn>
              <a:cxn ang="0">
                <a:pos x="connsiteX2" y="connsiteY2"/>
              </a:cxn>
            </a:cxnLst>
            <a:rect l="l" t="t" r="r" b="b"/>
            <a:pathLst>
              <a:path w="335665" h="127322">
                <a:moveTo>
                  <a:pt x="0" y="0"/>
                </a:moveTo>
                <a:lnTo>
                  <a:pt x="231493" y="0"/>
                </a:lnTo>
                <a:lnTo>
                  <a:pt x="335665" y="127322"/>
                </a:lnTo>
              </a:path>
            </a:pathLst>
          </a:custGeom>
          <a:ln>
            <a:solidFill>
              <a:srgbClr val="FF0000"/>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5" name="ZoneTexte 4">
            <a:extLst>
              <a:ext uri="{FF2B5EF4-FFF2-40B4-BE49-F238E27FC236}">
                <a16:creationId xmlns:a16="http://schemas.microsoft.com/office/drawing/2014/main" id="{CBA539D4-7490-FB48-A652-AEED443838D6}"/>
              </a:ext>
            </a:extLst>
          </p:cNvPr>
          <p:cNvSpPr txBox="1"/>
          <p:nvPr/>
        </p:nvSpPr>
        <p:spPr>
          <a:xfrm>
            <a:off x="369444" y="3917248"/>
            <a:ext cx="1665841" cy="584775"/>
          </a:xfrm>
          <a:prstGeom prst="rect">
            <a:avLst/>
          </a:prstGeom>
          <a:noFill/>
        </p:spPr>
        <p:txBody>
          <a:bodyPr wrap="none" rtlCol="0">
            <a:spAutoFit/>
          </a:bodyPr>
          <a:lstStyle/>
          <a:p>
            <a:pPr algn="r"/>
            <a:r>
              <a:rPr lang="fr-FR" sz="1600" dirty="0">
                <a:solidFill>
                  <a:srgbClr val="FF0000"/>
                </a:solidFill>
                <a:latin typeface="Courier New" panose="02070309020205020404" pitchFamily="49" charset="0"/>
                <a:cs typeface="Courier New" panose="02070309020205020404" pitchFamily="49" charset="0"/>
              </a:rPr>
              <a:t>Processus</a:t>
            </a:r>
            <a:br>
              <a:rPr lang="fr-FR" sz="1600" dirty="0">
                <a:solidFill>
                  <a:srgbClr val="FF0000"/>
                </a:solidFill>
                <a:latin typeface="Courier New" panose="02070309020205020404" pitchFamily="49" charset="0"/>
                <a:cs typeface="Courier New" panose="02070309020205020404" pitchFamily="49" charset="0"/>
              </a:rPr>
            </a:br>
            <a:r>
              <a:rPr lang="fr-FR" sz="1600" dirty="0">
                <a:solidFill>
                  <a:srgbClr val="FF0000"/>
                </a:solidFill>
                <a:latin typeface="Courier New" panose="02070309020205020404" pitchFamily="49" charset="0"/>
                <a:cs typeface="Courier New" panose="02070309020205020404" pitchFamily="49" charset="0"/>
              </a:rPr>
              <a:t>stochastique</a:t>
            </a:r>
          </a:p>
        </p:txBody>
      </p:sp>
      <p:sp>
        <p:nvSpPr>
          <p:cNvPr id="24" name="ZoneTexte 23">
            <a:extLst>
              <a:ext uri="{FF2B5EF4-FFF2-40B4-BE49-F238E27FC236}">
                <a16:creationId xmlns:a16="http://schemas.microsoft.com/office/drawing/2014/main" id="{44A330CE-946B-9147-BC52-F6D25376546A}"/>
              </a:ext>
            </a:extLst>
          </p:cNvPr>
          <p:cNvSpPr txBox="1"/>
          <p:nvPr/>
        </p:nvSpPr>
        <p:spPr>
          <a:xfrm>
            <a:off x="3021157" y="3772071"/>
            <a:ext cx="2282996" cy="584775"/>
          </a:xfrm>
          <a:prstGeom prst="rect">
            <a:avLst/>
          </a:prstGeom>
          <a:noFill/>
        </p:spPr>
        <p:txBody>
          <a:bodyPr wrap="none" rtlCol="0">
            <a:spAutoFit/>
          </a:bodyPr>
          <a:lstStyle/>
          <a:p>
            <a:r>
              <a:rPr lang="fr-FR" sz="1600" dirty="0">
                <a:solidFill>
                  <a:srgbClr val="FF0000"/>
                </a:solidFill>
                <a:latin typeface="Courier New" panose="02070309020205020404" pitchFamily="49" charset="0"/>
                <a:cs typeface="Courier New" panose="02070309020205020404" pitchFamily="49" charset="0"/>
              </a:rPr>
              <a:t>Loi de dispersion</a:t>
            </a:r>
            <a:br>
              <a:rPr lang="fr-FR" sz="1600" dirty="0">
                <a:solidFill>
                  <a:srgbClr val="FF0000"/>
                </a:solidFill>
                <a:latin typeface="Courier New" panose="02070309020205020404" pitchFamily="49" charset="0"/>
                <a:cs typeface="Courier New" panose="02070309020205020404" pitchFamily="49" charset="0"/>
              </a:rPr>
            </a:br>
            <a:r>
              <a:rPr lang="fr-FR" sz="1600" dirty="0">
                <a:solidFill>
                  <a:srgbClr val="FF0000"/>
                </a:solidFill>
                <a:latin typeface="Courier New" panose="02070309020205020404" pitchFamily="49" charset="0"/>
                <a:cs typeface="Courier New" panose="02070309020205020404" pitchFamily="49" charset="0"/>
              </a:rPr>
              <a:t>explicite</a:t>
            </a:r>
          </a:p>
        </p:txBody>
      </p:sp>
      <p:sp>
        <p:nvSpPr>
          <p:cNvPr id="25" name="ZoneTexte 24">
            <a:extLst>
              <a:ext uri="{FF2B5EF4-FFF2-40B4-BE49-F238E27FC236}">
                <a16:creationId xmlns:a16="http://schemas.microsoft.com/office/drawing/2014/main" id="{4EAB47A8-7EC1-F148-8951-675865BD3118}"/>
              </a:ext>
            </a:extLst>
          </p:cNvPr>
          <p:cNvSpPr txBox="1"/>
          <p:nvPr/>
        </p:nvSpPr>
        <p:spPr>
          <a:xfrm>
            <a:off x="606592" y="4970752"/>
            <a:ext cx="1418978" cy="584775"/>
          </a:xfrm>
          <a:prstGeom prst="rect">
            <a:avLst/>
          </a:prstGeom>
          <a:noFill/>
        </p:spPr>
        <p:txBody>
          <a:bodyPr wrap="none" rtlCol="0">
            <a:spAutoFit/>
          </a:bodyPr>
          <a:lstStyle/>
          <a:p>
            <a:pPr algn="r"/>
            <a:r>
              <a:rPr lang="fr-FR" sz="1600" dirty="0">
                <a:solidFill>
                  <a:srgbClr val="FF0000"/>
                </a:solidFill>
                <a:latin typeface="Courier New" panose="02070309020205020404" pitchFamily="49" charset="0"/>
                <a:cs typeface="Courier New" panose="02070309020205020404" pitchFamily="49" charset="0"/>
              </a:rPr>
              <a:t>Dispersion</a:t>
            </a:r>
            <a:br>
              <a:rPr lang="fr-FR" sz="1600" dirty="0">
                <a:solidFill>
                  <a:srgbClr val="FF0000"/>
                </a:solidFill>
                <a:latin typeface="Courier New" panose="02070309020205020404" pitchFamily="49" charset="0"/>
                <a:cs typeface="Courier New" panose="02070309020205020404" pitchFamily="49" charset="0"/>
              </a:rPr>
            </a:br>
            <a:r>
              <a:rPr lang="fr-FR" sz="1600" dirty="0">
                <a:solidFill>
                  <a:srgbClr val="FF0000"/>
                </a:solidFill>
                <a:latin typeface="Courier New" panose="02070309020205020404" pitchFamily="49" charset="0"/>
                <a:cs typeface="Courier New" panose="02070309020205020404" pitchFamily="49" charset="0"/>
              </a:rPr>
              <a:t>connue</a:t>
            </a:r>
          </a:p>
        </p:txBody>
      </p:sp>
      <p:sp>
        <p:nvSpPr>
          <p:cNvPr id="26" name="Forme libre 25">
            <a:extLst>
              <a:ext uri="{FF2B5EF4-FFF2-40B4-BE49-F238E27FC236}">
                <a16:creationId xmlns:a16="http://schemas.microsoft.com/office/drawing/2014/main" id="{46C60B76-1FA4-EB4E-94CC-1D897AF5D0F7}"/>
              </a:ext>
            </a:extLst>
          </p:cNvPr>
          <p:cNvSpPr/>
          <p:nvPr/>
        </p:nvSpPr>
        <p:spPr>
          <a:xfrm flipV="1">
            <a:off x="2035567" y="4944246"/>
            <a:ext cx="335665" cy="287925"/>
          </a:xfrm>
          <a:custGeom>
            <a:avLst/>
            <a:gdLst>
              <a:gd name="connsiteX0" fmla="*/ 0 w 335665"/>
              <a:gd name="connsiteY0" fmla="*/ 0 h 127322"/>
              <a:gd name="connsiteX1" fmla="*/ 231493 w 335665"/>
              <a:gd name="connsiteY1" fmla="*/ 0 h 127322"/>
              <a:gd name="connsiteX2" fmla="*/ 335665 w 335665"/>
              <a:gd name="connsiteY2" fmla="*/ 127322 h 127322"/>
            </a:gdLst>
            <a:ahLst/>
            <a:cxnLst>
              <a:cxn ang="0">
                <a:pos x="connsiteX0" y="connsiteY0"/>
              </a:cxn>
              <a:cxn ang="0">
                <a:pos x="connsiteX1" y="connsiteY1"/>
              </a:cxn>
              <a:cxn ang="0">
                <a:pos x="connsiteX2" y="connsiteY2"/>
              </a:cxn>
            </a:cxnLst>
            <a:rect l="l" t="t" r="r" b="b"/>
            <a:pathLst>
              <a:path w="335665" h="127322">
                <a:moveTo>
                  <a:pt x="0" y="0"/>
                </a:moveTo>
                <a:lnTo>
                  <a:pt x="231493" y="0"/>
                </a:lnTo>
                <a:lnTo>
                  <a:pt x="335665" y="127322"/>
                </a:lnTo>
              </a:path>
            </a:pathLst>
          </a:custGeom>
          <a:ln>
            <a:solidFill>
              <a:srgbClr val="FF0000"/>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28" name="Forme libre 27">
            <a:extLst>
              <a:ext uri="{FF2B5EF4-FFF2-40B4-BE49-F238E27FC236}">
                <a16:creationId xmlns:a16="http://schemas.microsoft.com/office/drawing/2014/main" id="{F6ACD185-FD6E-694C-894D-03380082DFAD}"/>
              </a:ext>
            </a:extLst>
          </p:cNvPr>
          <p:cNvSpPr/>
          <p:nvPr/>
        </p:nvSpPr>
        <p:spPr>
          <a:xfrm>
            <a:off x="7977866" y="4135062"/>
            <a:ext cx="335665" cy="179393"/>
          </a:xfrm>
          <a:custGeom>
            <a:avLst/>
            <a:gdLst>
              <a:gd name="connsiteX0" fmla="*/ 0 w 335665"/>
              <a:gd name="connsiteY0" fmla="*/ 0 h 127322"/>
              <a:gd name="connsiteX1" fmla="*/ 231493 w 335665"/>
              <a:gd name="connsiteY1" fmla="*/ 0 h 127322"/>
              <a:gd name="connsiteX2" fmla="*/ 335665 w 335665"/>
              <a:gd name="connsiteY2" fmla="*/ 127322 h 127322"/>
            </a:gdLst>
            <a:ahLst/>
            <a:cxnLst>
              <a:cxn ang="0">
                <a:pos x="connsiteX0" y="connsiteY0"/>
              </a:cxn>
              <a:cxn ang="0">
                <a:pos x="connsiteX1" y="connsiteY1"/>
              </a:cxn>
              <a:cxn ang="0">
                <a:pos x="connsiteX2" y="connsiteY2"/>
              </a:cxn>
            </a:cxnLst>
            <a:rect l="l" t="t" r="r" b="b"/>
            <a:pathLst>
              <a:path w="335665" h="127322">
                <a:moveTo>
                  <a:pt x="0" y="0"/>
                </a:moveTo>
                <a:lnTo>
                  <a:pt x="231493" y="0"/>
                </a:lnTo>
                <a:lnTo>
                  <a:pt x="335665" y="127322"/>
                </a:lnTo>
              </a:path>
            </a:pathLst>
          </a:custGeom>
          <a:ln>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29" name="ZoneTexte 28">
            <a:extLst>
              <a:ext uri="{FF2B5EF4-FFF2-40B4-BE49-F238E27FC236}">
                <a16:creationId xmlns:a16="http://schemas.microsoft.com/office/drawing/2014/main" id="{EC5DF913-C509-9741-8504-CAD5BAA13A07}"/>
              </a:ext>
            </a:extLst>
          </p:cNvPr>
          <p:cNvSpPr txBox="1"/>
          <p:nvPr/>
        </p:nvSpPr>
        <p:spPr>
          <a:xfrm>
            <a:off x="6417703" y="3806650"/>
            <a:ext cx="1542409" cy="584775"/>
          </a:xfrm>
          <a:prstGeom prst="rect">
            <a:avLst/>
          </a:prstGeom>
          <a:noFill/>
        </p:spPr>
        <p:txBody>
          <a:bodyPr wrap="none" rtlCol="0">
            <a:spAutoFit/>
          </a:bodyPr>
          <a:lstStyle/>
          <a:p>
            <a:pPr algn="r"/>
            <a:r>
              <a:rPr lang="fr-FR" sz="1600" dirty="0">
                <a:latin typeface="Courier New" panose="02070309020205020404" pitchFamily="49" charset="0"/>
                <a:cs typeface="Courier New" panose="02070309020205020404" pitchFamily="49" charset="0"/>
              </a:rPr>
              <a:t>Loi de</a:t>
            </a:r>
            <a:br>
              <a:rPr lang="fr-FR" sz="1600" dirty="0">
                <a:latin typeface="Courier New" panose="02070309020205020404" pitchFamily="49" charset="0"/>
                <a:cs typeface="Courier New" panose="02070309020205020404" pitchFamily="49" charset="0"/>
              </a:rPr>
            </a:br>
            <a:r>
              <a:rPr lang="fr-FR" sz="1600" dirty="0">
                <a:latin typeface="Courier New" panose="02070309020205020404" pitchFamily="49" charset="0"/>
                <a:cs typeface="Courier New" panose="02070309020205020404" pitchFamily="49" charset="0"/>
              </a:rPr>
              <a:t>dégradation</a:t>
            </a:r>
          </a:p>
        </p:txBody>
      </p:sp>
      <p:sp>
        <p:nvSpPr>
          <p:cNvPr id="30" name="ZoneTexte 29">
            <a:extLst>
              <a:ext uri="{FF2B5EF4-FFF2-40B4-BE49-F238E27FC236}">
                <a16:creationId xmlns:a16="http://schemas.microsoft.com/office/drawing/2014/main" id="{5360CAA7-54A1-0942-936E-1437A2F653AD}"/>
              </a:ext>
            </a:extLst>
          </p:cNvPr>
          <p:cNvSpPr txBox="1"/>
          <p:nvPr/>
        </p:nvSpPr>
        <p:spPr>
          <a:xfrm>
            <a:off x="7219866" y="5039497"/>
            <a:ext cx="1048685" cy="584775"/>
          </a:xfrm>
          <a:prstGeom prst="rect">
            <a:avLst/>
          </a:prstGeom>
          <a:noFill/>
        </p:spPr>
        <p:txBody>
          <a:bodyPr wrap="none" rtlCol="0">
            <a:spAutoFit/>
          </a:bodyPr>
          <a:lstStyle/>
          <a:p>
            <a:pPr algn="r"/>
            <a:r>
              <a:rPr lang="fr-FR" sz="1600" dirty="0">
                <a:latin typeface="Courier New" panose="02070309020205020404" pitchFamily="49" charset="0"/>
                <a:cs typeface="Courier New" panose="02070309020205020404" pitchFamily="49" charset="0"/>
              </a:rPr>
              <a:t>Valeur</a:t>
            </a:r>
            <a:br>
              <a:rPr lang="fr-FR" sz="1600" dirty="0">
                <a:latin typeface="Courier New" panose="02070309020205020404" pitchFamily="49" charset="0"/>
                <a:cs typeface="Courier New" panose="02070309020205020404" pitchFamily="49" charset="0"/>
              </a:rPr>
            </a:br>
            <a:r>
              <a:rPr lang="fr-FR" sz="1600" dirty="0">
                <a:latin typeface="Courier New" panose="02070309020205020404" pitchFamily="49" charset="0"/>
                <a:cs typeface="Courier New" panose="02070309020205020404" pitchFamily="49" charset="0"/>
              </a:rPr>
              <a:t>moyenne</a:t>
            </a:r>
          </a:p>
        </p:txBody>
      </p:sp>
      <p:sp>
        <p:nvSpPr>
          <p:cNvPr id="31" name="Forme libre 30">
            <a:extLst>
              <a:ext uri="{FF2B5EF4-FFF2-40B4-BE49-F238E27FC236}">
                <a16:creationId xmlns:a16="http://schemas.microsoft.com/office/drawing/2014/main" id="{F49AACDE-0F6B-0C4C-A3DA-17986E59CFE6}"/>
              </a:ext>
            </a:extLst>
          </p:cNvPr>
          <p:cNvSpPr/>
          <p:nvPr/>
        </p:nvSpPr>
        <p:spPr>
          <a:xfrm flipV="1">
            <a:off x="8278548" y="5012991"/>
            <a:ext cx="335665" cy="287925"/>
          </a:xfrm>
          <a:custGeom>
            <a:avLst/>
            <a:gdLst>
              <a:gd name="connsiteX0" fmla="*/ 0 w 335665"/>
              <a:gd name="connsiteY0" fmla="*/ 0 h 127322"/>
              <a:gd name="connsiteX1" fmla="*/ 231493 w 335665"/>
              <a:gd name="connsiteY1" fmla="*/ 0 h 127322"/>
              <a:gd name="connsiteX2" fmla="*/ 335665 w 335665"/>
              <a:gd name="connsiteY2" fmla="*/ 127322 h 127322"/>
            </a:gdLst>
            <a:ahLst/>
            <a:cxnLst>
              <a:cxn ang="0">
                <a:pos x="connsiteX0" y="connsiteY0"/>
              </a:cxn>
              <a:cxn ang="0">
                <a:pos x="connsiteX1" y="connsiteY1"/>
              </a:cxn>
              <a:cxn ang="0">
                <a:pos x="connsiteX2" y="connsiteY2"/>
              </a:cxn>
            </a:cxnLst>
            <a:rect l="l" t="t" r="r" b="b"/>
            <a:pathLst>
              <a:path w="335665" h="127322">
                <a:moveTo>
                  <a:pt x="0" y="0"/>
                </a:moveTo>
                <a:lnTo>
                  <a:pt x="231493" y="0"/>
                </a:lnTo>
                <a:lnTo>
                  <a:pt x="335665" y="127322"/>
                </a:lnTo>
              </a:path>
            </a:pathLst>
          </a:custGeom>
          <a:ln>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32" name="Forme libre 31">
            <a:extLst>
              <a:ext uri="{FF2B5EF4-FFF2-40B4-BE49-F238E27FC236}">
                <a16:creationId xmlns:a16="http://schemas.microsoft.com/office/drawing/2014/main" id="{E1BDDF00-BBBC-FA4C-AFD4-5BF71AA9CC09}"/>
              </a:ext>
            </a:extLst>
          </p:cNvPr>
          <p:cNvSpPr/>
          <p:nvPr/>
        </p:nvSpPr>
        <p:spPr>
          <a:xfrm flipH="1">
            <a:off x="8763477" y="4113585"/>
            <a:ext cx="335664" cy="224460"/>
          </a:xfrm>
          <a:custGeom>
            <a:avLst/>
            <a:gdLst>
              <a:gd name="connsiteX0" fmla="*/ 0 w 335665"/>
              <a:gd name="connsiteY0" fmla="*/ 0 h 127322"/>
              <a:gd name="connsiteX1" fmla="*/ 231493 w 335665"/>
              <a:gd name="connsiteY1" fmla="*/ 0 h 127322"/>
              <a:gd name="connsiteX2" fmla="*/ 335665 w 335665"/>
              <a:gd name="connsiteY2" fmla="*/ 127322 h 127322"/>
            </a:gdLst>
            <a:ahLst/>
            <a:cxnLst>
              <a:cxn ang="0">
                <a:pos x="connsiteX0" y="connsiteY0"/>
              </a:cxn>
              <a:cxn ang="0">
                <a:pos x="connsiteX1" y="connsiteY1"/>
              </a:cxn>
              <a:cxn ang="0">
                <a:pos x="connsiteX2" y="connsiteY2"/>
              </a:cxn>
            </a:cxnLst>
            <a:rect l="l" t="t" r="r" b="b"/>
            <a:pathLst>
              <a:path w="335665" h="127322">
                <a:moveTo>
                  <a:pt x="0" y="0"/>
                </a:moveTo>
                <a:lnTo>
                  <a:pt x="231493" y="0"/>
                </a:lnTo>
                <a:lnTo>
                  <a:pt x="335665" y="127322"/>
                </a:lnTo>
              </a:path>
            </a:pathLst>
          </a:custGeom>
          <a:ln>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33" name="ZoneTexte 32">
                <a:extLst>
                  <a:ext uri="{FF2B5EF4-FFF2-40B4-BE49-F238E27FC236}">
                    <a16:creationId xmlns:a16="http://schemas.microsoft.com/office/drawing/2014/main" id="{F93DFD36-5F77-0A49-94DF-AB216697EC90}"/>
                  </a:ext>
                </a:extLst>
              </p:cNvPr>
              <p:cNvSpPr txBox="1"/>
              <p:nvPr/>
            </p:nvSpPr>
            <p:spPr>
              <a:xfrm>
                <a:off x="9073662" y="3573016"/>
                <a:ext cx="2151999" cy="830997"/>
              </a:xfrm>
              <a:prstGeom prst="rect">
                <a:avLst/>
              </a:prstGeom>
              <a:noFill/>
            </p:spPr>
            <p:txBody>
              <a:bodyPr wrap="none" rtlCol="0">
                <a:spAutoFit/>
              </a:bodyPr>
              <a:lstStyle/>
              <a:p>
                <a:r>
                  <a:rPr lang="fr-FR" sz="1600" dirty="0">
                    <a:latin typeface="Courier New" panose="02070309020205020404" pitchFamily="49" charset="0"/>
                    <a:cs typeface="Courier New" panose="02070309020205020404" pitchFamily="49" charset="0"/>
                  </a:rPr>
                  <a:t>Durée de vie</a:t>
                </a:r>
                <a:br>
                  <a:rPr lang="fr-FR" sz="1600" dirty="0">
                    <a:latin typeface="Courier New" panose="02070309020205020404" pitchFamily="49" charset="0"/>
                    <a:cs typeface="Courier New" panose="02070309020205020404" pitchFamily="49" charset="0"/>
                  </a:rPr>
                </a:br>
                <a:r>
                  <a:rPr lang="fr-FR" sz="1600" dirty="0">
                    <a:latin typeface="Courier New" panose="02070309020205020404" pitchFamily="49" charset="0"/>
                    <a:cs typeface="Courier New" panose="02070309020205020404" pitchFamily="49" charset="0"/>
                  </a:rPr>
                  <a:t>déterministe</a:t>
                </a:r>
                <a:br>
                  <a:rPr lang="fr-FR" sz="1600" dirty="0">
                    <a:latin typeface="Courier New" panose="02070309020205020404" pitchFamily="49" charset="0"/>
                    <a:cs typeface="Courier New" panose="02070309020205020404" pitchFamily="49" charset="0"/>
                  </a:rPr>
                </a:br>
                <a:r>
                  <a:rPr lang="fr-FR" sz="1600" dirty="0">
                    <a:latin typeface="Courier New" panose="02070309020205020404" pitchFamily="49" charset="0"/>
                    <a:cs typeface="Courier New" panose="02070309020205020404" pitchFamily="49" charset="0"/>
                  </a:rPr>
                  <a:t>garantie par </a:t>
                </a:r>
                <a14:m>
                  <m:oMath xmlns:m="http://schemas.openxmlformats.org/officeDocument/2006/math">
                    <m:sSub>
                      <m:sSubPr>
                        <m:ctrlPr>
                          <a:rPr lang="fr-FR" sz="1600" i="1" kern="100" smtClean="0">
                            <a:solidFill>
                              <a:schemeClr val="tx1"/>
                            </a:solidFill>
                            <a:latin typeface="Cambria Math" panose="02040503050406030204" pitchFamily="18" charset="0"/>
                            <a:ea typeface="SimSun" panose="02010600030101010101" pitchFamily="2" charset="-122"/>
                          </a:rPr>
                        </m:ctrlPr>
                      </m:sSubPr>
                      <m:e>
                        <m:r>
                          <a:rPr lang="en-US" sz="1600" i="1" kern="100">
                            <a:solidFill>
                              <a:schemeClr val="tx1"/>
                            </a:solidFill>
                            <a:latin typeface="Cambria Math" panose="02040503050406030204" pitchFamily="18" charset="0"/>
                            <a:ea typeface="SimSun" panose="02010600030101010101" pitchFamily="2" charset="-122"/>
                          </a:rPr>
                          <m:t>𝓁</m:t>
                        </m:r>
                      </m:e>
                      <m:sub>
                        <m:r>
                          <a:rPr lang="en-US" sz="1600" i="1" kern="100">
                            <a:solidFill>
                              <a:schemeClr val="tx1"/>
                            </a:solidFill>
                            <a:latin typeface="Cambria Math" panose="02040503050406030204" pitchFamily="18" charset="0"/>
                            <a:ea typeface="SimSun" panose="02010600030101010101" pitchFamily="2" charset="-122"/>
                          </a:rPr>
                          <m:t>𝑐</m:t>
                        </m:r>
                      </m:sub>
                    </m:sSub>
                    <m:r>
                      <a:rPr lang="en-US" sz="1600" i="1" kern="100">
                        <a:solidFill>
                          <a:schemeClr val="tx1"/>
                        </a:solidFill>
                        <a:latin typeface="Cambria Math" panose="02040503050406030204" pitchFamily="18" charset="0"/>
                        <a:ea typeface="SimSun" panose="02010600030101010101" pitchFamily="2" charset="-122"/>
                      </a:rPr>
                      <m:t> </m:t>
                    </m:r>
                  </m:oMath>
                </a14:m>
                <a:r>
                  <a:rPr lang="fr-FR" sz="1600" dirty="0">
                    <a:solidFill>
                      <a:schemeClr val="tx1"/>
                    </a:solidFill>
                    <a:latin typeface="Courier New" panose="02070309020205020404" pitchFamily="49" charset="0"/>
                    <a:cs typeface="Courier New" panose="02070309020205020404" pitchFamily="49" charset="0"/>
                  </a:rPr>
                  <a:t> </a:t>
                </a:r>
                <a:endParaRPr lang="fr-FR" sz="1600" dirty="0">
                  <a:latin typeface="Courier New" panose="02070309020205020404" pitchFamily="49" charset="0"/>
                  <a:cs typeface="Courier New" panose="02070309020205020404" pitchFamily="49" charset="0"/>
                </a:endParaRPr>
              </a:p>
            </p:txBody>
          </p:sp>
        </mc:Choice>
        <mc:Fallback xmlns="">
          <p:sp>
            <p:nvSpPr>
              <p:cNvPr id="33" name="ZoneTexte 32">
                <a:extLst>
                  <a:ext uri="{FF2B5EF4-FFF2-40B4-BE49-F238E27FC236}">
                    <a16:creationId xmlns:a16="http://schemas.microsoft.com/office/drawing/2014/main" id="{F93DFD36-5F77-0A49-94DF-AB216697EC90}"/>
                  </a:ext>
                </a:extLst>
              </p:cNvPr>
              <p:cNvSpPr txBox="1">
                <a:spLocks noRot="1" noChangeAspect="1" noMove="1" noResize="1" noEditPoints="1" noAdjustHandles="1" noChangeArrowheads="1" noChangeShapeType="1" noTextEdit="1"/>
              </p:cNvSpPr>
              <p:nvPr/>
            </p:nvSpPr>
            <p:spPr>
              <a:xfrm>
                <a:off x="9073662" y="3573016"/>
                <a:ext cx="2151999" cy="830997"/>
              </a:xfrm>
              <a:prstGeom prst="rect">
                <a:avLst/>
              </a:prstGeom>
              <a:blipFill>
                <a:blip r:embed="rId6"/>
                <a:stretch>
                  <a:fillRect l="-1765" t="-3030" b="-9091"/>
                </a:stretch>
              </a:blipFill>
            </p:spPr>
            <p:txBody>
              <a:bodyPr/>
              <a:lstStyle/>
              <a:p>
                <a:r>
                  <a:rPr lang="fr-FR">
                    <a:noFill/>
                  </a:rPr>
                  <a:t> </a:t>
                </a:r>
              </a:p>
            </p:txBody>
          </p:sp>
        </mc:Fallback>
      </mc:AlternateContent>
    </p:spTree>
    <p:extLst>
      <p:ext uri="{BB962C8B-B14F-4D97-AF65-F5344CB8AC3E}">
        <p14:creationId xmlns:p14="http://schemas.microsoft.com/office/powerpoint/2010/main" val="93006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22" grpId="0"/>
      <p:bldP spid="4" grpId="0" animBg="1"/>
      <p:bldP spid="23" grpId="0" animBg="1"/>
      <p:bldP spid="5" grpId="0"/>
      <p:bldP spid="24" grpId="0"/>
      <p:bldP spid="25" grpId="0"/>
      <p:bldP spid="26" grpId="0" animBg="1"/>
      <p:bldP spid="28" grpId="0" animBg="1"/>
      <p:bldP spid="29" grpId="0"/>
      <p:bldP spid="30" grpId="0"/>
      <p:bldP spid="31" grpId="0" animBg="1"/>
      <p:bldP spid="32" grpId="0" animBg="1"/>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42</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3716082" cy="830997"/>
          </a:xfrm>
          <a:prstGeom prst="rect">
            <a:avLst/>
          </a:prstGeom>
        </p:spPr>
        <p:txBody>
          <a:bodyPr wrap="none">
            <a:spAutoFit/>
          </a:bodyPr>
          <a:lstStyle/>
          <a:p>
            <a:r>
              <a:rPr lang="fr-FR" sz="2400" b="1" dirty="0">
                <a:solidFill>
                  <a:schemeClr val="bg1"/>
                </a:solidFill>
                <a:cs typeface="Times New Roman" pitchFamily="18" charset="0"/>
              </a:rPr>
              <a:t>Calibration de codes de</a:t>
            </a:r>
            <a:br>
              <a:rPr lang="fr-FR" sz="2400" b="1" dirty="0">
                <a:solidFill>
                  <a:schemeClr val="bg1"/>
                </a:solidFill>
                <a:cs typeface="Times New Roman" pitchFamily="18" charset="0"/>
              </a:rPr>
            </a:br>
            <a:r>
              <a:rPr lang="fr-FR" sz="2400" b="1" dirty="0">
                <a:solidFill>
                  <a:schemeClr val="bg1"/>
                </a:solidFill>
                <a:cs typeface="Times New Roman" pitchFamily="18" charset="0"/>
              </a:rPr>
              <a:t>dimensionnement</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33965"/>
          </a:xfrm>
          <a:prstGeom prst="rect">
            <a:avLst/>
          </a:prstGeom>
        </p:spPr>
        <p:txBody>
          <a:bodyPr wrap="square">
            <a:spAutoFit/>
          </a:bodyPr>
          <a:lstStyle/>
          <a:p>
            <a:pPr lvl="0">
              <a:lnSpc>
                <a:spcPct val="90000"/>
              </a:lnSpc>
              <a:spcBef>
                <a:spcPts val="1000"/>
              </a:spcBef>
              <a:defRPr/>
            </a:pPr>
            <a:r>
              <a:rPr lang="fr-FR" sz="2400" b="1" u="sng" dirty="0">
                <a:solidFill>
                  <a:srgbClr val="FF0000"/>
                </a:solidFill>
                <a:latin typeface="Courier New" panose="02070309020205020404" pitchFamily="49" charset="0"/>
                <a:cs typeface="Courier New" panose="02070309020205020404" pitchFamily="49" charset="0"/>
              </a:rPr>
              <a:t>Analyse probabiliste de la durée de vie </a:t>
            </a:r>
            <a:r>
              <a:rPr lang="fr-FR" b="1" u="sng" dirty="0">
                <a:solidFill>
                  <a:srgbClr val="FF0000"/>
                </a:solidFill>
                <a:latin typeface="Courier New" panose="02070309020205020404" pitchFamily="49" charset="0"/>
                <a:cs typeface="Courier New" panose="02070309020205020404" pitchFamily="49" charset="0"/>
              </a:rPr>
              <a:t>(4 codes internationaux)</a:t>
            </a:r>
            <a:endParaRPr lang="fr-FR" sz="2400" b="1" u="sng" dirty="0">
              <a:solidFill>
                <a:srgbClr val="FF0000"/>
              </a:solidFill>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5933034" cy="338554"/>
          </a:xfrm>
          <a:prstGeom prst="rect">
            <a:avLst/>
          </a:prstGeom>
          <a:ln w="28575">
            <a:noFill/>
          </a:ln>
        </p:spPr>
        <p:txBody>
          <a:bodyPr wrap="none">
            <a:spAutoFit/>
          </a:bodyPr>
          <a:lstStyle/>
          <a:p>
            <a:r>
              <a:rPr lang="fr-FR" sz="1600" b="1" i="1" dirty="0">
                <a:solidFill>
                  <a:schemeClr val="bg1"/>
                </a:solidFill>
              </a:rPr>
              <a:t>Analyse probabiliste de la durée de vie </a:t>
            </a:r>
            <a:r>
              <a:rPr lang="fr-FR" sz="1200" b="1" i="1" dirty="0">
                <a:solidFill>
                  <a:schemeClr val="bg1"/>
                </a:solidFill>
              </a:rPr>
              <a:t>(4 codes internationaux)</a:t>
            </a:r>
            <a:endParaRPr lang="fr-FR" sz="1600" b="1" i="1" dirty="0">
              <a:solidFill>
                <a:schemeClr val="bg1"/>
              </a:solidFill>
            </a:endParaRPr>
          </a:p>
        </p:txBody>
      </p:sp>
      <mc:AlternateContent xmlns:mc="http://schemas.openxmlformats.org/markup-compatibility/2006" xmlns:a14="http://schemas.microsoft.com/office/drawing/2010/main">
        <mc:Choice Requires="a14">
          <p:graphicFrame>
            <p:nvGraphicFramePr>
              <p:cNvPr id="2" name="Tableau 1">
                <a:extLst>
                  <a:ext uri="{FF2B5EF4-FFF2-40B4-BE49-F238E27FC236}">
                    <a16:creationId xmlns:a16="http://schemas.microsoft.com/office/drawing/2014/main" id="{D27EE414-F7FD-9148-AC0C-13E55BEDEE94}"/>
                  </a:ext>
                </a:extLst>
              </p:cNvPr>
              <p:cNvGraphicFramePr>
                <a:graphicFrameLocks noGrp="1"/>
              </p:cNvGraphicFramePr>
              <p:nvPr>
                <p:extLst>
                  <p:ext uri="{D42A27DB-BD31-4B8C-83A1-F6EECF244321}">
                    <p14:modId xmlns:p14="http://schemas.microsoft.com/office/powerpoint/2010/main" val="2628744671"/>
                  </p:ext>
                </p:extLst>
              </p:nvPr>
            </p:nvGraphicFramePr>
            <p:xfrm>
              <a:off x="174230" y="1519118"/>
              <a:ext cx="11828238" cy="4815618"/>
            </p:xfrm>
            <a:graphic>
              <a:graphicData uri="http://schemas.openxmlformats.org/drawingml/2006/table">
                <a:tbl>
                  <a:tblPr firstRow="1" firstCol="1" bandRow="1">
                    <a:tableStyleId>{5C22544A-7EE6-4342-B048-85BDC9FD1C3A}</a:tableStyleId>
                  </a:tblPr>
                  <a:tblGrid>
                    <a:gridCol w="1039900">
                      <a:extLst>
                        <a:ext uri="{9D8B030D-6E8A-4147-A177-3AD203B41FA5}">
                          <a16:colId xmlns:a16="http://schemas.microsoft.com/office/drawing/2014/main" val="2975136489"/>
                        </a:ext>
                      </a:extLst>
                    </a:gridCol>
                    <a:gridCol w="1419187">
                      <a:extLst>
                        <a:ext uri="{9D8B030D-6E8A-4147-A177-3AD203B41FA5}">
                          <a16:colId xmlns:a16="http://schemas.microsoft.com/office/drawing/2014/main" val="527752545"/>
                        </a:ext>
                      </a:extLst>
                    </a:gridCol>
                    <a:gridCol w="1896437">
                      <a:extLst>
                        <a:ext uri="{9D8B030D-6E8A-4147-A177-3AD203B41FA5}">
                          <a16:colId xmlns:a16="http://schemas.microsoft.com/office/drawing/2014/main" val="2940481062"/>
                        </a:ext>
                      </a:extLst>
                    </a:gridCol>
                    <a:gridCol w="3792873">
                      <a:extLst>
                        <a:ext uri="{9D8B030D-6E8A-4147-A177-3AD203B41FA5}">
                          <a16:colId xmlns:a16="http://schemas.microsoft.com/office/drawing/2014/main" val="1028149208"/>
                        </a:ext>
                      </a:extLst>
                    </a:gridCol>
                    <a:gridCol w="1543105">
                      <a:extLst>
                        <a:ext uri="{9D8B030D-6E8A-4147-A177-3AD203B41FA5}">
                          <a16:colId xmlns:a16="http://schemas.microsoft.com/office/drawing/2014/main" val="3767754502"/>
                        </a:ext>
                      </a:extLst>
                    </a:gridCol>
                    <a:gridCol w="2136736">
                      <a:extLst>
                        <a:ext uri="{9D8B030D-6E8A-4147-A177-3AD203B41FA5}">
                          <a16:colId xmlns:a16="http://schemas.microsoft.com/office/drawing/2014/main" val="2655047780"/>
                        </a:ext>
                      </a:extLst>
                    </a:gridCol>
                  </a:tblGrid>
                  <a:tr h="659057">
                    <a:tc>
                      <a:txBody>
                        <a:bodyPr/>
                        <a:lstStyle/>
                        <a:p>
                          <a:pPr algn="just">
                            <a:lnSpc>
                              <a:spcPct val="90000"/>
                            </a:lnSpc>
                          </a:pPr>
                          <a:r>
                            <a:rPr lang="en-US" sz="1600" kern="100" dirty="0">
                              <a:effectLst/>
                              <a:latin typeface="Courier New" panose="02070309020205020404" pitchFamily="49" charset="0"/>
                              <a:cs typeface="Courier New" panose="02070309020205020404" pitchFamily="49" charset="0"/>
                            </a:rPr>
                            <a:t>Code</a:t>
                          </a:r>
                          <a:endParaRPr lang="fr-FR" sz="20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pPr algn="ctr">
                            <a:lnSpc>
                              <a:spcPct val="90000"/>
                            </a:lnSpc>
                          </a:pPr>
                          <a:r>
                            <a:rPr lang="en-US" sz="1400" kern="100" dirty="0" err="1">
                              <a:effectLst/>
                              <a:latin typeface="Courier New" panose="02070309020205020404" pitchFamily="49" charset="0"/>
                              <a:cs typeface="Courier New" panose="02070309020205020404" pitchFamily="49" charset="0"/>
                            </a:rPr>
                            <a:t>Formalisme</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pPr algn="ctr">
                            <a:lnSpc>
                              <a:spcPct val="90000"/>
                            </a:lnSpc>
                          </a:pPr>
                          <a:r>
                            <a:rPr lang="en-US" sz="1400" kern="100" dirty="0" err="1">
                              <a:effectLst/>
                              <a:latin typeface="Courier New" panose="02070309020205020404" pitchFamily="49" charset="0"/>
                              <a:cs typeface="Courier New" panose="02070309020205020404" pitchFamily="49" charset="0"/>
                            </a:rPr>
                            <a:t>niveau</a:t>
                          </a:r>
                          <a:r>
                            <a:rPr lang="en-US" sz="1400" kern="100" dirty="0">
                              <a:effectLst/>
                              <a:latin typeface="Courier New" panose="02070309020205020404" pitchFamily="49" charset="0"/>
                              <a:cs typeface="Courier New" panose="02070309020205020404" pitchFamily="49" charset="0"/>
                            </a:rPr>
                            <a:t> de </a:t>
                          </a:r>
                          <a:r>
                            <a:rPr lang="en-US" sz="1400" kern="100" dirty="0" err="1">
                              <a:effectLst/>
                              <a:latin typeface="Courier New" panose="02070309020205020404" pitchFamily="49" charset="0"/>
                              <a:cs typeface="Courier New" panose="02070309020205020404" pitchFamily="49" charset="0"/>
                            </a:rPr>
                            <a:t>confiance</a:t>
                          </a:r>
                          <a:r>
                            <a:rPr lang="en-US" sz="1400" kern="100" dirty="0">
                              <a:effectLst/>
                              <a:latin typeface="Courier New" panose="02070309020205020404" pitchFamily="49" charset="0"/>
                              <a:cs typeface="Courier New" panose="02070309020205020404" pitchFamily="49" charset="0"/>
                            </a:rPr>
                            <a:t> </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𝓁</m:t>
                                  </m:r>
                                </m:e>
                                <m:sub>
                                  <m:r>
                                    <a:rPr lang="en-US" sz="1400" kern="100">
                                      <a:effectLst/>
                                      <a:latin typeface="Cambria Math" panose="02040503050406030204" pitchFamily="18" charset="0"/>
                                    </a:rPr>
                                    <m:t>𝑐</m:t>
                                  </m:r>
                                </m:sub>
                              </m:sSub>
                            </m:oMath>
                          </a14:m>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pPr algn="ctr">
                            <a:lnSpc>
                              <a:spcPct val="90000"/>
                            </a:lnSpc>
                          </a:pPr>
                          <a:r>
                            <a:rPr lang="en-US" sz="1400" kern="100" dirty="0" err="1">
                              <a:effectLst/>
                              <a:latin typeface="Courier New" panose="02070309020205020404" pitchFamily="49" charset="0"/>
                              <a:cs typeface="Courier New" panose="02070309020205020404" pitchFamily="49" charset="0"/>
                            </a:rPr>
                            <a:t>Définitions</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pPr algn="ctr">
                            <a:lnSpc>
                              <a:spcPct val="90000"/>
                            </a:lnSpc>
                          </a:pPr>
                          <a:r>
                            <a:rPr lang="en-US" sz="1400" kern="100" dirty="0" err="1">
                              <a:effectLst/>
                              <a:latin typeface="Courier New" panose="02070309020205020404" pitchFamily="49" charset="0"/>
                              <a:cs typeface="Courier New" panose="02070309020205020404" pitchFamily="49" charset="0"/>
                            </a:rPr>
                            <a:t>Seuil</a:t>
                          </a:r>
                          <a:r>
                            <a:rPr lang="en-US" sz="1400" kern="100" dirty="0">
                              <a:effectLst/>
                              <a:latin typeface="Courier New" panose="02070309020205020404" pitchFamily="49" charset="0"/>
                              <a:cs typeface="Courier New" panose="02070309020205020404" pitchFamily="49" charset="0"/>
                            </a:rPr>
                            <a:t> </a:t>
                          </a:r>
                          <a14:m>
                            <m:oMath xmlns:m="http://schemas.openxmlformats.org/officeDocument/2006/math">
                              <m:r>
                                <a:rPr lang="en-US" sz="1400" kern="100">
                                  <a:effectLst/>
                                  <a:latin typeface="Cambria Math" panose="02040503050406030204" pitchFamily="18" charset="0"/>
                                </a:rPr>
                                <m:t>𝜔</m:t>
                              </m:r>
                            </m:oMath>
                          </a14:m>
                          <a:r>
                            <a:rPr lang="en-US" sz="1400" kern="100" dirty="0">
                              <a:effectLst/>
                              <a:latin typeface="Courier New" panose="02070309020205020404" pitchFamily="49" charset="0"/>
                              <a:cs typeface="Courier New" panose="02070309020205020404" pitchFamily="49" charset="0"/>
                            </a:rPr>
                            <a:t> </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pPr algn="ctr">
                            <a:lnSpc>
                              <a:spcPct val="90000"/>
                            </a:lnSpc>
                          </a:pPr>
                          <a:r>
                            <a:rPr lang="en-US" sz="1400" kern="100" dirty="0" err="1">
                              <a:effectLst/>
                              <a:latin typeface="Courier New" panose="02070309020205020404" pitchFamily="49" charset="0"/>
                              <a:cs typeface="Courier New" panose="02070309020205020404" pitchFamily="49" charset="0"/>
                            </a:rPr>
                            <a:t>Valeurs</a:t>
                          </a:r>
                          <a:r>
                            <a:rPr lang="en-US" sz="1400" kern="100" dirty="0">
                              <a:effectLst/>
                              <a:latin typeface="Courier New" panose="02070309020205020404" pitchFamily="49" charset="0"/>
                              <a:cs typeface="Courier New" panose="02070309020205020404" pitchFamily="49" charset="0"/>
                            </a:rPr>
                            <a:t> des coefficients et </a:t>
                          </a:r>
                          <a:r>
                            <a:rPr lang="en-US" sz="1400" kern="100" dirty="0" err="1">
                              <a:effectLst/>
                              <a:latin typeface="Courier New" panose="02070309020205020404" pitchFamily="49" charset="0"/>
                              <a:cs typeface="Courier New" panose="02070309020205020404" pitchFamily="49" charset="0"/>
                            </a:rPr>
                            <a:t>facteurs</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extLst>
                      <a:ext uri="{0D108BD9-81ED-4DB2-BD59-A6C34878D82A}">
                        <a16:rowId xmlns:a16="http://schemas.microsoft.com/office/drawing/2014/main" val="2545435209"/>
                      </a:ext>
                    </a:extLst>
                  </a:tr>
                  <a:tr h="1116386">
                    <a:tc>
                      <a:txBody>
                        <a:bodyPr/>
                        <a:lstStyle/>
                        <a:p>
                          <a:pPr algn="l">
                            <a:lnSpc>
                              <a:spcPct val="90000"/>
                            </a:lnSpc>
                          </a:pPr>
                          <a:r>
                            <a:rPr lang="en-US" sz="1050" kern="100" dirty="0">
                              <a:effectLst/>
                              <a:latin typeface="Courier New" panose="02070309020205020404" pitchFamily="49" charset="0"/>
                              <a:cs typeface="Courier New" panose="02070309020205020404" pitchFamily="49" charset="0"/>
                            </a:rPr>
                            <a:t>ACI 440 2R-17</a:t>
                          </a:r>
                          <a:endParaRPr lang="fr-FR" sz="12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pPr algn="just">
                            <a:lnSpc>
                              <a:spcPct val="90000"/>
                            </a:lnSpc>
                          </a:pPr>
                          <a14:m>
                            <m:oMathPara xmlns:m="http://schemas.openxmlformats.org/officeDocument/2006/math">
                              <m:oMathParaPr>
                                <m:jc m:val="centerGroup"/>
                              </m:oMathParaPr>
                              <m:oMath xmlns:m="http://schemas.openxmlformats.org/officeDocument/2006/math">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𝑓𝑢</m:t>
                                    </m:r>
                                  </m:sub>
                                </m:sSub>
                                <m:r>
                                  <a:rPr lang="en-US" sz="1200" kern="100">
                                    <a:effectLst/>
                                    <a:latin typeface="Cambria Math" panose="02040503050406030204" pitchFamily="18" charset="0"/>
                                  </a:rPr>
                                  <m:t>=</m:t>
                                </m:r>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𝐶</m:t>
                                    </m:r>
                                  </m:e>
                                  <m:sub>
                                    <m:r>
                                      <a:rPr lang="en-US" sz="1200" kern="100">
                                        <a:effectLst/>
                                        <a:latin typeface="Cambria Math" panose="02040503050406030204" pitchFamily="18" charset="0"/>
                                      </a:rPr>
                                      <m:t>𝐸</m:t>
                                    </m:r>
                                  </m:sub>
                                </m:sSub>
                                <m:r>
                                  <a:rPr lang="en-US" sz="1200" kern="100">
                                    <a:effectLst/>
                                    <a:latin typeface="Cambria Math" panose="02040503050406030204" pitchFamily="18" charset="0"/>
                                  </a:rPr>
                                  <m:t>×</m:t>
                                </m:r>
                                <m:sSubSup>
                                  <m:sSubSupPr>
                                    <m:ctrlPr>
                                      <a:rPr lang="fr-FR" sz="1200" i="1" kern="100">
                                        <a:effectLst/>
                                        <a:latin typeface="Cambria Math" panose="02040503050406030204" pitchFamily="18" charset="0"/>
                                      </a:rPr>
                                    </m:ctrlPr>
                                  </m:sSubSup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𝑓𝑢</m:t>
                                    </m:r>
                                  </m:sub>
                                  <m:sup>
                                    <m:r>
                                      <a:rPr lang="en-US" sz="1200" kern="100">
                                        <a:effectLst/>
                                        <a:latin typeface="Cambria Math" panose="02040503050406030204" pitchFamily="18" charset="0"/>
                                      </a:rPr>
                                      <m:t>∗</m:t>
                                    </m:r>
                                  </m:sup>
                                </m:sSubSup>
                              </m:oMath>
                            </m:oMathPara>
                          </a14:m>
                          <a:endParaRPr lang="fr-FR" sz="1800" kern="100" dirty="0">
                            <a:effectLst/>
                          </a:endParaRPr>
                        </a:p>
                        <a:p>
                          <a:pPr algn="just">
                            <a:lnSpc>
                              <a:spcPct val="90000"/>
                            </a:lnSpc>
                          </a:pPr>
                          <a14:m>
                            <m:oMathPara xmlns:m="http://schemas.openxmlformats.org/officeDocument/2006/math">
                              <m:oMathParaPr>
                                <m:jc m:val="centerGroup"/>
                              </m:oMathParaPr>
                              <m:oMath xmlns:m="http://schemas.openxmlformats.org/officeDocument/2006/math">
                                <m:sSubSup>
                                  <m:sSubSupPr>
                                    <m:ctrlPr>
                                      <a:rPr lang="fr-FR" sz="1200" i="1" kern="100">
                                        <a:effectLst/>
                                        <a:latin typeface="Cambria Math" panose="02040503050406030204" pitchFamily="18" charset="0"/>
                                      </a:rPr>
                                    </m:ctrlPr>
                                  </m:sSubSup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𝑓𝑢</m:t>
                                    </m:r>
                                  </m:sub>
                                  <m:sup>
                                    <m:r>
                                      <a:rPr lang="en-US" sz="1200" kern="100">
                                        <a:effectLst/>
                                        <a:latin typeface="Cambria Math" panose="02040503050406030204" pitchFamily="18" charset="0"/>
                                      </a:rPr>
                                      <m:t>∗</m:t>
                                    </m:r>
                                  </m:sup>
                                </m:sSubSup>
                                <m:r>
                                  <a:rPr lang="en-US" sz="1200" kern="100">
                                    <a:effectLst/>
                                    <a:latin typeface="Cambria Math" panose="02040503050406030204" pitchFamily="18" charset="0"/>
                                  </a:rPr>
                                  <m:t>=</m:t>
                                </m:r>
                                <m:acc>
                                  <m:accPr>
                                    <m:chr m:val="̅"/>
                                    <m:ctrlPr>
                                      <a:rPr lang="fr-FR" sz="1200" i="1" kern="100">
                                        <a:effectLst/>
                                        <a:latin typeface="Cambria Math" panose="02040503050406030204" pitchFamily="18" charset="0"/>
                                      </a:rPr>
                                    </m:ctrlPr>
                                  </m:accPr>
                                  <m:e>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𝑓𝑢</m:t>
                                        </m:r>
                                      </m:sub>
                                    </m:sSub>
                                  </m:e>
                                </m:acc>
                                <m:r>
                                  <a:rPr lang="en-US" sz="1200" kern="100">
                                    <a:effectLst/>
                                    <a:latin typeface="Cambria Math" panose="02040503050406030204" pitchFamily="18" charset="0"/>
                                  </a:rPr>
                                  <m:t>−3×</m:t>
                                </m:r>
                                <m:r>
                                  <a:rPr lang="en-US" sz="1200" kern="100">
                                    <a:effectLst/>
                                    <a:latin typeface="Cambria Math" panose="02040503050406030204" pitchFamily="18" charset="0"/>
                                  </a:rPr>
                                  <m:t>𝜎</m:t>
                                </m:r>
                              </m:oMath>
                            </m:oMathPara>
                          </a14:m>
                          <a:endParaRPr lang="fr-FR" sz="1800" kern="100" dirty="0">
                            <a:effectLst/>
                          </a:endParaRPr>
                        </a:p>
                        <a:p>
                          <a:pPr algn="just">
                            <a:lnSpc>
                              <a:spcPct val="90000"/>
                            </a:lnSpc>
                          </a:pPr>
                          <a14:m>
                            <m:oMathPara xmlns:m="http://schemas.openxmlformats.org/officeDocument/2006/math">
                              <m:oMathParaPr>
                                <m:jc m:val="centerGroup"/>
                              </m:oMathParaPr>
                              <m:oMath xmlns:m="http://schemas.openxmlformats.org/officeDocument/2006/math">
                                <m:r>
                                  <a:rPr lang="en-US" sz="1200" kern="100">
                                    <a:effectLst/>
                                    <a:latin typeface="Cambria Math" panose="02040503050406030204" pitchFamily="18" charset="0"/>
                                  </a:rPr>
                                  <m:t>𝐶𝑜𝑉</m:t>
                                </m:r>
                                <m:r>
                                  <a:rPr lang="en-US" sz="1200" kern="100">
                                    <a:effectLst/>
                                    <a:latin typeface="Cambria Math" panose="02040503050406030204" pitchFamily="18" charset="0"/>
                                  </a:rPr>
                                  <m:t>=</m:t>
                                </m:r>
                                <m:f>
                                  <m:fPr>
                                    <m:type m:val="lin"/>
                                    <m:ctrlPr>
                                      <a:rPr lang="fr-FR" sz="1200" i="1" kern="100">
                                        <a:effectLst/>
                                        <a:latin typeface="Cambria Math" panose="02040503050406030204" pitchFamily="18" charset="0"/>
                                      </a:rPr>
                                    </m:ctrlPr>
                                  </m:fPr>
                                  <m:num>
                                    <m:r>
                                      <a:rPr lang="en-US" sz="1200" kern="100">
                                        <a:effectLst/>
                                        <a:latin typeface="Cambria Math" panose="02040503050406030204" pitchFamily="18" charset="0"/>
                                      </a:rPr>
                                      <m:t>𝜎</m:t>
                                    </m:r>
                                  </m:num>
                                  <m:den>
                                    <m:acc>
                                      <m:accPr>
                                        <m:chr m:val="̅"/>
                                        <m:ctrlPr>
                                          <a:rPr lang="fr-FR" sz="1200" i="1" kern="100">
                                            <a:effectLst/>
                                            <a:latin typeface="Cambria Math" panose="02040503050406030204" pitchFamily="18" charset="0"/>
                                          </a:rPr>
                                        </m:ctrlPr>
                                      </m:accPr>
                                      <m:e>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𝑓𝑢</m:t>
                                            </m:r>
                                          </m:sub>
                                        </m:sSub>
                                      </m:e>
                                    </m:acc>
                                  </m:den>
                                </m:f>
                              </m:oMath>
                            </m:oMathPara>
                          </a14:m>
                          <a:endParaRPr lang="fr-FR"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90000"/>
                            </a:lnSpc>
                          </a:pPr>
                          <a14:m>
                            <m:oMathPara xmlns:m="http://schemas.openxmlformats.org/officeDocument/2006/math">
                              <m:oMathParaPr>
                                <m:jc m:val="centerGroup"/>
                              </m:oMathParaPr>
                              <m:oMath xmlns:m="http://schemas.openxmlformats.org/officeDocument/2006/math">
                                <m:r>
                                  <m:rPr>
                                    <m:sty m:val="p"/>
                                  </m:rPr>
                                  <a:rPr lang="en-US" sz="1200" kern="100">
                                    <a:effectLst/>
                                    <a:latin typeface="Cambria Math" panose="02040503050406030204" pitchFamily="18" charset="0"/>
                                  </a:rPr>
                                  <m:t>Φ</m:t>
                                </m:r>
                                <m:d>
                                  <m:dPr>
                                    <m:begChr m:val="["/>
                                    <m:endChr m:val="]"/>
                                    <m:ctrlPr>
                                      <a:rPr lang="fr-FR" sz="1200" i="1" kern="100">
                                        <a:effectLst/>
                                        <a:latin typeface="Cambria Math" panose="02040503050406030204" pitchFamily="18" charset="0"/>
                                      </a:rPr>
                                    </m:ctrlPr>
                                  </m:dPr>
                                  <m:e>
                                    <m:r>
                                      <a:rPr lang="en-US" sz="1200" kern="100">
                                        <a:effectLst/>
                                        <a:latin typeface="Cambria Math" panose="02040503050406030204" pitchFamily="18" charset="0"/>
                                      </a:rPr>
                                      <m:t>−</m:t>
                                    </m:r>
                                    <m:d>
                                      <m:dPr>
                                        <m:ctrlPr>
                                          <a:rPr lang="fr-FR" sz="1200" i="1" kern="100">
                                            <a:effectLst/>
                                            <a:latin typeface="Cambria Math" panose="02040503050406030204" pitchFamily="18" charset="0"/>
                                          </a:rPr>
                                        </m:ctrlPr>
                                      </m:dPr>
                                      <m:e>
                                        <m:f>
                                          <m:fPr>
                                            <m:ctrlPr>
                                              <a:rPr lang="fr-FR" sz="1200" i="1" kern="100">
                                                <a:effectLst/>
                                                <a:latin typeface="Cambria Math" panose="02040503050406030204" pitchFamily="18" charset="0"/>
                                              </a:rPr>
                                            </m:ctrlPr>
                                          </m:fPr>
                                          <m:num>
                                            <m:r>
                                              <a:rPr lang="en-US" sz="1200" kern="100">
                                                <a:effectLst/>
                                                <a:latin typeface="Cambria Math" panose="02040503050406030204" pitchFamily="18" charset="0"/>
                                              </a:rPr>
                                              <m:t>1−</m:t>
                                            </m:r>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𝐶</m:t>
                                                </m:r>
                                              </m:e>
                                              <m:sub>
                                                <m:r>
                                                  <a:rPr lang="en-US" sz="1200" kern="100">
                                                    <a:effectLst/>
                                                    <a:latin typeface="Cambria Math" panose="02040503050406030204" pitchFamily="18" charset="0"/>
                                                  </a:rPr>
                                                  <m:t>𝐸</m:t>
                                                </m:r>
                                              </m:sub>
                                            </m:sSub>
                                          </m:num>
                                          <m:den>
                                            <m:r>
                                              <a:rPr lang="en-US" sz="1200" kern="100">
                                                <a:effectLst/>
                                                <a:latin typeface="Cambria Math" panose="02040503050406030204" pitchFamily="18" charset="0"/>
                                              </a:rPr>
                                              <m:t>𝐶𝑜𝑉</m:t>
                                            </m:r>
                                          </m:den>
                                        </m:f>
                                        <m:r>
                                          <a:rPr lang="en-US" sz="1200" kern="100">
                                            <a:effectLst/>
                                            <a:latin typeface="Cambria Math" panose="02040503050406030204" pitchFamily="18" charset="0"/>
                                          </a:rPr>
                                          <m:t>+3×</m:t>
                                        </m:r>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𝐶</m:t>
                                            </m:r>
                                          </m:e>
                                          <m:sub>
                                            <m:r>
                                              <a:rPr lang="en-US" sz="1200" kern="100">
                                                <a:effectLst/>
                                                <a:latin typeface="Cambria Math" panose="02040503050406030204" pitchFamily="18" charset="0"/>
                                              </a:rPr>
                                              <m:t>𝐸</m:t>
                                            </m:r>
                                          </m:sub>
                                        </m:sSub>
                                      </m:e>
                                    </m:d>
                                  </m:e>
                                </m:d>
                              </m:oMath>
                            </m:oMathPara>
                          </a14:m>
                          <a:endParaRPr lang="fr-FR"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90000"/>
                            </a:lnSpc>
                          </a:pPr>
                          <a14:m>
                            <m:oMath xmlns:m="http://schemas.openxmlformats.org/officeDocument/2006/math">
                              <m:acc>
                                <m:accPr>
                                  <m:chr m:val="̅"/>
                                  <m:ctrlPr>
                                    <a:rPr lang="fr-FR" sz="900" i="1" kern="100">
                                      <a:effectLst/>
                                      <a:latin typeface="Cambria Math" panose="02040503050406030204" pitchFamily="18" charset="0"/>
                                    </a:rPr>
                                  </m:ctrlPr>
                                </m:accPr>
                                <m:e>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𝑓</m:t>
                                      </m:r>
                                    </m:e>
                                    <m:sub>
                                      <m:r>
                                        <a:rPr lang="en-US" sz="900" kern="100">
                                          <a:effectLst/>
                                          <a:latin typeface="Cambria Math" panose="02040503050406030204" pitchFamily="18" charset="0"/>
                                        </a:rPr>
                                        <m:t>𝑓𝑢</m:t>
                                      </m:r>
                                    </m:sub>
                                  </m:sSub>
                                </m:e>
                              </m:acc>
                            </m:oMath>
                          </a14:m>
                          <a:r>
                            <a:rPr lang="en-US" sz="900" kern="100" dirty="0">
                              <a:effectLst/>
                              <a:latin typeface="Courier New" panose="02070309020205020404" pitchFamily="49" charset="0"/>
                              <a:cs typeface="Courier New" panose="02070309020205020404" pitchFamily="49" charset="0"/>
                            </a:rPr>
                            <a:t> : </a:t>
                          </a:r>
                          <a:r>
                            <a:rPr lang="en-US" sz="900" kern="100" dirty="0" err="1">
                              <a:effectLst/>
                              <a:latin typeface="Courier New" panose="02070309020205020404" pitchFamily="49" charset="0"/>
                              <a:cs typeface="Courier New" panose="02070309020205020404" pitchFamily="49" charset="0"/>
                            </a:rPr>
                            <a:t>résistance</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en</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trnction</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moyenne</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à</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l'état</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limite</a:t>
                          </a:r>
                          <a:r>
                            <a:rPr lang="en-US" sz="900" kern="100" dirty="0">
                              <a:effectLst/>
                              <a:latin typeface="Courier New" panose="02070309020205020404" pitchFamily="49" charset="0"/>
                              <a:cs typeface="Courier New" panose="02070309020205020404" pitchFamily="49" charset="0"/>
                            </a:rPr>
                            <a:t>,</a:t>
                          </a:r>
                          <a:endParaRPr lang="fr-FR" sz="1100" kern="100" dirty="0">
                            <a:effectLst/>
                            <a:latin typeface="Courier New" panose="02070309020205020404" pitchFamily="49" charset="0"/>
                            <a:cs typeface="Courier New" panose="02070309020205020404" pitchFamily="49" charset="0"/>
                          </a:endParaRPr>
                        </a:p>
                        <a:p>
                          <a:pPr algn="l">
                            <a:lnSpc>
                              <a:spcPct val="90000"/>
                            </a:lnSpc>
                          </a:pPr>
                          <a14:m>
                            <m:oMath xmlns:m="http://schemas.openxmlformats.org/officeDocument/2006/math">
                              <m:r>
                                <a:rPr lang="en-US" sz="900" kern="100">
                                  <a:effectLst/>
                                  <a:latin typeface="Cambria Math" panose="02040503050406030204" pitchFamily="18" charset="0"/>
                                </a:rPr>
                                <m:t>𝜎</m:t>
                              </m:r>
                            </m:oMath>
                          </a14:m>
                          <a:r>
                            <a:rPr lang="en-US" sz="900" kern="100" dirty="0">
                              <a:effectLst/>
                              <a:latin typeface="Courier New" panose="02070309020205020404" pitchFamily="49" charset="0"/>
                              <a:cs typeface="Courier New" panose="02070309020205020404" pitchFamily="49" charset="0"/>
                            </a:rPr>
                            <a:t> : </a:t>
                          </a:r>
                          <a:r>
                            <a:rPr lang="en-US" sz="900" kern="100" dirty="0" err="1">
                              <a:effectLst/>
                              <a:latin typeface="Courier New" panose="02070309020205020404" pitchFamily="49" charset="0"/>
                              <a:cs typeface="Courier New" panose="02070309020205020404" pitchFamily="49" charset="0"/>
                            </a:rPr>
                            <a:t>écart</a:t>
                          </a:r>
                          <a:r>
                            <a:rPr lang="en-US" sz="900" kern="100" dirty="0">
                              <a:effectLst/>
                              <a:latin typeface="Courier New" panose="02070309020205020404" pitchFamily="49" charset="0"/>
                              <a:cs typeface="Courier New" panose="02070309020205020404" pitchFamily="49" charset="0"/>
                            </a:rPr>
                            <a:t>-type de la </a:t>
                          </a:r>
                          <a:r>
                            <a:rPr lang="en-US" sz="900" kern="100" dirty="0" err="1">
                              <a:effectLst/>
                              <a:latin typeface="Courier New" panose="02070309020205020404" pitchFamily="49" charset="0"/>
                              <a:cs typeface="Courier New" panose="02070309020205020404" pitchFamily="49" charset="0"/>
                            </a:rPr>
                            <a:t>résistance</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en</a:t>
                          </a:r>
                          <a:r>
                            <a:rPr lang="en-US" sz="900" kern="100" dirty="0">
                              <a:effectLst/>
                              <a:latin typeface="Courier New" panose="02070309020205020404" pitchFamily="49" charset="0"/>
                              <a:cs typeface="Courier New" panose="02070309020205020404" pitchFamily="49" charset="0"/>
                            </a:rPr>
                            <a:t> traction,</a:t>
                          </a:r>
                          <a:endParaRPr lang="fr-FR" sz="1100" kern="100" dirty="0">
                            <a:effectLst/>
                            <a:latin typeface="Courier New" panose="02070309020205020404" pitchFamily="49" charset="0"/>
                            <a:cs typeface="Courier New" panose="02070309020205020404" pitchFamily="49" charset="0"/>
                          </a:endParaRPr>
                        </a:p>
                        <a:p>
                          <a:pPr algn="l">
                            <a:lnSpc>
                              <a:spcPct val="90000"/>
                            </a:lnSpc>
                          </a:pPr>
                          <a14:m>
                            <m:oMath xmlns:m="http://schemas.openxmlformats.org/officeDocument/2006/math">
                              <m:sSubSup>
                                <m:sSubSupPr>
                                  <m:ctrlPr>
                                    <a:rPr lang="fr-FR" sz="900" i="1" kern="100">
                                      <a:effectLst/>
                                      <a:latin typeface="Cambria Math" panose="02040503050406030204" pitchFamily="18" charset="0"/>
                                    </a:rPr>
                                  </m:ctrlPr>
                                </m:sSubSupPr>
                                <m:e>
                                  <m:r>
                                    <a:rPr lang="en-US" sz="900" kern="100">
                                      <a:effectLst/>
                                      <a:latin typeface="Cambria Math" panose="02040503050406030204" pitchFamily="18" charset="0"/>
                                    </a:rPr>
                                    <m:t>𝑓</m:t>
                                  </m:r>
                                </m:e>
                                <m:sub>
                                  <m:r>
                                    <a:rPr lang="en-US" sz="900" kern="100">
                                      <a:effectLst/>
                                      <a:latin typeface="Cambria Math" panose="02040503050406030204" pitchFamily="18" charset="0"/>
                                    </a:rPr>
                                    <m:t>𝑓𝑢</m:t>
                                  </m:r>
                                </m:sub>
                                <m:sup>
                                  <m:r>
                                    <a:rPr lang="en-US" sz="900" kern="100">
                                      <a:effectLst/>
                                      <a:latin typeface="Cambria Math" panose="02040503050406030204" pitchFamily="18" charset="0"/>
                                    </a:rPr>
                                    <m:t>∗</m:t>
                                  </m:r>
                                </m:sup>
                              </m:sSubSup>
                            </m:oMath>
                          </a14:m>
                          <a:r>
                            <a:rPr lang="en-US" sz="900" kern="100" dirty="0">
                              <a:effectLst/>
                              <a:latin typeface="Courier New" panose="02070309020205020404" pitchFamily="49" charset="0"/>
                              <a:cs typeface="Courier New" panose="02070309020205020404" pitchFamily="49" charset="0"/>
                            </a:rPr>
                            <a:t> : </a:t>
                          </a:r>
                          <a:r>
                            <a:rPr lang="en-US" sz="900" kern="100" dirty="0" err="1">
                              <a:effectLst/>
                              <a:latin typeface="Courier New" panose="02070309020205020404" pitchFamily="49" charset="0"/>
                              <a:cs typeface="Courier New" panose="02070309020205020404" pitchFamily="49" charset="0"/>
                            </a:rPr>
                            <a:t>valeur</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caractéristique</a:t>
                          </a:r>
                          <a:r>
                            <a:rPr lang="en-US" sz="900" kern="100" dirty="0">
                              <a:effectLst/>
                              <a:latin typeface="Courier New" panose="02070309020205020404" pitchFamily="49" charset="0"/>
                              <a:cs typeface="Courier New" panose="02070309020205020404" pitchFamily="49" charset="0"/>
                            </a:rPr>
                            <a:t> de la </a:t>
                          </a:r>
                          <a:r>
                            <a:rPr lang="en-US" sz="900" kern="100" dirty="0" err="1">
                              <a:effectLst/>
                              <a:latin typeface="Courier New" panose="02070309020205020404" pitchFamily="49" charset="0"/>
                              <a:cs typeface="Courier New" panose="02070309020205020404" pitchFamily="49" charset="0"/>
                            </a:rPr>
                            <a:t>résistance</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en</a:t>
                          </a:r>
                          <a:r>
                            <a:rPr lang="en-US" sz="900" kern="100" dirty="0">
                              <a:effectLst/>
                              <a:latin typeface="Courier New" panose="02070309020205020404" pitchFamily="49" charset="0"/>
                              <a:cs typeface="Courier New" panose="02070309020205020404" pitchFamily="49" charset="0"/>
                            </a:rPr>
                            <a:t> traction,</a:t>
                          </a:r>
                          <a:endParaRPr lang="fr-FR" sz="1100" kern="100" dirty="0">
                            <a:effectLst/>
                            <a:latin typeface="Courier New" panose="02070309020205020404" pitchFamily="49" charset="0"/>
                            <a:cs typeface="Courier New" panose="02070309020205020404" pitchFamily="49" charset="0"/>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𝑓</m:t>
                                  </m:r>
                                </m:e>
                                <m:sub>
                                  <m:r>
                                    <a:rPr lang="en-US" sz="900" kern="100">
                                      <a:effectLst/>
                                      <a:latin typeface="Cambria Math" panose="02040503050406030204" pitchFamily="18" charset="0"/>
                                    </a:rPr>
                                    <m:t>𝑓𝑢</m:t>
                                  </m:r>
                                </m:sub>
                              </m:sSub>
                            </m:oMath>
                          </a14:m>
                          <a:r>
                            <a:rPr lang="en-US" sz="900" kern="100" dirty="0">
                              <a:effectLst/>
                              <a:latin typeface="Courier New" panose="02070309020205020404" pitchFamily="49" charset="0"/>
                              <a:cs typeface="Courier New" panose="02070309020205020404" pitchFamily="49" charset="0"/>
                            </a:rPr>
                            <a:t> : </a:t>
                          </a:r>
                          <a:r>
                            <a:rPr lang="en-US" sz="900" kern="100" dirty="0" err="1">
                              <a:effectLst/>
                              <a:latin typeface="Courier New" panose="02070309020205020404" pitchFamily="49" charset="0"/>
                              <a:cs typeface="Courier New" panose="02070309020205020404" pitchFamily="49" charset="0"/>
                            </a:rPr>
                            <a:t>valeur</a:t>
                          </a:r>
                          <a:r>
                            <a:rPr lang="en-US" sz="900" kern="100" baseline="0" dirty="0">
                              <a:effectLst/>
                              <a:latin typeface="Courier New" panose="02070309020205020404" pitchFamily="49" charset="0"/>
                              <a:cs typeface="Courier New" panose="02070309020205020404" pitchFamily="49" charset="0"/>
                            </a:rPr>
                            <a:t> de conception de la </a:t>
                          </a:r>
                          <a:r>
                            <a:rPr lang="en-US" sz="900" kern="100" baseline="0" dirty="0" err="1">
                              <a:effectLst/>
                              <a:latin typeface="Courier New" panose="02070309020205020404" pitchFamily="49" charset="0"/>
                              <a:cs typeface="Courier New" panose="02070309020205020404" pitchFamily="49" charset="0"/>
                            </a:rPr>
                            <a:t>résistance</a:t>
                          </a:r>
                          <a:r>
                            <a:rPr lang="en-US" sz="900" kern="100" dirty="0">
                              <a:effectLst/>
                              <a:latin typeface="Courier New" panose="02070309020205020404" pitchFamily="49" charset="0"/>
                              <a:cs typeface="Courier New" panose="02070309020205020404" pitchFamily="49" charset="0"/>
                            </a:rPr>
                            <a:t>,</a:t>
                          </a:r>
                          <a:endParaRPr lang="fr-FR" sz="1100" kern="100" dirty="0">
                            <a:effectLst/>
                            <a:latin typeface="Courier New" panose="02070309020205020404" pitchFamily="49" charset="0"/>
                            <a:cs typeface="Courier New" panose="02070309020205020404" pitchFamily="49" charset="0"/>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𝑓</m:t>
                                  </m:r>
                                </m:e>
                                <m:sub>
                                  <m:r>
                                    <a:rPr lang="en-US" sz="900" kern="100">
                                      <a:effectLst/>
                                      <a:latin typeface="Cambria Math" panose="02040503050406030204" pitchFamily="18" charset="0"/>
                                    </a:rPr>
                                    <m:t>𝑓</m:t>
                                  </m:r>
                                </m:sub>
                              </m:sSub>
                              <m:d>
                                <m:dPr>
                                  <m:ctrlPr>
                                    <a:rPr lang="fr-FR" sz="900" i="1" kern="100">
                                      <a:effectLst/>
                                      <a:latin typeface="Cambria Math" panose="02040503050406030204" pitchFamily="18" charset="0"/>
                                    </a:rPr>
                                  </m:ctrlPr>
                                </m:dPr>
                                <m:e>
                                  <m:r>
                                    <a:rPr lang="en-US" sz="900" kern="100">
                                      <a:effectLst/>
                                      <a:latin typeface="Cambria Math" panose="02040503050406030204" pitchFamily="18" charset="0"/>
                                    </a:rPr>
                                    <m:t>𝑡</m:t>
                                  </m:r>
                                </m:e>
                              </m:d>
                            </m:oMath>
                          </a14:m>
                          <a:r>
                            <a:rPr lang="en-US" sz="900" kern="100" dirty="0">
                              <a:effectLst/>
                              <a:latin typeface="Courier New" panose="02070309020205020404" pitchFamily="49" charset="0"/>
                              <a:cs typeface="Courier New" panose="02070309020205020404" pitchFamily="49" charset="0"/>
                            </a:rPr>
                            <a:t> : actual strength as a function of time,</a:t>
                          </a:r>
                          <a:endParaRPr lang="fr-FR" sz="1100" kern="100" dirty="0">
                            <a:effectLst/>
                            <a:latin typeface="Courier New" panose="02070309020205020404" pitchFamily="49" charset="0"/>
                            <a:cs typeface="Courier New" panose="02070309020205020404" pitchFamily="49" charset="0"/>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𝐶</m:t>
                                  </m:r>
                                </m:e>
                                <m:sub>
                                  <m:r>
                                    <a:rPr lang="en-US" sz="900" kern="100">
                                      <a:effectLst/>
                                      <a:latin typeface="Cambria Math" panose="02040503050406030204" pitchFamily="18" charset="0"/>
                                    </a:rPr>
                                    <m:t>𝐸</m:t>
                                  </m:r>
                                </m:sub>
                              </m:sSub>
                            </m:oMath>
                          </a14:m>
                          <a:r>
                            <a:rPr lang="fr-FR" sz="900" kern="100" dirty="0">
                              <a:effectLst/>
                              <a:latin typeface="Courier New" panose="02070309020205020404" pitchFamily="49" charset="0"/>
                              <a:cs typeface="Courier New" panose="02070309020205020404" pitchFamily="49" charset="0"/>
                            </a:rPr>
                            <a:t> : </a:t>
                          </a:r>
                          <a:r>
                            <a:rPr lang="fr-FR" sz="900" kern="100" dirty="0" err="1">
                              <a:effectLst/>
                              <a:latin typeface="Courier New" panose="02070309020205020404" pitchFamily="49" charset="0"/>
                              <a:cs typeface="Courier New" panose="02070309020205020404" pitchFamily="49" charset="0"/>
                            </a:rPr>
                            <a:t>environmental</a:t>
                          </a:r>
                          <a:r>
                            <a:rPr lang="fr-FR" sz="900" kern="100" dirty="0">
                              <a:effectLst/>
                              <a:latin typeface="Courier New" panose="02070309020205020404" pitchFamily="49" charset="0"/>
                              <a:cs typeface="Courier New" panose="02070309020205020404" pitchFamily="49" charset="0"/>
                            </a:rPr>
                            <a:t> </a:t>
                          </a:r>
                          <a:r>
                            <a:rPr lang="fr-FR" sz="900" kern="100" dirty="0" err="1">
                              <a:effectLst/>
                              <a:latin typeface="Courier New" panose="02070309020205020404" pitchFamily="49" charset="0"/>
                              <a:cs typeface="Courier New" panose="02070309020205020404" pitchFamily="49" charset="0"/>
                            </a:rPr>
                            <a:t>reduction</a:t>
                          </a:r>
                          <a:r>
                            <a:rPr lang="fr-FR" sz="900" kern="100" dirty="0">
                              <a:effectLst/>
                              <a:latin typeface="Courier New" panose="02070309020205020404" pitchFamily="49" charset="0"/>
                              <a:cs typeface="Courier New" panose="02070309020205020404" pitchFamily="49" charset="0"/>
                            </a:rPr>
                            <a:t> coefficient,</a:t>
                          </a:r>
                          <a:endParaRPr lang="fr-FR" sz="1100" kern="100" dirty="0">
                            <a:effectLst/>
                            <a:latin typeface="Courier New" panose="02070309020205020404" pitchFamily="49" charset="0"/>
                            <a:cs typeface="Courier New" panose="02070309020205020404" pitchFamily="49" charset="0"/>
                          </a:endParaRPr>
                        </a:p>
                        <a:p>
                          <a:pPr algn="l">
                            <a:lnSpc>
                              <a:spcPct val="90000"/>
                            </a:lnSpc>
                          </a:pPr>
                          <a14:m>
                            <m:oMath xmlns:m="http://schemas.openxmlformats.org/officeDocument/2006/math">
                              <m:r>
                                <a:rPr lang="en-US" sz="900" kern="100">
                                  <a:effectLst/>
                                  <a:latin typeface="Cambria Math" panose="02040503050406030204" pitchFamily="18" charset="0"/>
                                </a:rPr>
                                <m:t>𝐶𝑜𝑉</m:t>
                              </m:r>
                            </m:oMath>
                          </a14:m>
                          <a:r>
                            <a:rPr lang="en-US" sz="900" kern="100" dirty="0">
                              <a:effectLst/>
                              <a:latin typeface="Courier New" panose="02070309020205020404" pitchFamily="49" charset="0"/>
                              <a:cs typeface="Courier New" panose="02070309020205020404" pitchFamily="49" charset="0"/>
                            </a:rPr>
                            <a:t> : coefficient of variation.</a:t>
                          </a:r>
                          <a:endParaRPr lang="fr-FR" sz="11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pPr algn="ctr">
                            <a:lnSpc>
                              <a:spcPct val="90000"/>
                            </a:lnSpc>
                          </a:pPr>
                          <a14:m>
                            <m:oMathPara xmlns:m="http://schemas.openxmlformats.org/officeDocument/2006/math">
                              <m:oMathParaPr>
                                <m:jc m:val="centerGroup"/>
                              </m:oMathParaPr>
                              <m:oMath xmlns:m="http://schemas.openxmlformats.org/officeDocument/2006/math">
                                <m:r>
                                  <a:rPr lang="en-US" sz="1200" kern="100">
                                    <a:effectLst/>
                                    <a:latin typeface="Cambria Math" panose="02040503050406030204" pitchFamily="18" charset="0"/>
                                  </a:rPr>
                                  <m:t>𝜔</m:t>
                                </m:r>
                                <m:r>
                                  <a:rPr lang="en-US" sz="1200" kern="100">
                                    <a:effectLst/>
                                    <a:latin typeface="Cambria Math" panose="02040503050406030204" pitchFamily="18" charset="0"/>
                                  </a:rPr>
                                  <m:t>=</m:t>
                                </m:r>
                                <m:f>
                                  <m:fPr>
                                    <m:ctrlPr>
                                      <a:rPr lang="fr-FR" sz="1200" i="1" kern="100">
                                        <a:effectLst/>
                                        <a:latin typeface="Cambria Math" panose="02040503050406030204" pitchFamily="18" charset="0"/>
                                      </a:rPr>
                                    </m:ctrlPr>
                                  </m:fPr>
                                  <m:num>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𝑓</m:t>
                                        </m:r>
                                      </m:sub>
                                    </m:sSub>
                                    <m:d>
                                      <m:dPr>
                                        <m:ctrlPr>
                                          <a:rPr lang="fr-FR" sz="1200" i="1" kern="100">
                                            <a:effectLst/>
                                            <a:latin typeface="Cambria Math" panose="02040503050406030204" pitchFamily="18" charset="0"/>
                                          </a:rPr>
                                        </m:ctrlPr>
                                      </m:dPr>
                                      <m:e>
                                        <m:r>
                                          <a:rPr lang="en-US" sz="1200" kern="100">
                                            <a:effectLst/>
                                            <a:latin typeface="Cambria Math" panose="02040503050406030204" pitchFamily="18" charset="0"/>
                                          </a:rPr>
                                          <m:t>𝑡</m:t>
                                        </m:r>
                                      </m:e>
                                    </m:d>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𝑓</m:t>
                                        </m:r>
                                      </m:sub>
                                    </m:sSub>
                                    <m:d>
                                      <m:dPr>
                                        <m:ctrlPr>
                                          <a:rPr lang="fr-FR" sz="1200" i="1" kern="100">
                                            <a:effectLst/>
                                            <a:latin typeface="Cambria Math" panose="02040503050406030204" pitchFamily="18" charset="0"/>
                                          </a:rPr>
                                        </m:ctrlPr>
                                      </m:dPr>
                                      <m:e>
                                        <m:r>
                                          <a:rPr lang="en-US" sz="1200" kern="100">
                                            <a:effectLst/>
                                            <a:latin typeface="Cambria Math" panose="02040503050406030204" pitchFamily="18" charset="0"/>
                                          </a:rPr>
                                          <m:t>0</m:t>
                                        </m:r>
                                      </m:e>
                                    </m:d>
                                  </m:den>
                                </m:f>
                                <m:r>
                                  <a:rPr lang="en-US" sz="1200" kern="100">
                                    <a:effectLst/>
                                    <a:latin typeface="Cambria Math" panose="02040503050406030204" pitchFamily="18" charset="0"/>
                                  </a:rPr>
                                  <m:t>=</m:t>
                                </m:r>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𝐶</m:t>
                                    </m:r>
                                  </m:e>
                                  <m:sub>
                                    <m:r>
                                      <a:rPr lang="en-US" sz="1200" kern="100">
                                        <a:effectLst/>
                                        <a:latin typeface="Cambria Math" panose="02040503050406030204" pitchFamily="18" charset="0"/>
                                      </a:rPr>
                                      <m:t>𝐸</m:t>
                                    </m:r>
                                  </m:sub>
                                </m:sSub>
                                <m:r>
                                  <a:rPr lang="en-US" sz="1200" kern="100">
                                    <a:effectLst/>
                                    <a:latin typeface="Cambria Math" panose="02040503050406030204" pitchFamily="18" charset="0"/>
                                  </a:rPr>
                                  <m:t>×</m:t>
                                </m:r>
                                <m:d>
                                  <m:dPr>
                                    <m:ctrlPr>
                                      <a:rPr lang="fr-FR" sz="1200" i="1" kern="100">
                                        <a:effectLst/>
                                        <a:latin typeface="Cambria Math" panose="02040503050406030204" pitchFamily="18" charset="0"/>
                                      </a:rPr>
                                    </m:ctrlPr>
                                  </m:dPr>
                                  <m:e>
                                    <m:r>
                                      <a:rPr lang="en-US" sz="1200" kern="100">
                                        <a:effectLst/>
                                        <a:latin typeface="Cambria Math" panose="02040503050406030204" pitchFamily="18" charset="0"/>
                                      </a:rPr>
                                      <m:t>1−3</m:t>
                                    </m:r>
                                    <m:r>
                                      <a:rPr lang="en-US" sz="1200" kern="100">
                                        <a:effectLst/>
                                        <a:latin typeface="Cambria Math" panose="02040503050406030204" pitchFamily="18" charset="0"/>
                                      </a:rPr>
                                      <m:t>𝐶𝑜𝑉</m:t>
                                    </m:r>
                                  </m:e>
                                </m:d>
                              </m:oMath>
                            </m:oMathPara>
                          </a14:m>
                          <a:endParaRPr lang="fr-FR" sz="12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90000"/>
                            </a:lnSpc>
                          </a:pPr>
                          <a:r>
                            <a:rPr lang="en-US" sz="1000" kern="100" dirty="0">
                              <a:effectLst/>
                              <a:latin typeface="Courier New" panose="02070309020205020404" pitchFamily="49" charset="0"/>
                              <a:cs typeface="Courier New" panose="02070309020205020404" pitchFamily="49" charset="0"/>
                            </a:rPr>
                            <a:t>Pour des conditions </a:t>
                          </a:r>
                          <a:r>
                            <a:rPr lang="en-US" sz="1000" kern="100" dirty="0" err="1">
                              <a:effectLst/>
                              <a:latin typeface="Courier New" panose="02070309020205020404" pitchFamily="49" charset="0"/>
                              <a:cs typeface="Courier New" panose="02070309020205020404" pitchFamily="49" charset="0"/>
                            </a:rPr>
                            <a:t>d'exposition</a:t>
                          </a:r>
                          <a:r>
                            <a:rPr lang="en-US" sz="1000" kern="100" dirty="0">
                              <a:effectLst/>
                              <a:latin typeface="Courier New" panose="02070309020205020404" pitchFamily="49" charset="0"/>
                              <a:cs typeface="Courier New" panose="02070309020205020404" pitchFamily="49" charset="0"/>
                            </a:rPr>
                            <a:t> </a:t>
                          </a:r>
                          <a:r>
                            <a:rPr lang="en-US" sz="1000" kern="100" dirty="0" err="1">
                              <a:effectLst/>
                              <a:latin typeface="Courier New" panose="02070309020205020404" pitchFamily="49" charset="0"/>
                              <a:cs typeface="Courier New" panose="02070309020205020404" pitchFamily="49" charset="0"/>
                            </a:rPr>
                            <a:t>extérieure</a:t>
                          </a:r>
                          <a:r>
                            <a:rPr lang="en-US" sz="1000" kern="100" dirty="0">
                              <a:effectLst/>
                              <a:latin typeface="Courier New" panose="02070309020205020404" pitchFamily="49" charset="0"/>
                              <a:cs typeface="Courier New" panose="02070309020205020404" pitchFamily="49" charset="0"/>
                            </a:rPr>
                            <a:t> :</a:t>
                          </a:r>
                          <a:endParaRPr lang="fr-FR" sz="1200" kern="100" dirty="0">
                            <a:effectLst/>
                            <a:latin typeface="Courier New" panose="02070309020205020404" pitchFamily="49" charset="0"/>
                            <a:cs typeface="Courier New" panose="02070309020205020404" pitchFamily="49" charset="0"/>
                          </a:endParaRPr>
                        </a:p>
                        <a:p>
                          <a:pPr algn="just">
                            <a:lnSpc>
                              <a:spcPct val="90000"/>
                            </a:lnSpc>
                          </a:pPr>
                          <a:r>
                            <a:rPr lang="en-US" sz="1000" kern="100" dirty="0" err="1">
                              <a:effectLst/>
                              <a:latin typeface="Courier New" panose="02070309020205020404" pitchFamily="49" charset="0"/>
                              <a:cs typeface="Courier New" panose="02070309020205020404" pitchFamily="49" charset="0"/>
                            </a:rPr>
                            <a:t>Fibres</a:t>
                          </a:r>
                          <a:r>
                            <a:rPr lang="en-US" sz="1000" kern="100" dirty="0">
                              <a:effectLst/>
                              <a:latin typeface="Courier New" panose="02070309020205020404" pitchFamily="49" charset="0"/>
                              <a:cs typeface="Courier New" panose="02070309020205020404" pitchFamily="49" charset="0"/>
                            </a:rPr>
                            <a:t> de </a:t>
                          </a:r>
                          <a:r>
                            <a:rPr lang="en-US" sz="1000" kern="100" dirty="0" err="1">
                              <a:effectLst/>
                              <a:latin typeface="Courier New" panose="02070309020205020404" pitchFamily="49" charset="0"/>
                              <a:cs typeface="Courier New" panose="02070309020205020404" pitchFamily="49" charset="0"/>
                            </a:rPr>
                            <a:t>carbone</a:t>
                          </a:r>
                          <a:r>
                            <a:rPr lang="en-US" sz="1000" kern="100" dirty="0">
                              <a:effectLst/>
                              <a:latin typeface="Courier New" panose="02070309020205020404" pitchFamily="49" charset="0"/>
                              <a:cs typeface="Courier New" panose="02070309020205020404" pitchFamily="49" charset="0"/>
                            </a:rPr>
                            <a:t>: </a:t>
                          </a:r>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𝐶</m:t>
                                  </m:r>
                                </m:e>
                                <m:sub>
                                  <m:r>
                                    <a:rPr lang="en-US" sz="1000" kern="100">
                                      <a:effectLst/>
                                      <a:latin typeface="Cambria Math" panose="02040503050406030204" pitchFamily="18" charset="0"/>
                                    </a:rPr>
                                    <m:t>𝐸</m:t>
                                  </m:r>
                                </m:sub>
                              </m:sSub>
                            </m:oMath>
                          </a14:m>
                          <a:r>
                            <a:rPr lang="en-US" sz="1000" kern="100" dirty="0">
                              <a:effectLst/>
                              <a:latin typeface="Courier New" panose="02070309020205020404" pitchFamily="49" charset="0"/>
                              <a:cs typeface="Courier New" panose="02070309020205020404" pitchFamily="49" charset="0"/>
                            </a:rPr>
                            <a:t>=0,85</a:t>
                          </a:r>
                          <a:endParaRPr lang="fr-FR" sz="1200" kern="100" dirty="0">
                            <a:effectLst/>
                            <a:latin typeface="Courier New" panose="02070309020205020404" pitchFamily="49" charset="0"/>
                            <a:cs typeface="Courier New" panose="02070309020205020404" pitchFamily="49" charset="0"/>
                          </a:endParaRPr>
                        </a:p>
                        <a:p>
                          <a:pPr algn="just">
                            <a:lnSpc>
                              <a:spcPct val="90000"/>
                            </a:lnSpc>
                          </a:pPr>
                          <a:r>
                            <a:rPr lang="en-US" sz="1000" kern="100" dirty="0" err="1">
                              <a:effectLst/>
                              <a:latin typeface="Courier New" panose="02070309020205020404" pitchFamily="49" charset="0"/>
                              <a:cs typeface="Courier New" panose="02070309020205020404" pitchFamily="49" charset="0"/>
                            </a:rPr>
                            <a:t>Fibres</a:t>
                          </a:r>
                          <a:r>
                            <a:rPr lang="en-US" sz="1000" kern="100" dirty="0">
                              <a:effectLst/>
                              <a:latin typeface="Courier New" panose="02070309020205020404" pitchFamily="49" charset="0"/>
                              <a:cs typeface="Courier New" panose="02070309020205020404" pitchFamily="49" charset="0"/>
                            </a:rPr>
                            <a:t> de </a:t>
                          </a:r>
                          <a:r>
                            <a:rPr lang="en-US" sz="1000" kern="100" dirty="0" err="1">
                              <a:effectLst/>
                              <a:latin typeface="Courier New" panose="02070309020205020404" pitchFamily="49" charset="0"/>
                              <a:cs typeface="Courier New" panose="02070309020205020404" pitchFamily="49" charset="0"/>
                            </a:rPr>
                            <a:t>verre</a:t>
                          </a:r>
                          <a:r>
                            <a:rPr lang="en-US" sz="1000" kern="100" dirty="0">
                              <a:effectLst/>
                              <a:latin typeface="Courier New" panose="02070309020205020404" pitchFamily="49" charset="0"/>
                              <a:cs typeface="Courier New" panose="02070309020205020404" pitchFamily="49" charset="0"/>
                            </a:rPr>
                            <a:t> E: </a:t>
                          </a:r>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𝐶</m:t>
                                  </m:r>
                                </m:e>
                                <m:sub>
                                  <m:r>
                                    <a:rPr lang="en-US" sz="1000" kern="100">
                                      <a:effectLst/>
                                      <a:latin typeface="Cambria Math" panose="02040503050406030204" pitchFamily="18" charset="0"/>
                                    </a:rPr>
                                    <m:t>𝐸</m:t>
                                  </m:r>
                                </m:sub>
                              </m:sSub>
                            </m:oMath>
                          </a14:m>
                          <a:r>
                            <a:rPr lang="en-US" sz="1000" kern="100" dirty="0">
                              <a:effectLst/>
                              <a:latin typeface="Courier New" panose="02070309020205020404" pitchFamily="49" charset="0"/>
                              <a:cs typeface="Courier New" panose="02070309020205020404" pitchFamily="49" charset="0"/>
                            </a:rPr>
                            <a:t>=0,65</a:t>
                          </a:r>
                          <a:endParaRPr lang="fr-FR" sz="12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extLst>
                      <a:ext uri="{0D108BD9-81ED-4DB2-BD59-A6C34878D82A}">
                        <a16:rowId xmlns:a16="http://schemas.microsoft.com/office/drawing/2014/main" val="1345378794"/>
                      </a:ext>
                    </a:extLst>
                  </a:tr>
                  <a:tr h="1199442">
                    <a:tc>
                      <a:txBody>
                        <a:bodyPr/>
                        <a:lstStyle/>
                        <a:p>
                          <a:pPr algn="l">
                            <a:lnSpc>
                              <a:spcPct val="90000"/>
                            </a:lnSpc>
                          </a:pPr>
                          <a:r>
                            <a:rPr lang="en-US" sz="1050" kern="100" dirty="0">
                              <a:effectLst/>
                              <a:latin typeface="Courier New" panose="02070309020205020404" pitchFamily="49" charset="0"/>
                              <a:cs typeface="Courier New" panose="02070309020205020404" pitchFamily="49" charset="0"/>
                            </a:rPr>
                            <a:t>TR55</a:t>
                          </a:r>
                          <a:endParaRPr lang="fr-FR" sz="12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pPr algn="l">
                            <a:lnSpc>
                              <a:spcPct val="90000"/>
                            </a:lnSpc>
                          </a:pPr>
                          <a14:m>
                            <m:oMathPara xmlns:m="http://schemas.openxmlformats.org/officeDocument/2006/math">
                              <m:oMathParaPr>
                                <m:jc m:val="centerGroup"/>
                              </m:oMathParaPr>
                              <m:oMath xmlns:m="http://schemas.openxmlformats.org/officeDocument/2006/math">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𝑡𝑑</m:t>
                                    </m:r>
                                  </m:sub>
                                </m:sSub>
                                <m:r>
                                  <a:rPr lang="en-US" sz="1200" kern="100">
                                    <a:effectLst/>
                                    <a:latin typeface="Cambria Math" panose="02040503050406030204" pitchFamily="18" charset="0"/>
                                  </a:rPr>
                                  <m:t>=</m:t>
                                </m:r>
                                <m:f>
                                  <m:fPr>
                                    <m:ctrlPr>
                                      <a:rPr lang="fr-FR" sz="1200" i="1" kern="100">
                                        <a:effectLst/>
                                        <a:latin typeface="Cambria Math" panose="02040503050406030204" pitchFamily="18" charset="0"/>
                                      </a:rPr>
                                    </m:ctrlPr>
                                  </m:fPr>
                                  <m:num>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𝑡𝑘</m:t>
                                        </m:r>
                                      </m:sub>
                                    </m:sSub>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𝑚𝑓</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𝑚𝑚</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𝑚𝐸</m:t>
                                        </m:r>
                                      </m:sub>
                                    </m:sSub>
                                  </m:den>
                                </m:f>
                              </m:oMath>
                            </m:oMathPara>
                          </a14:m>
                          <a:endParaRPr lang="fr-FR" sz="1800" kern="100" dirty="0">
                            <a:effectLst/>
                          </a:endParaRPr>
                        </a:p>
                        <a:p>
                          <a:pPr algn="l">
                            <a:lnSpc>
                              <a:spcPct val="90000"/>
                            </a:lnSpc>
                          </a:pPr>
                          <a14:m>
                            <m:oMathPara xmlns:m="http://schemas.openxmlformats.org/officeDocument/2006/math">
                              <m:oMathParaPr>
                                <m:jc m:val="centerGroup"/>
                              </m:oMathParaPr>
                              <m:oMath xmlns:m="http://schemas.openxmlformats.org/officeDocument/2006/math">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𝑡𝑘</m:t>
                                    </m:r>
                                  </m:sub>
                                </m:sSub>
                                <m:r>
                                  <a:rPr lang="en-US" sz="1200" kern="100">
                                    <a:effectLst/>
                                    <a:latin typeface="Cambria Math" panose="02040503050406030204" pitchFamily="18" charset="0"/>
                                  </a:rPr>
                                  <m:t>=</m:t>
                                </m:r>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𝑡𝑚</m:t>
                                    </m:r>
                                  </m:sub>
                                </m:sSub>
                                <m:r>
                                  <a:rPr lang="en-US" sz="1200" kern="100">
                                    <a:effectLst/>
                                    <a:latin typeface="Cambria Math" panose="02040503050406030204" pitchFamily="18" charset="0"/>
                                  </a:rPr>
                                  <m:t>−2×</m:t>
                                </m:r>
                                <m:r>
                                  <a:rPr lang="en-US" sz="1200" kern="100">
                                    <a:effectLst/>
                                    <a:latin typeface="Cambria Math" panose="02040503050406030204" pitchFamily="18" charset="0"/>
                                  </a:rPr>
                                  <m:t>𝜎</m:t>
                                </m:r>
                              </m:oMath>
                            </m:oMathPara>
                          </a14:m>
                          <a:endParaRPr lang="fr-FR" sz="1800" kern="100" dirty="0">
                            <a:effectLst/>
                          </a:endParaRPr>
                        </a:p>
                        <a:p>
                          <a:pPr algn="l">
                            <a:lnSpc>
                              <a:spcPct val="90000"/>
                            </a:lnSpc>
                          </a:pPr>
                          <a14:m>
                            <m:oMathPara xmlns:m="http://schemas.openxmlformats.org/officeDocument/2006/math">
                              <m:oMathParaPr>
                                <m:jc m:val="centerGroup"/>
                              </m:oMathParaPr>
                              <m:oMath xmlns:m="http://schemas.openxmlformats.org/officeDocument/2006/math">
                                <m:r>
                                  <a:rPr lang="en-US" sz="1200" kern="100">
                                    <a:effectLst/>
                                    <a:latin typeface="Cambria Math" panose="02040503050406030204" pitchFamily="18" charset="0"/>
                                  </a:rPr>
                                  <m:t>𝐶𝑜𝑉</m:t>
                                </m:r>
                                <m:r>
                                  <a:rPr lang="en-US" sz="1200" kern="100">
                                    <a:effectLst/>
                                    <a:latin typeface="Cambria Math" panose="02040503050406030204" pitchFamily="18" charset="0"/>
                                  </a:rPr>
                                  <m:t>=</m:t>
                                </m:r>
                                <m:f>
                                  <m:fPr>
                                    <m:type m:val="lin"/>
                                    <m:ctrlPr>
                                      <a:rPr lang="fr-FR" sz="1200" i="1" kern="100">
                                        <a:effectLst/>
                                        <a:latin typeface="Cambria Math" panose="02040503050406030204" pitchFamily="18" charset="0"/>
                                      </a:rPr>
                                    </m:ctrlPr>
                                  </m:fPr>
                                  <m:num>
                                    <m:r>
                                      <a:rPr lang="en-US" sz="1200" kern="100">
                                        <a:effectLst/>
                                        <a:latin typeface="Cambria Math" panose="02040503050406030204" pitchFamily="18" charset="0"/>
                                      </a:rPr>
                                      <m:t>𝜎</m:t>
                                    </m:r>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𝑡𝑚</m:t>
                                        </m:r>
                                      </m:sub>
                                    </m:sSub>
                                  </m:den>
                                </m:f>
                              </m:oMath>
                            </m:oMathPara>
                          </a14:m>
                          <a:endParaRPr lang="fr-FR"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90000"/>
                            </a:lnSpc>
                          </a:pPr>
                          <a14:m>
                            <m:oMathPara xmlns:m="http://schemas.openxmlformats.org/officeDocument/2006/math">
                              <m:oMathParaPr>
                                <m:jc m:val="centerGroup"/>
                              </m:oMathParaPr>
                              <m:oMath xmlns:m="http://schemas.openxmlformats.org/officeDocument/2006/math">
                                <m:r>
                                  <m:rPr>
                                    <m:sty m:val="p"/>
                                  </m:rPr>
                                  <a:rPr lang="en-US" sz="1200" kern="100">
                                    <a:effectLst/>
                                    <a:latin typeface="Cambria Math" panose="02040503050406030204" pitchFamily="18" charset="0"/>
                                  </a:rPr>
                                  <m:t>Φ</m:t>
                                </m:r>
                                <m:d>
                                  <m:dPr>
                                    <m:begChr m:val="["/>
                                    <m:endChr m:val="]"/>
                                    <m:ctrlPr>
                                      <a:rPr lang="fr-FR" sz="1200" i="1" kern="100">
                                        <a:effectLst/>
                                        <a:latin typeface="Cambria Math" panose="02040503050406030204" pitchFamily="18" charset="0"/>
                                      </a:rPr>
                                    </m:ctrlPr>
                                  </m:dPr>
                                  <m:e>
                                    <m:r>
                                      <a:rPr lang="en-US" sz="1200" kern="100">
                                        <a:effectLst/>
                                        <a:latin typeface="Cambria Math" panose="02040503050406030204" pitchFamily="18" charset="0"/>
                                      </a:rPr>
                                      <m:t>−</m:t>
                                    </m:r>
                                    <m:d>
                                      <m:dPr>
                                        <m:ctrlPr>
                                          <a:rPr lang="fr-FR" sz="1200" i="1" kern="100">
                                            <a:effectLst/>
                                            <a:latin typeface="Cambria Math" panose="02040503050406030204" pitchFamily="18" charset="0"/>
                                          </a:rPr>
                                        </m:ctrlPr>
                                      </m:dPr>
                                      <m:e>
                                        <m:f>
                                          <m:fPr>
                                            <m:ctrlPr>
                                              <a:rPr lang="fr-FR" sz="1200" i="1" kern="100">
                                                <a:effectLst/>
                                                <a:latin typeface="Cambria Math" panose="02040503050406030204" pitchFamily="18" charset="0"/>
                                              </a:rPr>
                                            </m:ctrlPr>
                                          </m:fPr>
                                          <m:num>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𝑚𝑓</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𝑚𝑚</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𝑚𝐸</m:t>
                                                </m:r>
                                              </m:sub>
                                            </m:sSub>
                                            <m:r>
                                              <a:rPr lang="en-US" sz="1200" kern="100">
                                                <a:effectLst/>
                                                <a:latin typeface="Cambria Math" panose="02040503050406030204" pitchFamily="18" charset="0"/>
                                              </a:rPr>
                                              <m:t>−1</m:t>
                                            </m:r>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𝑚𝑓</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𝑚𝑚</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𝑚𝐸</m:t>
                                                </m:r>
                                              </m:sub>
                                            </m:sSub>
                                            <m:r>
                                              <a:rPr lang="en-US" sz="1200" kern="100">
                                                <a:effectLst/>
                                                <a:latin typeface="Cambria Math" panose="02040503050406030204" pitchFamily="18" charset="0"/>
                                              </a:rPr>
                                              <m:t>×</m:t>
                                            </m:r>
                                            <m:r>
                                              <a:rPr lang="en-US" sz="1200" kern="100">
                                                <a:effectLst/>
                                                <a:latin typeface="Cambria Math" panose="02040503050406030204" pitchFamily="18" charset="0"/>
                                              </a:rPr>
                                              <m:t>𝐶𝑜𝑉</m:t>
                                            </m:r>
                                          </m:den>
                                        </m:f>
                                        <m:r>
                                          <a:rPr lang="en-US" sz="1200" kern="100">
                                            <a:effectLst/>
                                            <a:latin typeface="Cambria Math" panose="02040503050406030204" pitchFamily="18" charset="0"/>
                                          </a:rPr>
                                          <m:t>+</m:t>
                                        </m:r>
                                        <m:f>
                                          <m:fPr>
                                            <m:ctrlPr>
                                              <a:rPr lang="fr-FR" sz="1200" i="1" kern="100">
                                                <a:effectLst/>
                                                <a:latin typeface="Cambria Math" panose="02040503050406030204" pitchFamily="18" charset="0"/>
                                              </a:rPr>
                                            </m:ctrlPr>
                                          </m:fPr>
                                          <m:num>
                                            <m:r>
                                              <a:rPr lang="en-US" sz="1200" kern="100">
                                                <a:effectLst/>
                                                <a:latin typeface="Cambria Math" panose="02040503050406030204" pitchFamily="18" charset="0"/>
                                              </a:rPr>
                                              <m:t>2</m:t>
                                            </m:r>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𝑚𝑓</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𝑚𝑚</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𝑚𝐸</m:t>
                                                </m:r>
                                              </m:sub>
                                            </m:sSub>
                                          </m:den>
                                        </m:f>
                                      </m:e>
                                    </m:d>
                                  </m:e>
                                </m:d>
                              </m:oMath>
                            </m:oMathPara>
                          </a14:m>
                          <a:endParaRPr lang="fr-FR" sz="12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𝑓</m:t>
                                  </m:r>
                                </m:e>
                                <m:sub>
                                  <m:r>
                                    <a:rPr lang="en-US" sz="900" kern="100">
                                      <a:effectLst/>
                                      <a:latin typeface="Cambria Math" panose="02040503050406030204" pitchFamily="18" charset="0"/>
                                    </a:rPr>
                                    <m:t>𝑡𝑚</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résistance</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en</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trnction</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moyenne</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à</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l'état</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limite</a:t>
                          </a:r>
                          <a:r>
                            <a:rPr lang="en-US" sz="900" kern="100" dirty="0">
                              <a:effectLst/>
                            </a:rPr>
                            <a:t>,</a:t>
                          </a:r>
                          <a:endParaRPr lang="fr-FR" sz="1100" kern="100" dirty="0">
                            <a:effectLst/>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𝑓</m:t>
                                  </m:r>
                                </m:e>
                                <m:sub>
                                  <m:r>
                                    <a:rPr lang="en-US" sz="900" kern="100">
                                      <a:effectLst/>
                                      <a:latin typeface="Cambria Math" panose="02040503050406030204" pitchFamily="18" charset="0"/>
                                    </a:rPr>
                                    <m:t>𝑡𝑘</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valeur</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caractéristique</a:t>
                          </a:r>
                          <a:r>
                            <a:rPr lang="en-US" sz="900" kern="100" dirty="0">
                              <a:effectLst/>
                              <a:latin typeface="Courier New" panose="02070309020205020404" pitchFamily="49" charset="0"/>
                              <a:cs typeface="Courier New" panose="02070309020205020404" pitchFamily="49" charset="0"/>
                            </a:rPr>
                            <a:t> de la </a:t>
                          </a:r>
                          <a:r>
                            <a:rPr lang="en-US" sz="900" kern="100" dirty="0" err="1">
                              <a:effectLst/>
                              <a:latin typeface="Courier New" panose="02070309020205020404" pitchFamily="49" charset="0"/>
                              <a:cs typeface="Courier New" panose="02070309020205020404" pitchFamily="49" charset="0"/>
                            </a:rPr>
                            <a:t>résistance</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en</a:t>
                          </a:r>
                          <a:r>
                            <a:rPr lang="en-US" sz="900" kern="100" dirty="0">
                              <a:effectLst/>
                              <a:latin typeface="Courier New" panose="02070309020205020404" pitchFamily="49" charset="0"/>
                              <a:cs typeface="Courier New" panose="02070309020205020404" pitchFamily="49" charset="0"/>
                            </a:rPr>
                            <a:t> traction</a:t>
                          </a:r>
                          <a:r>
                            <a:rPr lang="en-US" sz="900" kern="100" dirty="0">
                              <a:effectLst/>
                            </a:rPr>
                            <a:t>,</a:t>
                          </a:r>
                          <a:endParaRPr lang="fr-FR" sz="1100" kern="100" dirty="0">
                            <a:effectLst/>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𝑓</m:t>
                                  </m:r>
                                </m:e>
                                <m:sub>
                                  <m:r>
                                    <a:rPr lang="en-US" sz="900" kern="100">
                                      <a:effectLst/>
                                      <a:latin typeface="Cambria Math" panose="02040503050406030204" pitchFamily="18" charset="0"/>
                                    </a:rPr>
                                    <m:t>𝑡𝑑</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valeur</a:t>
                          </a:r>
                          <a:r>
                            <a:rPr lang="en-US" sz="900" kern="100" baseline="0" dirty="0">
                              <a:effectLst/>
                              <a:latin typeface="Courier New" panose="02070309020205020404" pitchFamily="49" charset="0"/>
                              <a:cs typeface="Courier New" panose="02070309020205020404" pitchFamily="49" charset="0"/>
                            </a:rPr>
                            <a:t> de conception de la </a:t>
                          </a:r>
                          <a:r>
                            <a:rPr lang="en-US" sz="900" kern="100" baseline="0" dirty="0" err="1">
                              <a:effectLst/>
                              <a:latin typeface="Courier New" panose="02070309020205020404" pitchFamily="49" charset="0"/>
                              <a:cs typeface="Courier New" panose="02070309020205020404" pitchFamily="49" charset="0"/>
                            </a:rPr>
                            <a:t>résistance</a:t>
                          </a:r>
                          <a:r>
                            <a:rPr lang="en-US" sz="900" kern="100" dirty="0">
                              <a:effectLst/>
                            </a:rPr>
                            <a:t>,</a:t>
                          </a:r>
                          <a:endParaRPr lang="fr-FR" sz="1100" kern="100" dirty="0">
                            <a:effectLst/>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𝛾</m:t>
                                  </m:r>
                                </m:e>
                                <m:sub>
                                  <m:r>
                                    <a:rPr lang="en-US" sz="900" kern="100">
                                      <a:effectLst/>
                                      <a:latin typeface="Cambria Math" panose="02040503050406030204" pitchFamily="18" charset="0"/>
                                    </a:rPr>
                                    <m:t>𝑚𝑓</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facteur</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partiel</a:t>
                          </a:r>
                          <a:r>
                            <a:rPr lang="en-US" sz="900" kern="100" baseline="0" dirty="0">
                              <a:effectLst/>
                              <a:latin typeface="Courier New" panose="02070309020205020404" pitchFamily="49" charset="0"/>
                              <a:cs typeface="Courier New" panose="02070309020205020404" pitchFamily="49" charset="0"/>
                            </a:rPr>
                            <a:t> de </a:t>
                          </a:r>
                          <a:r>
                            <a:rPr lang="en-US" sz="900" kern="100" baseline="0" dirty="0" err="1">
                              <a:effectLst/>
                              <a:latin typeface="Courier New" panose="02070309020205020404" pitchFamily="49" charset="0"/>
                              <a:cs typeface="Courier New" panose="02070309020205020404" pitchFamily="49" charset="0"/>
                            </a:rPr>
                            <a:t>réduction</a:t>
                          </a:r>
                          <a:r>
                            <a:rPr lang="en-US" sz="900" kern="100" baseline="0" dirty="0">
                              <a:effectLst/>
                              <a:latin typeface="Courier New" panose="02070309020205020404" pitchFamily="49" charset="0"/>
                              <a:cs typeface="Courier New" panose="02070309020205020404" pitchFamily="49" charset="0"/>
                            </a:rPr>
                            <a:t> de la </a:t>
                          </a:r>
                          <a:r>
                            <a:rPr lang="en-US" sz="900" kern="100" baseline="0" dirty="0" err="1">
                              <a:effectLst/>
                              <a:latin typeface="Courier New" panose="02070309020205020404" pitchFamily="49" charset="0"/>
                              <a:cs typeface="Courier New" panose="02070309020205020404" pitchFamily="49" charset="0"/>
                            </a:rPr>
                            <a:t>résistance</a:t>
                          </a:r>
                          <a:r>
                            <a:rPr lang="en-US" sz="900" kern="100" dirty="0">
                              <a:effectLst/>
                              <a:latin typeface="Courier New" panose="02070309020205020404" pitchFamily="49" charset="0"/>
                              <a:cs typeface="Courier New" panose="02070309020205020404" pitchFamily="49" charset="0"/>
                            </a:rPr>
                            <a:t>,</a:t>
                          </a:r>
                          <a:endParaRPr lang="fr-FR" sz="1100" kern="100" dirty="0">
                            <a:effectLst/>
                            <a:latin typeface="Courier New" panose="02070309020205020404" pitchFamily="49" charset="0"/>
                            <a:cs typeface="Courier New" panose="02070309020205020404" pitchFamily="49" charset="0"/>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𝛾</m:t>
                                  </m:r>
                                </m:e>
                                <m:sub>
                                  <m:r>
                                    <a:rPr lang="en-US" sz="900" kern="100">
                                      <a:effectLst/>
                                      <a:latin typeface="Cambria Math" panose="02040503050406030204" pitchFamily="18" charset="0"/>
                                    </a:rPr>
                                    <m:t>𝑚𝐸</m:t>
                                  </m:r>
                                </m:sub>
                              </m:sSub>
                            </m:oMath>
                          </a14:m>
                          <a:r>
                            <a:rPr lang="en-US" sz="900" kern="100" dirty="0">
                              <a:effectLst/>
                            </a:rPr>
                            <a:t> : </a:t>
                          </a:r>
                          <a:r>
                            <a:rPr lang="en-US" sz="900" kern="100" dirty="0">
                              <a:effectLst/>
                              <a:latin typeface="Courier New" panose="02070309020205020404" pitchFamily="49" charset="0"/>
                              <a:cs typeface="Courier New" panose="02070309020205020404" pitchFamily="49" charset="0"/>
                            </a:rPr>
                            <a:t>facteur </a:t>
                          </a:r>
                          <a:r>
                            <a:rPr lang="en-US" sz="900" kern="100" dirty="0" err="1">
                              <a:effectLst/>
                              <a:latin typeface="Courier New" panose="02070309020205020404" pitchFamily="49" charset="0"/>
                              <a:cs typeface="Courier New" panose="02070309020205020404" pitchFamily="49" charset="0"/>
                            </a:rPr>
                            <a:t>partiel</a:t>
                          </a:r>
                          <a:r>
                            <a:rPr lang="en-US" sz="900" kern="100" baseline="0" dirty="0">
                              <a:effectLst/>
                              <a:latin typeface="Courier New" panose="02070309020205020404" pitchFamily="49" charset="0"/>
                              <a:cs typeface="Courier New" panose="02070309020205020404" pitchFamily="49" charset="0"/>
                            </a:rPr>
                            <a:t> de </a:t>
                          </a:r>
                          <a:r>
                            <a:rPr lang="en-US" sz="900" kern="100" baseline="0" dirty="0" err="1">
                              <a:effectLst/>
                              <a:latin typeface="Courier New" panose="02070309020205020404" pitchFamily="49" charset="0"/>
                              <a:cs typeface="Courier New" panose="02070309020205020404" pitchFamily="49" charset="0"/>
                            </a:rPr>
                            <a:t>réduction</a:t>
                          </a:r>
                          <a:r>
                            <a:rPr lang="en-US" sz="900" kern="100" baseline="0" dirty="0">
                              <a:effectLst/>
                              <a:latin typeface="Courier New" panose="02070309020205020404" pitchFamily="49" charset="0"/>
                              <a:cs typeface="Courier New" panose="02070309020205020404" pitchFamily="49" charset="0"/>
                            </a:rPr>
                            <a:t> du module </a:t>
                          </a:r>
                          <a:r>
                            <a:rPr lang="en-US" sz="900" kern="100" baseline="0" dirty="0" err="1">
                              <a:effectLst/>
                              <a:latin typeface="Courier New" panose="02070309020205020404" pitchFamily="49" charset="0"/>
                              <a:cs typeface="Courier New" panose="02070309020205020404" pitchFamily="49" charset="0"/>
                            </a:rPr>
                            <a:t>en</a:t>
                          </a:r>
                          <a:r>
                            <a:rPr lang="en-US" sz="900" kern="100" baseline="0" dirty="0">
                              <a:effectLst/>
                              <a:latin typeface="Courier New" panose="02070309020205020404" pitchFamily="49" charset="0"/>
                              <a:cs typeface="Courier New" panose="02070309020205020404" pitchFamily="49" charset="0"/>
                            </a:rPr>
                            <a:t> traction</a:t>
                          </a:r>
                          <a:r>
                            <a:rPr lang="en-US" sz="900" kern="100" dirty="0">
                              <a:effectLst/>
                              <a:latin typeface="Courier New" panose="02070309020205020404" pitchFamily="49" charset="0"/>
                              <a:cs typeface="Courier New" panose="02070309020205020404" pitchFamily="49" charset="0"/>
                            </a:rPr>
                            <a:t>,</a:t>
                          </a: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𝛾</m:t>
                                  </m:r>
                                </m:e>
                                <m:sub>
                                  <m:r>
                                    <a:rPr lang="en-US" sz="900" kern="100">
                                      <a:effectLst/>
                                      <a:latin typeface="Cambria Math" panose="02040503050406030204" pitchFamily="18" charset="0"/>
                                    </a:rPr>
                                    <m:t>𝑚𝑚</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facteur</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partiel</a:t>
                          </a:r>
                          <a:r>
                            <a:rPr lang="en-US" sz="900" kern="100" baseline="0" dirty="0">
                              <a:effectLst/>
                              <a:latin typeface="Courier New" panose="02070309020205020404" pitchFamily="49" charset="0"/>
                              <a:cs typeface="Courier New" panose="02070309020205020404" pitchFamily="49" charset="0"/>
                            </a:rPr>
                            <a:t> de </a:t>
                          </a:r>
                          <a:r>
                            <a:rPr lang="en-US" sz="900" kern="100" baseline="0" dirty="0" err="1">
                              <a:effectLst/>
                              <a:latin typeface="Courier New" panose="02070309020205020404" pitchFamily="49" charset="0"/>
                              <a:cs typeface="Courier New" panose="02070309020205020404" pitchFamily="49" charset="0"/>
                            </a:rPr>
                            <a:t>réduction</a:t>
                          </a:r>
                          <a:r>
                            <a:rPr lang="en-US" sz="900" kern="100" baseline="0" dirty="0">
                              <a:effectLst/>
                              <a:latin typeface="Courier New" panose="02070309020205020404" pitchFamily="49" charset="0"/>
                              <a:cs typeface="Courier New" panose="02070309020205020404" pitchFamily="49" charset="0"/>
                            </a:rPr>
                            <a:t> </a:t>
                          </a:r>
                          <a:r>
                            <a:rPr lang="en-US" sz="900" kern="100" baseline="0" dirty="0" err="1">
                              <a:effectLst/>
                              <a:latin typeface="Courier New" panose="02070309020205020404" pitchFamily="49" charset="0"/>
                              <a:cs typeface="Courier New" panose="02070309020205020404" pitchFamily="49" charset="0"/>
                            </a:rPr>
                            <a:t>fonction</a:t>
                          </a:r>
                          <a:r>
                            <a:rPr lang="en-US" sz="900" kern="100" baseline="0" dirty="0">
                              <a:effectLst/>
                              <a:latin typeface="Courier New" panose="02070309020205020404" pitchFamily="49" charset="0"/>
                              <a:cs typeface="Courier New" panose="02070309020205020404" pitchFamily="49" charset="0"/>
                            </a:rPr>
                            <a:t> de la </a:t>
                          </a:r>
                          <a:r>
                            <a:rPr lang="en-US" sz="900" kern="100" baseline="0" dirty="0" err="1">
                              <a:effectLst/>
                              <a:latin typeface="Courier New" panose="02070309020205020404" pitchFamily="49" charset="0"/>
                              <a:cs typeface="Courier New" panose="02070309020205020404" pitchFamily="49" charset="0"/>
                            </a:rPr>
                            <a:t>méthode</a:t>
                          </a:r>
                          <a:r>
                            <a:rPr lang="en-US" sz="900" kern="100" baseline="0" dirty="0">
                              <a:effectLst/>
                              <a:latin typeface="Courier New" panose="02070309020205020404" pitchFamily="49" charset="0"/>
                              <a:cs typeface="Courier New" panose="02070309020205020404" pitchFamily="49" charset="0"/>
                            </a:rPr>
                            <a:t> de fabrication du PRF</a:t>
                          </a:r>
                          <a:r>
                            <a:rPr lang="en-US" sz="900" kern="100" dirty="0">
                              <a:effectLst/>
                            </a:rPr>
                            <a:t>.</a:t>
                          </a:r>
                          <a:endParaRPr lang="fr-FR" sz="11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90000"/>
                            </a:lnSpc>
                          </a:pPr>
                          <a14:m>
                            <m:oMathPara xmlns:m="http://schemas.openxmlformats.org/officeDocument/2006/math">
                              <m:oMathParaPr>
                                <m:jc m:val="centerGroup"/>
                              </m:oMathParaPr>
                              <m:oMath xmlns:m="http://schemas.openxmlformats.org/officeDocument/2006/math">
                                <m:r>
                                  <a:rPr lang="en-US" sz="1200" kern="100">
                                    <a:effectLst/>
                                    <a:latin typeface="Cambria Math" panose="02040503050406030204" pitchFamily="18" charset="0"/>
                                  </a:rPr>
                                  <m:t>𝜔</m:t>
                                </m:r>
                                <m:r>
                                  <a:rPr lang="en-US" sz="1200" kern="100">
                                    <a:effectLst/>
                                    <a:latin typeface="Cambria Math" panose="02040503050406030204" pitchFamily="18" charset="0"/>
                                  </a:rPr>
                                  <m:t>=</m:t>
                                </m:r>
                                <m:f>
                                  <m:fPr>
                                    <m:ctrlPr>
                                      <a:rPr lang="fr-FR" sz="1200" i="1" kern="100">
                                        <a:effectLst/>
                                        <a:latin typeface="Cambria Math" panose="02040503050406030204" pitchFamily="18" charset="0"/>
                                      </a:rPr>
                                    </m:ctrlPr>
                                  </m:fPr>
                                  <m:num>
                                    <m:r>
                                      <a:rPr lang="en-US" sz="1200" kern="100">
                                        <a:effectLst/>
                                        <a:latin typeface="Cambria Math" panose="02040503050406030204" pitchFamily="18" charset="0"/>
                                      </a:rPr>
                                      <m:t>1−2</m:t>
                                    </m:r>
                                    <m:r>
                                      <a:rPr lang="en-US" sz="1200" kern="100">
                                        <a:effectLst/>
                                        <a:latin typeface="Cambria Math" panose="02040503050406030204" pitchFamily="18" charset="0"/>
                                      </a:rPr>
                                      <m:t>𝐶𝑜𝑉</m:t>
                                    </m:r>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𝑚𝑓</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𝑚𝑚</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𝑚𝐸</m:t>
                                        </m:r>
                                      </m:sub>
                                    </m:sSub>
                                  </m:den>
                                </m:f>
                              </m:oMath>
                            </m:oMathPara>
                          </a14:m>
                          <a:endParaRPr lang="fr-FR" sz="12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R="533400" algn="just"/>
                          <a:r>
                            <a:rPr lang="en-US" sz="1000" kern="100" dirty="0" err="1">
                              <a:effectLst/>
                              <a:latin typeface="Courier New" panose="02070309020205020404" pitchFamily="49" charset="0"/>
                              <a:cs typeface="Courier New" panose="02070309020205020404" pitchFamily="49" charset="0"/>
                            </a:rPr>
                            <a:t>Fibres</a:t>
                          </a:r>
                          <a:r>
                            <a:rPr lang="en-US" sz="1000" kern="100" dirty="0">
                              <a:effectLst/>
                              <a:latin typeface="Courier New" panose="02070309020205020404" pitchFamily="49" charset="0"/>
                              <a:cs typeface="Courier New" panose="02070309020205020404" pitchFamily="49" charset="0"/>
                            </a:rPr>
                            <a:t> de </a:t>
                          </a:r>
                          <a:r>
                            <a:rPr lang="en-US" sz="1000" kern="100" dirty="0" err="1">
                              <a:effectLst/>
                              <a:latin typeface="Courier New" panose="02070309020205020404" pitchFamily="49" charset="0"/>
                              <a:cs typeface="Courier New" panose="02070309020205020404" pitchFamily="49" charset="0"/>
                            </a:rPr>
                            <a:t>carbone</a:t>
                          </a:r>
                          <a:r>
                            <a:rPr lang="en-US" sz="1000" kern="100" dirty="0">
                              <a:effectLst/>
                              <a:latin typeface="Courier New" panose="02070309020205020404" pitchFamily="49" charset="0"/>
                              <a:cs typeface="Courier New" panose="02070309020205020404" pitchFamily="49" charset="0"/>
                            </a:rPr>
                            <a:t>:</a:t>
                          </a:r>
                          <a:endParaRPr lang="fr-FR" sz="1200" kern="100" dirty="0">
                            <a:effectLst/>
                            <a:latin typeface="Courier New" panose="02070309020205020404" pitchFamily="49" charset="0"/>
                            <a:cs typeface="Courier New" panose="02070309020205020404" pitchFamily="49" charset="0"/>
                          </a:endParaRPr>
                        </a:p>
                        <a:p>
                          <a:pPr marR="533400" algn="just"/>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𝛾</m:t>
                                  </m:r>
                                </m:e>
                                <m:sub>
                                  <m:r>
                                    <a:rPr lang="en-US" sz="1000" kern="100">
                                      <a:effectLst/>
                                      <a:latin typeface="Cambria Math" panose="02040503050406030204" pitchFamily="18" charset="0"/>
                                    </a:rPr>
                                    <m:t>𝑚𝑓</m:t>
                                  </m:r>
                                </m:sub>
                              </m:sSub>
                            </m:oMath>
                          </a14:m>
                          <a:r>
                            <a:rPr lang="en-US" sz="1000" kern="100" dirty="0">
                              <a:effectLst/>
                              <a:latin typeface="Courier New" panose="02070309020205020404" pitchFamily="49" charset="0"/>
                              <a:cs typeface="Courier New" panose="02070309020205020404" pitchFamily="49" charset="0"/>
                            </a:rPr>
                            <a:t>=1,4 ; </a:t>
                          </a:r>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𝛾</m:t>
                                  </m:r>
                                </m:e>
                                <m:sub>
                                  <m:r>
                                    <a:rPr lang="en-US" sz="1000" kern="100">
                                      <a:effectLst/>
                                      <a:latin typeface="Cambria Math" panose="02040503050406030204" pitchFamily="18" charset="0"/>
                                    </a:rPr>
                                    <m:t>𝑚𝐸</m:t>
                                  </m:r>
                                </m:sub>
                              </m:sSub>
                            </m:oMath>
                          </a14:m>
                          <a:r>
                            <a:rPr lang="en-US" sz="1000" kern="100" dirty="0">
                              <a:effectLst/>
                              <a:latin typeface="Courier New" panose="02070309020205020404" pitchFamily="49" charset="0"/>
                              <a:cs typeface="Courier New" panose="02070309020205020404" pitchFamily="49" charset="0"/>
                            </a:rPr>
                            <a:t>=1,1 ; </a:t>
                          </a:r>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𝛾</m:t>
                                  </m:r>
                                </m:e>
                                <m:sub>
                                  <m:r>
                                    <a:rPr lang="en-US" sz="1000" kern="100">
                                      <a:effectLst/>
                                      <a:latin typeface="Cambria Math" panose="02040503050406030204" pitchFamily="18" charset="0"/>
                                    </a:rPr>
                                    <m:t>𝑚𝑚</m:t>
                                  </m:r>
                                </m:sub>
                              </m:sSub>
                            </m:oMath>
                          </a14:m>
                          <a:r>
                            <a:rPr lang="en-US" sz="1000" kern="100" dirty="0">
                              <a:effectLst/>
                              <a:latin typeface="Courier New" panose="02070309020205020404" pitchFamily="49" charset="0"/>
                              <a:cs typeface="Courier New" panose="02070309020205020404" pitchFamily="49" charset="0"/>
                            </a:rPr>
                            <a:t>=1,4</a:t>
                          </a:r>
                          <a:endParaRPr lang="fr-FR" sz="1200" kern="100" dirty="0">
                            <a:effectLst/>
                            <a:latin typeface="Courier New" panose="02070309020205020404" pitchFamily="49" charset="0"/>
                            <a:cs typeface="Courier New" panose="02070309020205020404" pitchFamily="49" charset="0"/>
                          </a:endParaRPr>
                        </a:p>
                        <a:p>
                          <a:pPr marR="533400" algn="just"/>
                          <a:r>
                            <a:rPr lang="en-US" sz="1000" kern="100" dirty="0" err="1">
                              <a:effectLst/>
                              <a:latin typeface="Courier New" panose="02070309020205020404" pitchFamily="49" charset="0"/>
                              <a:cs typeface="Courier New" panose="02070309020205020404" pitchFamily="49" charset="0"/>
                            </a:rPr>
                            <a:t>Fibres</a:t>
                          </a:r>
                          <a:r>
                            <a:rPr lang="en-US" sz="1000" kern="100" dirty="0">
                              <a:effectLst/>
                              <a:latin typeface="Courier New" panose="02070309020205020404" pitchFamily="49" charset="0"/>
                              <a:cs typeface="Courier New" panose="02070309020205020404" pitchFamily="49" charset="0"/>
                            </a:rPr>
                            <a:t> de </a:t>
                          </a:r>
                          <a:r>
                            <a:rPr lang="en-US" sz="1000" kern="100" dirty="0" err="1">
                              <a:effectLst/>
                              <a:latin typeface="Courier New" panose="02070309020205020404" pitchFamily="49" charset="0"/>
                              <a:cs typeface="Courier New" panose="02070309020205020404" pitchFamily="49" charset="0"/>
                            </a:rPr>
                            <a:t>verre</a:t>
                          </a:r>
                          <a:r>
                            <a:rPr lang="en-US" sz="1000" kern="100" dirty="0">
                              <a:effectLst/>
                              <a:latin typeface="Courier New" panose="02070309020205020404" pitchFamily="49" charset="0"/>
                              <a:cs typeface="Courier New" panose="02070309020205020404" pitchFamily="49" charset="0"/>
                            </a:rPr>
                            <a:t> E:</a:t>
                          </a:r>
                          <a:endParaRPr lang="fr-FR" sz="1200" kern="100" dirty="0">
                            <a:effectLst/>
                            <a:latin typeface="Courier New" panose="02070309020205020404" pitchFamily="49" charset="0"/>
                            <a:cs typeface="Courier New" panose="02070309020205020404" pitchFamily="49" charset="0"/>
                          </a:endParaRPr>
                        </a:p>
                        <a:p>
                          <a:pPr marR="533400" algn="just"/>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𝛾</m:t>
                                  </m:r>
                                </m:e>
                                <m:sub>
                                  <m:r>
                                    <a:rPr lang="en-US" sz="1000" kern="100">
                                      <a:effectLst/>
                                      <a:latin typeface="Cambria Math" panose="02040503050406030204" pitchFamily="18" charset="0"/>
                                    </a:rPr>
                                    <m:t>𝑚𝑓</m:t>
                                  </m:r>
                                </m:sub>
                              </m:sSub>
                            </m:oMath>
                          </a14:m>
                          <a:r>
                            <a:rPr lang="en-US" sz="1000" kern="100" dirty="0">
                              <a:effectLst/>
                              <a:latin typeface="Courier New" panose="02070309020205020404" pitchFamily="49" charset="0"/>
                              <a:cs typeface="Courier New" panose="02070309020205020404" pitchFamily="49" charset="0"/>
                            </a:rPr>
                            <a:t>=1,95 ; </a:t>
                          </a:r>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𝛾</m:t>
                                  </m:r>
                                </m:e>
                                <m:sub>
                                  <m:r>
                                    <a:rPr lang="en-US" sz="1000" kern="100">
                                      <a:effectLst/>
                                      <a:latin typeface="Cambria Math" panose="02040503050406030204" pitchFamily="18" charset="0"/>
                                    </a:rPr>
                                    <m:t>𝑚𝐸</m:t>
                                  </m:r>
                                </m:sub>
                              </m:sSub>
                            </m:oMath>
                          </a14:m>
                          <a:r>
                            <a:rPr lang="en-US" sz="1000" kern="100" dirty="0">
                              <a:effectLst/>
                              <a:latin typeface="Courier New" panose="02070309020205020404" pitchFamily="49" charset="0"/>
                              <a:cs typeface="Courier New" panose="02070309020205020404" pitchFamily="49" charset="0"/>
                            </a:rPr>
                            <a:t>=1,8 ; </a:t>
                          </a:r>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𝛾</m:t>
                                  </m:r>
                                </m:e>
                                <m:sub>
                                  <m:r>
                                    <a:rPr lang="en-US" sz="1000" kern="100">
                                      <a:effectLst/>
                                      <a:latin typeface="Cambria Math" panose="02040503050406030204" pitchFamily="18" charset="0"/>
                                    </a:rPr>
                                    <m:t>𝑚𝑚</m:t>
                                  </m:r>
                                </m:sub>
                              </m:sSub>
                            </m:oMath>
                          </a14:m>
                          <a:r>
                            <a:rPr lang="en-US" sz="1000" kern="100" dirty="0">
                              <a:effectLst/>
                              <a:latin typeface="Courier New" panose="02070309020205020404" pitchFamily="49" charset="0"/>
                              <a:cs typeface="Courier New" panose="02070309020205020404" pitchFamily="49" charset="0"/>
                            </a:rPr>
                            <a:t>=1,4</a:t>
                          </a:r>
                          <a:endParaRPr lang="fr-FR" sz="12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extLst>
                      <a:ext uri="{0D108BD9-81ED-4DB2-BD59-A6C34878D82A}">
                        <a16:rowId xmlns:a16="http://schemas.microsoft.com/office/drawing/2014/main" val="677133309"/>
                      </a:ext>
                    </a:extLst>
                  </a:tr>
                  <a:tr h="1073761">
                    <a:tc>
                      <a:txBody>
                        <a:bodyPr/>
                        <a:lstStyle/>
                        <a:p>
                          <a:pPr algn="l">
                            <a:lnSpc>
                              <a:spcPct val="90000"/>
                            </a:lnSpc>
                          </a:pPr>
                          <a:r>
                            <a:rPr lang="en-US" sz="1050" kern="100" dirty="0">
                              <a:effectLst/>
                              <a:latin typeface="Courier New" panose="02070309020205020404" pitchFamily="49" charset="0"/>
                              <a:cs typeface="Courier New" panose="02070309020205020404" pitchFamily="49" charset="0"/>
                            </a:rPr>
                            <a:t>Fib Bulletin 40</a:t>
                          </a:r>
                          <a:endParaRPr lang="fr-FR" sz="12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pPr algn="just">
                            <a:lnSpc>
                              <a:spcPct val="90000"/>
                            </a:lnSpc>
                          </a:pPr>
                          <a14:m>
                            <m:oMathPara xmlns:m="http://schemas.openxmlformats.org/officeDocument/2006/math">
                              <m:oMathParaPr>
                                <m:jc m:val="centerGroup"/>
                              </m:oMathParaPr>
                              <m:oMath xmlns:m="http://schemas.openxmlformats.org/officeDocument/2006/math">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𝑓𝑑</m:t>
                                    </m:r>
                                  </m:sub>
                                </m:sSub>
                                <m:r>
                                  <a:rPr lang="en-US" sz="1200" kern="100">
                                    <a:effectLst/>
                                    <a:latin typeface="Cambria Math" panose="02040503050406030204" pitchFamily="18" charset="0"/>
                                  </a:rPr>
                                  <m:t>=</m:t>
                                </m:r>
                                <m:f>
                                  <m:fPr>
                                    <m:ctrlPr>
                                      <a:rPr lang="fr-FR" sz="1200" i="1" kern="100">
                                        <a:effectLst/>
                                        <a:latin typeface="Cambria Math" panose="02040503050406030204" pitchFamily="18" charset="0"/>
                                      </a:rPr>
                                    </m:ctrlPr>
                                  </m:fPr>
                                  <m:num>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𝑘</m:t>
                                        </m:r>
                                        <m:r>
                                          <a:rPr lang="en-US" sz="1200" kern="100">
                                            <a:effectLst/>
                                            <a:latin typeface="Cambria Math" panose="02040503050406030204" pitchFamily="18" charset="0"/>
                                          </a:rPr>
                                          <m:t>0</m:t>
                                        </m:r>
                                      </m:sub>
                                    </m:sSub>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𝜂</m:t>
                                        </m:r>
                                      </m:e>
                                      <m:sub>
                                        <m:r>
                                          <a:rPr lang="en-US" sz="1200" kern="100">
                                            <a:effectLst/>
                                            <a:latin typeface="Cambria Math" panose="02040503050406030204" pitchFamily="18" charset="0"/>
                                          </a:rPr>
                                          <m:t>𝑒𝑛𝑣</m:t>
                                        </m:r>
                                        <m:r>
                                          <a:rPr lang="en-US" sz="1200" kern="100">
                                            <a:effectLst/>
                                            <a:latin typeface="Cambria Math" panose="02040503050406030204" pitchFamily="18" charset="0"/>
                                          </a:rPr>
                                          <m:t>,</m:t>
                                        </m:r>
                                        <m:r>
                                          <a:rPr lang="en-US" sz="1200" kern="100">
                                            <a:effectLst/>
                                            <a:latin typeface="Cambria Math" panose="02040503050406030204" pitchFamily="18" charset="0"/>
                                          </a:rPr>
                                          <m:t>𝑡</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𝑓</m:t>
                                        </m:r>
                                      </m:sub>
                                    </m:sSub>
                                  </m:den>
                                </m:f>
                              </m:oMath>
                            </m:oMathPara>
                          </a14:m>
                          <a:endParaRPr lang="fr-FR" sz="1800" kern="100" dirty="0">
                            <a:effectLst/>
                          </a:endParaRPr>
                        </a:p>
                        <a:p>
                          <a:pPr algn="l">
                            <a:lnSpc>
                              <a:spcPct val="90000"/>
                            </a:lnSpc>
                          </a:pPr>
                          <a14:m>
                            <m:oMathPara xmlns:m="http://schemas.openxmlformats.org/officeDocument/2006/math">
                              <m:oMathParaPr>
                                <m:jc m:val="centerGroup"/>
                              </m:oMathParaPr>
                              <m:oMath xmlns:m="http://schemas.openxmlformats.org/officeDocument/2006/math">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𝑘</m:t>
                                    </m:r>
                                    <m:r>
                                      <a:rPr lang="en-US" sz="1200" kern="100">
                                        <a:effectLst/>
                                        <a:latin typeface="Cambria Math" panose="02040503050406030204" pitchFamily="18" charset="0"/>
                                      </a:rPr>
                                      <m:t>0</m:t>
                                    </m:r>
                                  </m:sub>
                                </m:sSub>
                                <m:r>
                                  <a:rPr lang="en-US" sz="1200" kern="100">
                                    <a:effectLst/>
                                    <a:latin typeface="Cambria Math" panose="02040503050406030204" pitchFamily="18" charset="0"/>
                                  </a:rPr>
                                  <m:t>=</m:t>
                                </m:r>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𝑚</m:t>
                                    </m:r>
                                    <m:r>
                                      <a:rPr lang="en-US" sz="1200" kern="100">
                                        <a:effectLst/>
                                        <a:latin typeface="Cambria Math" panose="02040503050406030204" pitchFamily="18" charset="0"/>
                                      </a:rPr>
                                      <m:t>0</m:t>
                                    </m:r>
                                  </m:sub>
                                </m:sSub>
                                <m:r>
                                  <a:rPr lang="en-US" sz="1200" kern="100">
                                    <a:effectLst/>
                                    <a:latin typeface="Cambria Math" panose="02040503050406030204" pitchFamily="18" charset="0"/>
                                  </a:rPr>
                                  <m:t>−1.56×</m:t>
                                </m:r>
                                <m:r>
                                  <a:rPr lang="en-US" sz="1200" kern="100">
                                    <a:effectLst/>
                                    <a:latin typeface="Cambria Math" panose="02040503050406030204" pitchFamily="18" charset="0"/>
                                  </a:rPr>
                                  <m:t>𝜎</m:t>
                                </m:r>
                              </m:oMath>
                            </m:oMathPara>
                          </a14:m>
                          <a:endParaRPr lang="fr-FR" sz="1800" kern="100" dirty="0">
                            <a:effectLst/>
                          </a:endParaRPr>
                        </a:p>
                        <a:p>
                          <a:pPr algn="l">
                            <a:lnSpc>
                              <a:spcPct val="90000"/>
                            </a:lnSpc>
                          </a:pPr>
                          <a14:m>
                            <m:oMathPara xmlns:m="http://schemas.openxmlformats.org/officeDocument/2006/math">
                              <m:oMathParaPr>
                                <m:jc m:val="centerGroup"/>
                              </m:oMathParaPr>
                              <m:oMath xmlns:m="http://schemas.openxmlformats.org/officeDocument/2006/math">
                                <m:r>
                                  <a:rPr lang="en-US" sz="1200" kern="100">
                                    <a:effectLst/>
                                    <a:latin typeface="Cambria Math" panose="02040503050406030204" pitchFamily="18" charset="0"/>
                                  </a:rPr>
                                  <m:t>𝐶𝑜𝑉</m:t>
                                </m:r>
                                <m:r>
                                  <a:rPr lang="en-US" sz="1200" kern="100">
                                    <a:effectLst/>
                                    <a:latin typeface="Cambria Math" panose="02040503050406030204" pitchFamily="18" charset="0"/>
                                  </a:rPr>
                                  <m:t>=</m:t>
                                </m:r>
                                <m:f>
                                  <m:fPr>
                                    <m:type m:val="lin"/>
                                    <m:ctrlPr>
                                      <a:rPr lang="fr-FR" sz="1200" i="1" kern="100">
                                        <a:effectLst/>
                                        <a:latin typeface="Cambria Math" panose="02040503050406030204" pitchFamily="18" charset="0"/>
                                      </a:rPr>
                                    </m:ctrlPr>
                                  </m:fPr>
                                  <m:num>
                                    <m:r>
                                      <a:rPr lang="en-US" sz="1200" kern="100">
                                        <a:effectLst/>
                                        <a:latin typeface="Cambria Math" panose="02040503050406030204" pitchFamily="18" charset="0"/>
                                      </a:rPr>
                                      <m:t>𝜎</m:t>
                                    </m:r>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𝑚</m:t>
                                        </m:r>
                                        <m:r>
                                          <a:rPr lang="en-US" sz="1200" kern="100">
                                            <a:effectLst/>
                                            <a:latin typeface="Cambria Math" panose="02040503050406030204" pitchFamily="18" charset="0"/>
                                          </a:rPr>
                                          <m:t>0</m:t>
                                        </m:r>
                                      </m:sub>
                                    </m:sSub>
                                  </m:den>
                                </m:f>
                              </m:oMath>
                            </m:oMathPara>
                          </a14:m>
                          <a:endParaRPr lang="fr-FR"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90000"/>
                            </a:lnSpc>
                          </a:pPr>
                          <a14:m>
                            <m:oMathPara xmlns:m="http://schemas.openxmlformats.org/officeDocument/2006/math">
                              <m:oMathParaPr>
                                <m:jc m:val="centerGroup"/>
                              </m:oMathParaPr>
                              <m:oMath xmlns:m="http://schemas.openxmlformats.org/officeDocument/2006/math">
                                <m:r>
                                  <m:rPr>
                                    <m:sty m:val="p"/>
                                  </m:rPr>
                                  <a:rPr lang="en-US" sz="1200" kern="100">
                                    <a:effectLst/>
                                    <a:latin typeface="Cambria Math" panose="02040503050406030204" pitchFamily="18" charset="0"/>
                                  </a:rPr>
                                  <m:t>Φ</m:t>
                                </m:r>
                                <m:d>
                                  <m:dPr>
                                    <m:begChr m:val="["/>
                                    <m:endChr m:val="]"/>
                                    <m:ctrlPr>
                                      <a:rPr lang="fr-FR" sz="1200" i="1" kern="100">
                                        <a:effectLst/>
                                        <a:latin typeface="Cambria Math" panose="02040503050406030204" pitchFamily="18" charset="0"/>
                                      </a:rPr>
                                    </m:ctrlPr>
                                  </m:dPr>
                                  <m:e>
                                    <m:r>
                                      <a:rPr lang="en-US" sz="1200" kern="100">
                                        <a:effectLst/>
                                        <a:latin typeface="Cambria Math" panose="02040503050406030204" pitchFamily="18" charset="0"/>
                                      </a:rPr>
                                      <m:t>−</m:t>
                                    </m:r>
                                    <m:d>
                                      <m:dPr>
                                        <m:ctrlPr>
                                          <a:rPr lang="fr-FR" sz="1200" i="1" kern="100">
                                            <a:effectLst/>
                                            <a:latin typeface="Cambria Math" panose="02040503050406030204" pitchFamily="18" charset="0"/>
                                          </a:rPr>
                                        </m:ctrlPr>
                                      </m:dPr>
                                      <m:e>
                                        <m:f>
                                          <m:fPr>
                                            <m:ctrlPr>
                                              <a:rPr lang="fr-FR" sz="1200" i="1" kern="100">
                                                <a:effectLst/>
                                                <a:latin typeface="Cambria Math" panose="02040503050406030204" pitchFamily="18" charset="0"/>
                                              </a:rPr>
                                            </m:ctrlPr>
                                          </m:fPr>
                                          <m:num>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𝜂</m:t>
                                                </m:r>
                                              </m:e>
                                              <m:sub>
                                                <m:r>
                                                  <a:rPr lang="en-US" sz="1200" kern="100">
                                                    <a:effectLst/>
                                                    <a:latin typeface="Cambria Math" panose="02040503050406030204" pitchFamily="18" charset="0"/>
                                                  </a:rPr>
                                                  <m:t>𝑒𝑛𝑣</m:t>
                                                </m:r>
                                                <m:r>
                                                  <a:rPr lang="en-US" sz="1200" kern="100">
                                                    <a:effectLst/>
                                                    <a:latin typeface="Cambria Math" panose="02040503050406030204" pitchFamily="18" charset="0"/>
                                                  </a:rPr>
                                                  <m:t>,</m:t>
                                                </m:r>
                                                <m:r>
                                                  <a:rPr lang="en-US" sz="1200" kern="100">
                                                    <a:effectLst/>
                                                    <a:latin typeface="Cambria Math" panose="02040503050406030204" pitchFamily="18" charset="0"/>
                                                  </a:rPr>
                                                  <m:t>𝑡</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𝑓</m:t>
                                                </m:r>
                                              </m:sub>
                                            </m:sSub>
                                            <m:r>
                                              <a:rPr lang="en-US" sz="1200" kern="100">
                                                <a:effectLst/>
                                                <a:latin typeface="Cambria Math" panose="02040503050406030204" pitchFamily="18" charset="0"/>
                                              </a:rPr>
                                              <m:t>−1</m:t>
                                            </m:r>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𝜂</m:t>
                                                </m:r>
                                              </m:e>
                                              <m:sub>
                                                <m:r>
                                                  <a:rPr lang="en-US" sz="1200" kern="100">
                                                    <a:effectLst/>
                                                    <a:latin typeface="Cambria Math" panose="02040503050406030204" pitchFamily="18" charset="0"/>
                                                  </a:rPr>
                                                  <m:t>𝑒𝑛𝑣</m:t>
                                                </m:r>
                                                <m:r>
                                                  <a:rPr lang="en-US" sz="1200" kern="100">
                                                    <a:effectLst/>
                                                    <a:latin typeface="Cambria Math" panose="02040503050406030204" pitchFamily="18" charset="0"/>
                                                  </a:rPr>
                                                  <m:t>,</m:t>
                                                </m:r>
                                                <m:r>
                                                  <a:rPr lang="en-US" sz="1200" kern="100">
                                                    <a:effectLst/>
                                                    <a:latin typeface="Cambria Math" panose="02040503050406030204" pitchFamily="18" charset="0"/>
                                                  </a:rPr>
                                                  <m:t>𝑡</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𝑓</m:t>
                                                </m:r>
                                              </m:sub>
                                            </m:sSub>
                                            <m:r>
                                              <a:rPr lang="en-US" sz="1200" kern="100">
                                                <a:effectLst/>
                                                <a:latin typeface="Cambria Math" panose="02040503050406030204" pitchFamily="18" charset="0"/>
                                              </a:rPr>
                                              <m:t>×</m:t>
                                            </m:r>
                                            <m:r>
                                              <a:rPr lang="en-US" sz="1200" kern="100">
                                                <a:effectLst/>
                                                <a:latin typeface="Cambria Math" panose="02040503050406030204" pitchFamily="18" charset="0"/>
                                              </a:rPr>
                                              <m:t>𝐶𝑜𝑉</m:t>
                                            </m:r>
                                          </m:den>
                                        </m:f>
                                        <m:r>
                                          <a:rPr lang="en-US" sz="1200" kern="100">
                                            <a:effectLst/>
                                            <a:latin typeface="Cambria Math" panose="02040503050406030204" pitchFamily="18" charset="0"/>
                                          </a:rPr>
                                          <m:t>+</m:t>
                                        </m:r>
                                        <m:f>
                                          <m:fPr>
                                            <m:ctrlPr>
                                              <a:rPr lang="fr-FR" sz="1200" i="1" kern="100">
                                                <a:effectLst/>
                                                <a:latin typeface="Cambria Math" panose="02040503050406030204" pitchFamily="18" charset="0"/>
                                              </a:rPr>
                                            </m:ctrlPr>
                                          </m:fPr>
                                          <m:num>
                                            <m:r>
                                              <a:rPr lang="en-US" sz="1200" kern="100">
                                                <a:effectLst/>
                                                <a:latin typeface="Cambria Math" panose="02040503050406030204" pitchFamily="18" charset="0"/>
                                              </a:rPr>
                                              <m:t>1.56</m:t>
                                            </m:r>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𝜂</m:t>
                                                </m:r>
                                              </m:e>
                                              <m:sub>
                                                <m:r>
                                                  <a:rPr lang="en-US" sz="1200" kern="100">
                                                    <a:effectLst/>
                                                    <a:latin typeface="Cambria Math" panose="02040503050406030204" pitchFamily="18" charset="0"/>
                                                  </a:rPr>
                                                  <m:t>𝑒𝑛𝑣</m:t>
                                                </m:r>
                                                <m:r>
                                                  <a:rPr lang="en-US" sz="1200" kern="100">
                                                    <a:effectLst/>
                                                    <a:latin typeface="Cambria Math" panose="02040503050406030204" pitchFamily="18" charset="0"/>
                                                  </a:rPr>
                                                  <m:t>,</m:t>
                                                </m:r>
                                                <m:r>
                                                  <a:rPr lang="en-US" sz="1200" kern="100">
                                                    <a:effectLst/>
                                                    <a:latin typeface="Cambria Math" panose="02040503050406030204" pitchFamily="18" charset="0"/>
                                                  </a:rPr>
                                                  <m:t>𝑡</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𝑓</m:t>
                                                </m:r>
                                              </m:sub>
                                            </m:sSub>
                                          </m:den>
                                        </m:f>
                                      </m:e>
                                    </m:d>
                                  </m:e>
                                </m:d>
                              </m:oMath>
                            </m:oMathPara>
                          </a14:m>
                          <a:endParaRPr lang="fr-FR" sz="12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𝑓</m:t>
                                  </m:r>
                                </m:e>
                                <m:sub>
                                  <m:r>
                                    <a:rPr lang="en-US" sz="900" kern="100">
                                      <a:effectLst/>
                                      <a:latin typeface="Cambria Math" panose="02040503050406030204" pitchFamily="18" charset="0"/>
                                    </a:rPr>
                                    <m:t>𝑚</m:t>
                                  </m:r>
                                  <m:r>
                                    <a:rPr lang="en-US" sz="900" kern="100">
                                      <a:effectLst/>
                                      <a:latin typeface="Cambria Math" panose="02040503050406030204" pitchFamily="18" charset="0"/>
                                    </a:rPr>
                                    <m:t>0</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résistance</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en</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trnction</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moyenne</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à</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l'état</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limite</a:t>
                          </a:r>
                          <a:r>
                            <a:rPr lang="en-US" sz="900" kern="100" dirty="0">
                              <a:effectLst/>
                            </a:rPr>
                            <a:t>,</a:t>
                          </a:r>
                          <a:endParaRPr lang="fr-FR" sz="1100" kern="100" dirty="0">
                            <a:effectLst/>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𝑓</m:t>
                                  </m:r>
                                </m:e>
                                <m:sub>
                                  <m:r>
                                    <a:rPr lang="en-US" sz="900" kern="100">
                                      <a:effectLst/>
                                      <a:latin typeface="Cambria Math" panose="02040503050406030204" pitchFamily="18" charset="0"/>
                                    </a:rPr>
                                    <m:t>𝑘</m:t>
                                  </m:r>
                                  <m:r>
                                    <a:rPr lang="en-US" sz="900" kern="100">
                                      <a:effectLst/>
                                      <a:latin typeface="Cambria Math" panose="02040503050406030204" pitchFamily="18" charset="0"/>
                                    </a:rPr>
                                    <m:t>0</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valeur</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caractéristique</a:t>
                          </a:r>
                          <a:r>
                            <a:rPr lang="en-US" sz="900" kern="100" dirty="0">
                              <a:effectLst/>
                              <a:latin typeface="Courier New" panose="02070309020205020404" pitchFamily="49" charset="0"/>
                              <a:cs typeface="Courier New" panose="02070309020205020404" pitchFamily="49" charset="0"/>
                            </a:rPr>
                            <a:t> de la </a:t>
                          </a:r>
                          <a:r>
                            <a:rPr lang="en-US" sz="900" kern="100" dirty="0" err="1">
                              <a:effectLst/>
                              <a:latin typeface="Courier New" panose="02070309020205020404" pitchFamily="49" charset="0"/>
                              <a:cs typeface="Courier New" panose="02070309020205020404" pitchFamily="49" charset="0"/>
                            </a:rPr>
                            <a:t>résistance</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en</a:t>
                          </a:r>
                          <a:r>
                            <a:rPr lang="en-US" sz="900" kern="100" dirty="0">
                              <a:effectLst/>
                              <a:latin typeface="Courier New" panose="02070309020205020404" pitchFamily="49" charset="0"/>
                              <a:cs typeface="Courier New" panose="02070309020205020404" pitchFamily="49" charset="0"/>
                            </a:rPr>
                            <a:t> traction</a:t>
                          </a:r>
                          <a:r>
                            <a:rPr lang="en-US" sz="900" kern="100" dirty="0">
                              <a:effectLst/>
                            </a:rPr>
                            <a:t>,</a:t>
                          </a:r>
                          <a:endParaRPr lang="fr-FR" sz="1100" kern="100" dirty="0">
                            <a:effectLst/>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𝑓</m:t>
                                  </m:r>
                                </m:e>
                                <m:sub>
                                  <m:r>
                                    <a:rPr lang="en-US" sz="900" kern="100">
                                      <a:effectLst/>
                                      <a:latin typeface="Cambria Math" panose="02040503050406030204" pitchFamily="18" charset="0"/>
                                    </a:rPr>
                                    <m:t>𝑓𝑑</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valeur</a:t>
                          </a:r>
                          <a:r>
                            <a:rPr lang="en-US" sz="900" kern="100" baseline="0" dirty="0">
                              <a:effectLst/>
                              <a:latin typeface="Courier New" panose="02070309020205020404" pitchFamily="49" charset="0"/>
                              <a:cs typeface="Courier New" panose="02070309020205020404" pitchFamily="49" charset="0"/>
                            </a:rPr>
                            <a:t> de conception de la </a:t>
                          </a:r>
                          <a:r>
                            <a:rPr lang="en-US" sz="900" kern="100" baseline="0" dirty="0" err="1">
                              <a:effectLst/>
                              <a:latin typeface="Courier New" panose="02070309020205020404" pitchFamily="49" charset="0"/>
                              <a:cs typeface="Courier New" panose="02070309020205020404" pitchFamily="49" charset="0"/>
                            </a:rPr>
                            <a:t>résistance</a:t>
                          </a:r>
                          <a:r>
                            <a:rPr lang="en-US" sz="900" kern="100" baseline="0" dirty="0">
                              <a:effectLst/>
                              <a:latin typeface="Courier New" panose="02070309020205020404" pitchFamily="49" charset="0"/>
                              <a:cs typeface="Courier New" panose="02070309020205020404" pitchFamily="49" charset="0"/>
                            </a:rPr>
                            <a:t>,</a:t>
                          </a:r>
                          <a:endParaRPr lang="fr-FR" sz="1100" kern="100" dirty="0">
                            <a:effectLst/>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𝛾</m:t>
                                  </m:r>
                                </m:e>
                                <m:sub>
                                  <m:r>
                                    <a:rPr lang="en-US" sz="900" kern="100">
                                      <a:effectLst/>
                                      <a:latin typeface="Cambria Math" panose="02040503050406030204" pitchFamily="18" charset="0"/>
                                    </a:rPr>
                                    <m:t>𝑓</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facteur</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partiel</a:t>
                          </a:r>
                          <a:r>
                            <a:rPr lang="en-US" sz="900" kern="100" baseline="0" dirty="0">
                              <a:effectLst/>
                              <a:latin typeface="Courier New" panose="02070309020205020404" pitchFamily="49" charset="0"/>
                              <a:cs typeface="Courier New" panose="02070309020205020404" pitchFamily="49" charset="0"/>
                            </a:rPr>
                            <a:t> de </a:t>
                          </a:r>
                          <a:r>
                            <a:rPr lang="en-US" sz="900" kern="100" baseline="0" dirty="0" err="1">
                              <a:effectLst/>
                              <a:latin typeface="Courier New" panose="02070309020205020404" pitchFamily="49" charset="0"/>
                              <a:cs typeface="Courier New" panose="02070309020205020404" pitchFamily="49" charset="0"/>
                            </a:rPr>
                            <a:t>réduction</a:t>
                          </a:r>
                          <a:r>
                            <a:rPr lang="en-US" sz="900" kern="100" baseline="0" dirty="0">
                              <a:effectLst/>
                              <a:latin typeface="Courier New" panose="02070309020205020404" pitchFamily="49" charset="0"/>
                              <a:cs typeface="Courier New" panose="02070309020205020404" pitchFamily="49" charset="0"/>
                            </a:rPr>
                            <a:t> de la </a:t>
                          </a:r>
                          <a:r>
                            <a:rPr lang="en-US" sz="900" kern="100" baseline="0" dirty="0" err="1">
                              <a:effectLst/>
                              <a:latin typeface="Courier New" panose="02070309020205020404" pitchFamily="49" charset="0"/>
                              <a:cs typeface="Courier New" panose="02070309020205020404" pitchFamily="49" charset="0"/>
                            </a:rPr>
                            <a:t>résistance</a:t>
                          </a:r>
                          <a:r>
                            <a:rPr lang="en-US" sz="900" kern="100" dirty="0">
                              <a:effectLst/>
                            </a:rPr>
                            <a:t>,</a:t>
                          </a:r>
                          <a:endParaRPr lang="fr-FR" sz="1100" kern="100" dirty="0">
                            <a:effectLst/>
                          </a:endParaRPr>
                        </a:p>
                        <a:p>
                          <a:pPr algn="l">
                            <a:lnSpc>
                              <a:spcPct val="90000"/>
                            </a:lnSpc>
                          </a:pPr>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𝜂</m:t>
                                  </m:r>
                                </m:e>
                                <m:sub>
                                  <m:r>
                                    <a:rPr lang="en-US" sz="1000" kern="100">
                                      <a:effectLst/>
                                      <a:latin typeface="Cambria Math" panose="02040503050406030204" pitchFamily="18" charset="0"/>
                                    </a:rPr>
                                    <m:t>𝑒𝑛𝑣</m:t>
                                  </m:r>
                                  <m:r>
                                    <a:rPr lang="en-US" sz="1000" kern="100">
                                      <a:effectLst/>
                                      <a:latin typeface="Cambria Math" panose="02040503050406030204" pitchFamily="18" charset="0"/>
                                    </a:rPr>
                                    <m:t>,</m:t>
                                  </m:r>
                                  <m:r>
                                    <a:rPr lang="en-US" sz="1000" kern="100">
                                      <a:effectLst/>
                                      <a:latin typeface="Cambria Math" panose="02040503050406030204" pitchFamily="18" charset="0"/>
                                    </a:rPr>
                                    <m:t>𝑡</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facteur</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partiel</a:t>
                          </a:r>
                          <a:r>
                            <a:rPr lang="en-US" sz="900" kern="100" baseline="0" dirty="0">
                              <a:effectLst/>
                              <a:latin typeface="Courier New" panose="02070309020205020404" pitchFamily="49" charset="0"/>
                              <a:cs typeface="Courier New" panose="02070309020205020404" pitchFamily="49" charset="0"/>
                            </a:rPr>
                            <a:t> de </a:t>
                          </a:r>
                          <a:r>
                            <a:rPr lang="en-US" sz="900" kern="100" baseline="0" dirty="0" err="1">
                              <a:effectLst/>
                              <a:latin typeface="Courier New" panose="02070309020205020404" pitchFamily="49" charset="0"/>
                              <a:cs typeface="Courier New" panose="02070309020205020404" pitchFamily="49" charset="0"/>
                            </a:rPr>
                            <a:t>réduction</a:t>
                          </a:r>
                          <a:r>
                            <a:rPr lang="en-US" sz="900" kern="100" baseline="0" dirty="0">
                              <a:effectLst/>
                              <a:latin typeface="Courier New" panose="02070309020205020404" pitchFamily="49" charset="0"/>
                              <a:cs typeface="Courier New" panose="02070309020205020404" pitchFamily="49" charset="0"/>
                            </a:rPr>
                            <a:t> </a:t>
                          </a:r>
                          <a:r>
                            <a:rPr lang="en-US" sz="900" kern="100" baseline="0" dirty="0" err="1">
                              <a:effectLst/>
                              <a:latin typeface="Courier New" panose="02070309020205020404" pitchFamily="49" charset="0"/>
                              <a:cs typeface="Courier New" panose="02070309020205020404" pitchFamily="49" charset="0"/>
                            </a:rPr>
                            <a:t>environnemental</a:t>
                          </a:r>
                          <a:r>
                            <a:rPr lang="en-US" sz="900" kern="100" dirty="0">
                              <a:effectLst/>
                            </a:rPr>
                            <a:t>.</a:t>
                          </a:r>
                          <a:endParaRPr lang="fr-FR" sz="11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90000"/>
                            </a:lnSpc>
                          </a:pPr>
                          <a14:m>
                            <m:oMathPara xmlns:m="http://schemas.openxmlformats.org/officeDocument/2006/math">
                              <m:oMathParaPr>
                                <m:jc m:val="centerGroup"/>
                              </m:oMathParaPr>
                              <m:oMath xmlns:m="http://schemas.openxmlformats.org/officeDocument/2006/math">
                                <m:r>
                                  <a:rPr lang="en-US" sz="1200" kern="100">
                                    <a:effectLst/>
                                    <a:latin typeface="Cambria Math" panose="02040503050406030204" pitchFamily="18" charset="0"/>
                                  </a:rPr>
                                  <m:t>𝜔</m:t>
                                </m:r>
                                <m:r>
                                  <a:rPr lang="en-US" sz="1200" kern="100">
                                    <a:effectLst/>
                                    <a:latin typeface="Cambria Math" panose="02040503050406030204" pitchFamily="18" charset="0"/>
                                  </a:rPr>
                                  <m:t>=</m:t>
                                </m:r>
                                <m:f>
                                  <m:fPr>
                                    <m:ctrlPr>
                                      <a:rPr lang="fr-FR" sz="1200" i="1" kern="100">
                                        <a:effectLst/>
                                        <a:latin typeface="Cambria Math" panose="02040503050406030204" pitchFamily="18" charset="0"/>
                                      </a:rPr>
                                    </m:ctrlPr>
                                  </m:fPr>
                                  <m:num>
                                    <m:r>
                                      <a:rPr lang="en-US" sz="1200" kern="100">
                                        <a:effectLst/>
                                        <a:latin typeface="Cambria Math" panose="02040503050406030204" pitchFamily="18" charset="0"/>
                                      </a:rPr>
                                      <m:t>1−1.56</m:t>
                                    </m:r>
                                    <m:r>
                                      <a:rPr lang="en-US" sz="1200" kern="100">
                                        <a:effectLst/>
                                        <a:latin typeface="Cambria Math" panose="02040503050406030204" pitchFamily="18" charset="0"/>
                                      </a:rPr>
                                      <m:t>𝐶𝑜𝑉</m:t>
                                    </m:r>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𝜂</m:t>
                                        </m:r>
                                      </m:e>
                                      <m:sub>
                                        <m:r>
                                          <a:rPr lang="en-US" sz="1200" kern="100">
                                            <a:effectLst/>
                                            <a:latin typeface="Cambria Math" panose="02040503050406030204" pitchFamily="18" charset="0"/>
                                          </a:rPr>
                                          <m:t>𝑒𝑛𝑣</m:t>
                                        </m:r>
                                        <m:r>
                                          <a:rPr lang="en-US" sz="1200" kern="100">
                                            <a:effectLst/>
                                            <a:latin typeface="Cambria Math" panose="02040503050406030204" pitchFamily="18" charset="0"/>
                                          </a:rPr>
                                          <m:t>,</m:t>
                                        </m:r>
                                        <m:r>
                                          <a:rPr lang="en-US" sz="1200" kern="100">
                                            <a:effectLst/>
                                            <a:latin typeface="Cambria Math" panose="02040503050406030204" pitchFamily="18" charset="0"/>
                                          </a:rPr>
                                          <m:t>𝑡</m:t>
                                        </m:r>
                                      </m:sub>
                                    </m:sSub>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m:t>
                                        </m:r>
                                        <m:r>
                                          <a:rPr lang="en-US" sz="1200" kern="100">
                                            <a:effectLst/>
                                            <a:latin typeface="Cambria Math" panose="02040503050406030204" pitchFamily="18" charset="0"/>
                                          </a:rPr>
                                          <m:t>𝛾</m:t>
                                        </m:r>
                                      </m:e>
                                      <m:sub>
                                        <m:r>
                                          <a:rPr lang="en-US" sz="1200" kern="100">
                                            <a:effectLst/>
                                            <a:latin typeface="Cambria Math" panose="02040503050406030204" pitchFamily="18" charset="0"/>
                                          </a:rPr>
                                          <m:t>𝑓</m:t>
                                        </m:r>
                                      </m:sub>
                                    </m:sSub>
                                  </m:den>
                                </m:f>
                              </m:oMath>
                            </m:oMathPara>
                          </a14:m>
                          <a:endParaRPr lang="fr-FR" sz="12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R="533400" algn="just"/>
                          <a:r>
                            <a:rPr lang="en-US" sz="1000" kern="100" dirty="0">
                              <a:effectLst/>
                              <a:latin typeface="Courier New" panose="02070309020205020404" pitchFamily="49" charset="0"/>
                              <a:cs typeface="Courier New" panose="02070309020205020404" pitchFamily="49" charset="0"/>
                            </a:rPr>
                            <a:t>Fibres de </a:t>
                          </a:r>
                          <a:r>
                            <a:rPr lang="en-US" sz="1000" kern="100" dirty="0" err="1">
                              <a:effectLst/>
                              <a:latin typeface="Courier New" panose="02070309020205020404" pitchFamily="49" charset="0"/>
                              <a:cs typeface="Courier New" panose="02070309020205020404" pitchFamily="49" charset="0"/>
                            </a:rPr>
                            <a:t>carbone</a:t>
                          </a:r>
                          <a14:m>
                            <m:oMath xmlns:m="http://schemas.openxmlformats.org/officeDocument/2006/math">
                              <m:r>
                                <a:rPr lang="fr-FR" sz="1000" b="0" i="0" kern="100" smtClean="0">
                                  <a:effectLst/>
                                  <a:latin typeface="Cambria Math" panose="02040503050406030204" pitchFamily="18" charset="0"/>
                                </a:rPr>
                                <m:t>:</m:t>
                              </m:r>
                            </m:oMath>
                          </a14:m>
                          <a:endParaRPr lang="fr-FR" sz="1000" b="0" i="0" kern="100" dirty="0">
                            <a:effectLst/>
                            <a:latin typeface="Courier New" panose="02070309020205020404" pitchFamily="49" charset="0"/>
                            <a:cs typeface="Courier New" panose="02070309020205020404" pitchFamily="49" charset="0"/>
                          </a:endParaRPr>
                        </a:p>
                        <a:p>
                          <a:pPr marR="533400" algn="just"/>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𝜂</m:t>
                                  </m:r>
                                </m:e>
                                <m:sub>
                                  <m:r>
                                    <a:rPr lang="en-US" sz="1000" kern="100">
                                      <a:effectLst/>
                                      <a:latin typeface="Cambria Math" panose="02040503050406030204" pitchFamily="18" charset="0"/>
                                    </a:rPr>
                                    <m:t>𝑒𝑛𝑣</m:t>
                                  </m:r>
                                  <m:r>
                                    <a:rPr lang="en-US" sz="1000" kern="100">
                                      <a:effectLst/>
                                      <a:latin typeface="Cambria Math" panose="02040503050406030204" pitchFamily="18" charset="0"/>
                                    </a:rPr>
                                    <m:t>,</m:t>
                                  </m:r>
                                  <m:r>
                                    <a:rPr lang="en-US" sz="1000" kern="100">
                                      <a:effectLst/>
                                      <a:latin typeface="Cambria Math" panose="02040503050406030204" pitchFamily="18" charset="0"/>
                                    </a:rPr>
                                    <m:t>𝑡</m:t>
                                  </m:r>
                                </m:sub>
                              </m:sSub>
                            </m:oMath>
                          </a14:m>
                          <a:r>
                            <a:rPr lang="en-US" sz="1000" kern="100" dirty="0">
                              <a:effectLst/>
                              <a:latin typeface="Courier New" panose="02070309020205020404" pitchFamily="49" charset="0"/>
                              <a:cs typeface="Courier New" panose="02070309020205020404" pitchFamily="49" charset="0"/>
                            </a:rPr>
                            <a:t>=1,29 ; </a:t>
                          </a:r>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𝛾</m:t>
                                  </m:r>
                                </m:e>
                                <m:sub>
                                  <m:r>
                                    <a:rPr lang="en-US" sz="1000" kern="100">
                                      <a:effectLst/>
                                      <a:latin typeface="Cambria Math" panose="02040503050406030204" pitchFamily="18" charset="0"/>
                                    </a:rPr>
                                    <m:t>𝑓</m:t>
                                  </m:r>
                                </m:sub>
                              </m:sSub>
                            </m:oMath>
                          </a14:m>
                          <a:r>
                            <a:rPr lang="en-US" sz="1000" kern="100" dirty="0">
                              <a:effectLst/>
                              <a:latin typeface="Courier New" panose="02070309020205020404" pitchFamily="49" charset="0"/>
                              <a:cs typeface="Courier New" panose="02070309020205020404" pitchFamily="49" charset="0"/>
                            </a:rPr>
                            <a:t>=1,25</a:t>
                          </a:r>
                          <a:endParaRPr lang="fr-FR" sz="1200" kern="100" dirty="0">
                            <a:effectLst/>
                            <a:latin typeface="Courier New" panose="02070309020205020404" pitchFamily="49" charset="0"/>
                            <a:cs typeface="Courier New" panose="02070309020205020404" pitchFamily="49" charset="0"/>
                          </a:endParaRPr>
                        </a:p>
                        <a:p>
                          <a:pPr marR="533400" algn="just"/>
                          <a:r>
                            <a:rPr lang="en-US" sz="1000" kern="100" dirty="0" err="1">
                              <a:effectLst/>
                              <a:latin typeface="Courier New" panose="02070309020205020404" pitchFamily="49" charset="0"/>
                              <a:cs typeface="Courier New" panose="02070309020205020404" pitchFamily="49" charset="0"/>
                            </a:rPr>
                            <a:t>Fibres</a:t>
                          </a:r>
                          <a:r>
                            <a:rPr lang="en-US" sz="1000" kern="100" dirty="0">
                              <a:effectLst/>
                              <a:latin typeface="Courier New" panose="02070309020205020404" pitchFamily="49" charset="0"/>
                              <a:cs typeface="Courier New" panose="02070309020205020404" pitchFamily="49" charset="0"/>
                            </a:rPr>
                            <a:t> de </a:t>
                          </a:r>
                          <a:r>
                            <a:rPr lang="en-US" sz="1000" kern="100" dirty="0" err="1">
                              <a:effectLst/>
                              <a:latin typeface="Courier New" panose="02070309020205020404" pitchFamily="49" charset="0"/>
                              <a:cs typeface="Courier New" panose="02070309020205020404" pitchFamily="49" charset="0"/>
                            </a:rPr>
                            <a:t>verre</a:t>
                          </a:r>
                          <a:r>
                            <a:rPr lang="en-US" sz="1000" kern="100" dirty="0">
                              <a:effectLst/>
                              <a:latin typeface="Courier New" panose="02070309020205020404" pitchFamily="49" charset="0"/>
                              <a:cs typeface="Courier New" panose="02070309020205020404" pitchFamily="49" charset="0"/>
                            </a:rPr>
                            <a:t> E:</a:t>
                          </a:r>
                          <a:endParaRPr lang="fr-FR" sz="1200" kern="100" dirty="0">
                            <a:effectLst/>
                            <a:latin typeface="Courier New" panose="02070309020205020404" pitchFamily="49" charset="0"/>
                            <a:cs typeface="Courier New" panose="02070309020205020404" pitchFamily="49" charset="0"/>
                          </a:endParaRPr>
                        </a:p>
                        <a:p>
                          <a:pPr marR="533400" algn="just"/>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𝜂</m:t>
                                  </m:r>
                                </m:e>
                                <m:sub>
                                  <m:r>
                                    <a:rPr lang="en-US" sz="1000" kern="100">
                                      <a:effectLst/>
                                      <a:latin typeface="Cambria Math" panose="02040503050406030204" pitchFamily="18" charset="0"/>
                                    </a:rPr>
                                    <m:t>𝑒𝑛𝑣</m:t>
                                  </m:r>
                                  <m:r>
                                    <a:rPr lang="en-US" sz="1000" kern="100">
                                      <a:effectLst/>
                                      <a:latin typeface="Cambria Math" panose="02040503050406030204" pitchFamily="18" charset="0"/>
                                    </a:rPr>
                                    <m:t>,</m:t>
                                  </m:r>
                                  <m:r>
                                    <a:rPr lang="en-US" sz="1000" kern="100">
                                      <a:effectLst/>
                                      <a:latin typeface="Cambria Math" panose="02040503050406030204" pitchFamily="18" charset="0"/>
                                    </a:rPr>
                                    <m:t>𝑡</m:t>
                                  </m:r>
                                </m:sub>
                              </m:sSub>
                            </m:oMath>
                          </a14:m>
                          <a:r>
                            <a:rPr lang="en-US" sz="1000" kern="100" dirty="0">
                              <a:effectLst/>
                              <a:latin typeface="Courier New" panose="02070309020205020404" pitchFamily="49" charset="0"/>
                              <a:cs typeface="Courier New" panose="02070309020205020404" pitchFamily="49" charset="0"/>
                            </a:rPr>
                            <a:t>=4,16 ; </a:t>
                          </a:r>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𝛾</m:t>
                                  </m:r>
                                </m:e>
                                <m:sub>
                                  <m:r>
                                    <a:rPr lang="en-US" sz="1000" kern="100">
                                      <a:effectLst/>
                                      <a:latin typeface="Cambria Math" panose="02040503050406030204" pitchFamily="18" charset="0"/>
                                    </a:rPr>
                                    <m:t>𝑓</m:t>
                                  </m:r>
                                </m:sub>
                              </m:sSub>
                            </m:oMath>
                          </a14:m>
                          <a:r>
                            <a:rPr lang="en-US" sz="1000" kern="100" dirty="0">
                              <a:effectLst/>
                              <a:latin typeface="Courier New" panose="02070309020205020404" pitchFamily="49" charset="0"/>
                              <a:cs typeface="Courier New" panose="02070309020205020404" pitchFamily="49" charset="0"/>
                            </a:rPr>
                            <a:t>=1,25</a:t>
                          </a:r>
                          <a:endParaRPr lang="fr-FR" sz="12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extLst>
                      <a:ext uri="{0D108BD9-81ED-4DB2-BD59-A6C34878D82A}">
                        <a16:rowId xmlns:a16="http://schemas.microsoft.com/office/drawing/2014/main" val="3828122829"/>
                      </a:ext>
                    </a:extLst>
                  </a:tr>
                  <a:tr h="766972">
                    <a:tc>
                      <a:txBody>
                        <a:bodyPr/>
                        <a:lstStyle/>
                        <a:p>
                          <a:pPr algn="l">
                            <a:lnSpc>
                              <a:spcPct val="90000"/>
                            </a:lnSpc>
                          </a:pPr>
                          <a:r>
                            <a:rPr lang="en-US" sz="1050" kern="100" dirty="0">
                              <a:effectLst/>
                              <a:latin typeface="Courier New" panose="02070309020205020404" pitchFamily="49" charset="0"/>
                              <a:cs typeface="Courier New" panose="02070309020205020404" pitchFamily="49" charset="0"/>
                            </a:rPr>
                            <a:t>AFGC Guide</a:t>
                          </a:r>
                          <a:endParaRPr lang="fr-FR" sz="12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pPr algn="just">
                            <a:lnSpc>
                              <a:spcPct val="90000"/>
                            </a:lnSpc>
                          </a:pPr>
                          <a14:m>
                            <m:oMathPara xmlns:m="http://schemas.openxmlformats.org/officeDocument/2006/math">
                              <m:oMathParaPr>
                                <m:jc m:val="centerGroup"/>
                              </m:oMathParaPr>
                              <m:oMath xmlns:m="http://schemas.openxmlformats.org/officeDocument/2006/math">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𝑡𝑢𝑑</m:t>
                                    </m:r>
                                  </m:sub>
                                </m:sSub>
                                <m:r>
                                  <a:rPr lang="en-US" sz="1200" kern="100">
                                    <a:effectLst/>
                                    <a:latin typeface="Cambria Math" panose="02040503050406030204" pitchFamily="18" charset="0"/>
                                  </a:rPr>
                                  <m:t>=</m:t>
                                </m:r>
                                <m:f>
                                  <m:fPr>
                                    <m:ctrlPr>
                                      <a:rPr lang="fr-FR" sz="1200" i="1" kern="100">
                                        <a:effectLst/>
                                        <a:latin typeface="Cambria Math" panose="02040503050406030204" pitchFamily="18" charset="0"/>
                                      </a:rPr>
                                    </m:ctrlPr>
                                  </m:fPr>
                                  <m:num>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𝑓</m:t>
                                        </m:r>
                                      </m:e>
                                      <m:sub>
                                        <m:r>
                                          <a:rPr lang="en-US" sz="1200" kern="100">
                                            <a:effectLst/>
                                            <a:latin typeface="Cambria Math" panose="02040503050406030204" pitchFamily="18" charset="0"/>
                                          </a:rPr>
                                          <m:t>𝑓𝑢</m:t>
                                        </m:r>
                                      </m:sub>
                                    </m:sSub>
                                    <m:r>
                                      <a:rPr lang="en-US" sz="1200" kern="100">
                                        <a:effectLst/>
                                        <a:latin typeface="Cambria Math" panose="02040503050406030204" pitchFamily="18" charset="0"/>
                                      </a:rPr>
                                      <m:t>×</m:t>
                                    </m:r>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𝛼</m:t>
                                        </m:r>
                                      </m:e>
                                      <m:sub>
                                        <m:r>
                                          <a:rPr lang="en-US" sz="1200" kern="100">
                                            <a:effectLst/>
                                            <a:latin typeface="Cambria Math" panose="02040503050406030204" pitchFamily="18" charset="0"/>
                                          </a:rPr>
                                          <m:t>𝑓</m:t>
                                        </m:r>
                                      </m:sub>
                                    </m:sSub>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𝑓𝑑</m:t>
                                        </m:r>
                                      </m:sub>
                                    </m:sSub>
                                  </m:den>
                                </m:f>
                              </m:oMath>
                            </m:oMathPara>
                          </a14:m>
                          <a:endParaRPr lang="fr-FR" sz="1800" kern="100" dirty="0">
                            <a:effectLst/>
                          </a:endParaRPr>
                        </a:p>
                        <a:p>
                          <a:pPr algn="l">
                            <a:lnSpc>
                              <a:spcPct val="90000"/>
                            </a:lnSpc>
                          </a:pPr>
                          <a14:m>
                            <m:oMath xmlns:m="http://schemas.openxmlformats.org/officeDocument/2006/math">
                              <m:r>
                                <a:rPr lang="en-US" sz="1100" kern="100">
                                  <a:effectLst/>
                                  <a:latin typeface="Cambria Math" panose="02040503050406030204" pitchFamily="18" charset="0"/>
                                </a:rPr>
                                <m:t>𝐶𝑜𝑉</m:t>
                              </m:r>
                            </m:oMath>
                          </a14:m>
                          <a:r>
                            <a:rPr lang="en-US" sz="1100" kern="100" dirty="0" err="1">
                              <a:effectLst/>
                              <a:latin typeface="Courier New" panose="02070309020205020404" pitchFamily="49" charset="0"/>
                              <a:cs typeface="Courier New" panose="02070309020205020404" pitchFamily="49" charset="0"/>
                            </a:rPr>
                            <a:t>à</a:t>
                          </a:r>
                          <a:r>
                            <a:rPr lang="en-US" sz="1100" kern="100" dirty="0">
                              <a:effectLst/>
                              <a:latin typeface="Courier New" panose="02070309020205020404" pitchFamily="49" charset="0"/>
                              <a:cs typeface="Courier New" panose="02070309020205020404" pitchFamily="49" charset="0"/>
                            </a:rPr>
                            <a:t> </a:t>
                          </a:r>
                          <a:r>
                            <a:rPr lang="en-US" sz="1100" kern="100" dirty="0" err="1">
                              <a:effectLst/>
                              <a:latin typeface="Courier New" panose="02070309020205020404" pitchFamily="49" charset="0"/>
                              <a:cs typeface="Courier New" panose="02070309020205020404" pitchFamily="49" charset="0"/>
                            </a:rPr>
                            <a:t>déterminer</a:t>
                          </a:r>
                          <a:endParaRPr lang="fr-FR" sz="16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pPr algn="ctr">
                            <a:lnSpc>
                              <a:spcPct val="90000"/>
                            </a:lnSpc>
                          </a:pPr>
                          <a14:m>
                            <m:oMathPara xmlns:m="http://schemas.openxmlformats.org/officeDocument/2006/math">
                              <m:oMathParaPr>
                                <m:jc m:val="centerGroup"/>
                              </m:oMathParaPr>
                              <m:oMath xmlns:m="http://schemas.openxmlformats.org/officeDocument/2006/math">
                                <m:r>
                                  <m:rPr>
                                    <m:sty m:val="p"/>
                                  </m:rPr>
                                  <a:rPr lang="en-US" sz="1200" kern="100">
                                    <a:effectLst/>
                                    <a:latin typeface="Cambria Math" panose="02040503050406030204" pitchFamily="18" charset="0"/>
                                  </a:rPr>
                                  <m:t>Φ</m:t>
                                </m:r>
                                <m:d>
                                  <m:dPr>
                                    <m:begChr m:val="["/>
                                    <m:endChr m:val="]"/>
                                    <m:ctrlPr>
                                      <a:rPr lang="fr-FR" sz="1200" i="1" kern="100">
                                        <a:effectLst/>
                                        <a:latin typeface="Cambria Math" panose="02040503050406030204" pitchFamily="18" charset="0"/>
                                      </a:rPr>
                                    </m:ctrlPr>
                                  </m:dPr>
                                  <m:e>
                                    <m:r>
                                      <a:rPr lang="en-US" sz="1200" kern="100">
                                        <a:effectLst/>
                                        <a:latin typeface="Cambria Math" panose="02040503050406030204" pitchFamily="18" charset="0"/>
                                      </a:rPr>
                                      <m:t>−</m:t>
                                    </m:r>
                                    <m:d>
                                      <m:dPr>
                                        <m:ctrlPr>
                                          <a:rPr lang="fr-FR" sz="1200" i="1" kern="100">
                                            <a:effectLst/>
                                            <a:latin typeface="Cambria Math" panose="02040503050406030204" pitchFamily="18" charset="0"/>
                                          </a:rPr>
                                        </m:ctrlPr>
                                      </m:dPr>
                                      <m:e>
                                        <m:f>
                                          <m:fPr>
                                            <m:ctrlPr>
                                              <a:rPr lang="fr-FR" sz="1200" i="1" kern="100">
                                                <a:effectLst/>
                                                <a:latin typeface="Cambria Math" panose="02040503050406030204" pitchFamily="18" charset="0"/>
                                              </a:rPr>
                                            </m:ctrlPr>
                                          </m:fPr>
                                          <m:num>
                                            <m:r>
                                              <a:rPr lang="en-US" sz="1200" kern="100">
                                                <a:effectLst/>
                                                <a:latin typeface="Cambria Math" panose="02040503050406030204" pitchFamily="18" charset="0"/>
                                              </a:rPr>
                                              <m:t>1</m:t>
                                            </m:r>
                                          </m:num>
                                          <m:den>
                                            <m:r>
                                              <a:rPr lang="en-US" sz="1200" kern="100">
                                                <a:effectLst/>
                                                <a:latin typeface="Cambria Math" panose="02040503050406030204" pitchFamily="18" charset="0"/>
                                              </a:rPr>
                                              <m:t>𝐶𝑜𝑉</m:t>
                                            </m:r>
                                          </m:den>
                                        </m:f>
                                        <m:r>
                                          <a:rPr lang="en-US" sz="1200" kern="100">
                                            <a:effectLst/>
                                            <a:latin typeface="Cambria Math" panose="02040503050406030204" pitchFamily="18" charset="0"/>
                                          </a:rPr>
                                          <m:t>×</m:t>
                                        </m:r>
                                        <m:d>
                                          <m:dPr>
                                            <m:ctrlPr>
                                              <a:rPr lang="fr-FR" sz="1200" i="1" kern="100">
                                                <a:effectLst/>
                                                <a:latin typeface="Cambria Math" panose="02040503050406030204" pitchFamily="18" charset="0"/>
                                              </a:rPr>
                                            </m:ctrlPr>
                                          </m:dPr>
                                          <m:e>
                                            <m:r>
                                              <a:rPr lang="en-US" sz="1200" kern="100">
                                                <a:effectLst/>
                                                <a:latin typeface="Cambria Math" panose="02040503050406030204" pitchFamily="18" charset="0"/>
                                              </a:rPr>
                                              <m:t>1−</m:t>
                                            </m:r>
                                            <m:f>
                                              <m:fPr>
                                                <m:ctrlPr>
                                                  <a:rPr lang="fr-FR" sz="1200" i="1" kern="100">
                                                    <a:effectLst/>
                                                    <a:latin typeface="Cambria Math" panose="02040503050406030204" pitchFamily="18" charset="0"/>
                                                  </a:rPr>
                                                </m:ctrlPr>
                                              </m:fPr>
                                              <m:num>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𝛼</m:t>
                                                    </m:r>
                                                  </m:e>
                                                  <m:sub>
                                                    <m:r>
                                                      <a:rPr lang="en-US" sz="1200" kern="100">
                                                        <a:effectLst/>
                                                        <a:latin typeface="Cambria Math" panose="02040503050406030204" pitchFamily="18" charset="0"/>
                                                      </a:rPr>
                                                      <m:t>𝑓</m:t>
                                                    </m:r>
                                                  </m:sub>
                                                </m:sSub>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𝑓𝑑</m:t>
                                                    </m:r>
                                                  </m:sub>
                                                </m:sSub>
                                              </m:den>
                                            </m:f>
                                          </m:e>
                                        </m:d>
                                      </m:e>
                                    </m:d>
                                  </m:e>
                                </m:d>
                              </m:oMath>
                            </m:oMathPara>
                          </a14:m>
                          <a:endParaRPr lang="fr-FR" sz="12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𝑓</m:t>
                                  </m:r>
                                </m:e>
                                <m:sub>
                                  <m:r>
                                    <a:rPr lang="en-US" sz="900" kern="100">
                                      <a:effectLst/>
                                      <a:latin typeface="Cambria Math" panose="02040503050406030204" pitchFamily="18" charset="0"/>
                                    </a:rPr>
                                    <m:t>𝑓𝑢</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résistance</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en</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trnction</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moyenne</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à</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l'état</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limite</a:t>
                          </a:r>
                          <a:r>
                            <a:rPr lang="en-US" sz="900" kern="100" dirty="0">
                              <a:effectLst/>
                            </a:rPr>
                            <a:t>,</a:t>
                          </a:r>
                          <a:endParaRPr lang="fr-FR" sz="1100" kern="100" dirty="0">
                            <a:effectLst/>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𝑓</m:t>
                                  </m:r>
                                </m:e>
                                <m:sub>
                                  <m:r>
                                    <a:rPr lang="en-US" sz="900" kern="100">
                                      <a:effectLst/>
                                      <a:latin typeface="Cambria Math" panose="02040503050406030204" pitchFamily="18" charset="0"/>
                                    </a:rPr>
                                    <m:t>𝑡𝑢𝑑</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valeur</a:t>
                          </a:r>
                          <a:r>
                            <a:rPr lang="en-US" sz="900" kern="100" baseline="0" dirty="0">
                              <a:effectLst/>
                              <a:latin typeface="Courier New" panose="02070309020205020404" pitchFamily="49" charset="0"/>
                              <a:cs typeface="Courier New" panose="02070309020205020404" pitchFamily="49" charset="0"/>
                            </a:rPr>
                            <a:t> de conception de la </a:t>
                          </a:r>
                          <a:r>
                            <a:rPr lang="en-US" sz="900" kern="100" baseline="0" dirty="0" err="1">
                              <a:effectLst/>
                              <a:latin typeface="Courier New" panose="02070309020205020404" pitchFamily="49" charset="0"/>
                              <a:cs typeface="Courier New" panose="02070309020205020404" pitchFamily="49" charset="0"/>
                            </a:rPr>
                            <a:t>résistance</a:t>
                          </a:r>
                          <a:r>
                            <a:rPr lang="en-US" sz="900" kern="100" dirty="0">
                              <a:effectLst/>
                            </a:rPr>
                            <a:t>,</a:t>
                          </a:r>
                          <a:endParaRPr lang="fr-FR" sz="1100" kern="100" dirty="0">
                            <a:effectLst/>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𝛼</m:t>
                                  </m:r>
                                </m:e>
                                <m:sub>
                                  <m:r>
                                    <a:rPr lang="en-US" sz="900" kern="100">
                                      <a:effectLst/>
                                      <a:latin typeface="Cambria Math" panose="02040503050406030204" pitchFamily="18" charset="0"/>
                                    </a:rPr>
                                    <m:t>𝑓</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facteur</a:t>
                          </a:r>
                          <a:r>
                            <a:rPr lang="en-US" sz="900" kern="100" dirty="0">
                              <a:effectLst/>
                              <a:latin typeface="Courier New" panose="02070309020205020404" pitchFamily="49" charset="0"/>
                              <a:cs typeface="Courier New" panose="02070309020205020404" pitchFamily="49" charset="0"/>
                            </a:rPr>
                            <a:t> </a:t>
                          </a:r>
                          <a:r>
                            <a:rPr lang="en-US" sz="900" kern="100" baseline="0" dirty="0">
                              <a:effectLst/>
                              <a:latin typeface="Courier New" panose="02070309020205020404" pitchFamily="49" charset="0"/>
                              <a:cs typeface="Courier New" panose="02070309020205020404" pitchFamily="49" charset="0"/>
                            </a:rPr>
                            <a:t>de </a:t>
                          </a:r>
                          <a:r>
                            <a:rPr lang="en-US" sz="900" kern="100" baseline="0" dirty="0" err="1">
                              <a:effectLst/>
                              <a:latin typeface="Courier New" panose="02070309020205020404" pitchFamily="49" charset="0"/>
                              <a:cs typeface="Courier New" panose="02070309020205020404" pitchFamily="49" charset="0"/>
                            </a:rPr>
                            <a:t>réduction</a:t>
                          </a:r>
                          <a:r>
                            <a:rPr lang="en-US" sz="900" kern="100" baseline="0" dirty="0">
                              <a:effectLst/>
                              <a:latin typeface="Courier New" panose="02070309020205020404" pitchFamily="49" charset="0"/>
                              <a:cs typeface="Courier New" panose="02070309020205020404" pitchFamily="49" charset="0"/>
                            </a:rPr>
                            <a:t> </a:t>
                          </a:r>
                          <a:r>
                            <a:rPr lang="en-US" sz="900" kern="100" baseline="0" dirty="0" err="1">
                              <a:effectLst/>
                              <a:latin typeface="Courier New" panose="02070309020205020404" pitchFamily="49" charset="0"/>
                              <a:cs typeface="Courier New" panose="02070309020205020404" pitchFamily="49" charset="0"/>
                            </a:rPr>
                            <a:t>environnemental</a:t>
                          </a:r>
                          <a:r>
                            <a:rPr lang="en-US" sz="900" kern="100" dirty="0">
                              <a:effectLst/>
                            </a:rPr>
                            <a:t>,</a:t>
                          </a:r>
                          <a:endParaRPr lang="fr-FR" sz="1100" kern="100" dirty="0">
                            <a:effectLst/>
                          </a:endParaRPr>
                        </a:p>
                        <a:p>
                          <a:pPr algn="l">
                            <a:lnSpc>
                              <a:spcPct val="90000"/>
                            </a:lnSpc>
                          </a:pPr>
                          <a14:m>
                            <m:oMath xmlns:m="http://schemas.openxmlformats.org/officeDocument/2006/math">
                              <m:sSub>
                                <m:sSubPr>
                                  <m:ctrlPr>
                                    <a:rPr lang="fr-FR" sz="900" i="1" kern="100">
                                      <a:effectLst/>
                                      <a:latin typeface="Cambria Math" panose="02040503050406030204" pitchFamily="18" charset="0"/>
                                    </a:rPr>
                                  </m:ctrlPr>
                                </m:sSubPr>
                                <m:e>
                                  <m:r>
                                    <a:rPr lang="en-US" sz="900" kern="100">
                                      <a:effectLst/>
                                      <a:latin typeface="Cambria Math" panose="02040503050406030204" pitchFamily="18" charset="0"/>
                                    </a:rPr>
                                    <m:t>𝛾</m:t>
                                  </m:r>
                                </m:e>
                                <m:sub>
                                  <m:r>
                                    <a:rPr lang="en-US" sz="900" kern="100">
                                      <a:effectLst/>
                                      <a:latin typeface="Cambria Math" panose="02040503050406030204" pitchFamily="18" charset="0"/>
                                    </a:rPr>
                                    <m:t>𝑓𝑑</m:t>
                                  </m:r>
                                </m:sub>
                              </m:sSub>
                            </m:oMath>
                          </a14:m>
                          <a:r>
                            <a:rPr lang="en-US" sz="900" kern="100" dirty="0">
                              <a:effectLst/>
                            </a:rPr>
                            <a:t> : </a:t>
                          </a:r>
                          <a:r>
                            <a:rPr lang="en-US" sz="900" kern="100" dirty="0" err="1">
                              <a:effectLst/>
                              <a:latin typeface="Courier New" panose="02070309020205020404" pitchFamily="49" charset="0"/>
                              <a:cs typeface="Courier New" panose="02070309020205020404" pitchFamily="49" charset="0"/>
                            </a:rPr>
                            <a:t>facteur</a:t>
                          </a:r>
                          <a:r>
                            <a:rPr lang="en-US" sz="900" kern="100" dirty="0">
                              <a:effectLst/>
                              <a:latin typeface="Courier New" panose="02070309020205020404" pitchFamily="49" charset="0"/>
                              <a:cs typeface="Courier New" panose="02070309020205020404" pitchFamily="49" charset="0"/>
                            </a:rPr>
                            <a:t> </a:t>
                          </a:r>
                          <a:r>
                            <a:rPr lang="en-US" sz="900" kern="100" dirty="0" err="1">
                              <a:effectLst/>
                              <a:latin typeface="Courier New" panose="02070309020205020404" pitchFamily="49" charset="0"/>
                              <a:cs typeface="Courier New" panose="02070309020205020404" pitchFamily="49" charset="0"/>
                            </a:rPr>
                            <a:t>partiel</a:t>
                          </a:r>
                          <a:r>
                            <a:rPr lang="en-US" sz="900" kern="100" baseline="0" dirty="0">
                              <a:effectLst/>
                              <a:latin typeface="Courier New" panose="02070309020205020404" pitchFamily="49" charset="0"/>
                              <a:cs typeface="Courier New" panose="02070309020205020404" pitchFamily="49" charset="0"/>
                            </a:rPr>
                            <a:t> de </a:t>
                          </a:r>
                          <a:r>
                            <a:rPr lang="en-US" sz="900" kern="100" baseline="0" dirty="0" err="1">
                              <a:effectLst/>
                              <a:latin typeface="Courier New" panose="02070309020205020404" pitchFamily="49" charset="0"/>
                              <a:cs typeface="Courier New" panose="02070309020205020404" pitchFamily="49" charset="0"/>
                            </a:rPr>
                            <a:t>réduction</a:t>
                          </a:r>
                          <a:r>
                            <a:rPr lang="en-US" sz="900" kern="100" baseline="0" dirty="0">
                              <a:effectLst/>
                              <a:latin typeface="Courier New" panose="02070309020205020404" pitchFamily="49" charset="0"/>
                              <a:cs typeface="Courier New" panose="02070309020205020404" pitchFamily="49" charset="0"/>
                            </a:rPr>
                            <a:t> de la </a:t>
                          </a:r>
                          <a:r>
                            <a:rPr lang="en-US" sz="900" kern="100" baseline="0" dirty="0" err="1">
                              <a:effectLst/>
                              <a:latin typeface="Courier New" panose="02070309020205020404" pitchFamily="49" charset="0"/>
                              <a:cs typeface="Courier New" panose="02070309020205020404" pitchFamily="49" charset="0"/>
                            </a:rPr>
                            <a:t>résistance</a:t>
                          </a:r>
                          <a:r>
                            <a:rPr lang="en-US" sz="900" kern="100" baseline="0" dirty="0">
                              <a:effectLst/>
                              <a:latin typeface="Courier New" panose="02070309020205020404" pitchFamily="49" charset="0"/>
                              <a:cs typeface="Courier New" panose="02070309020205020404" pitchFamily="49" charset="0"/>
                            </a:rPr>
                            <a:t>.</a:t>
                          </a:r>
                          <a:endParaRPr lang="fr-FR" sz="11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90000"/>
                            </a:lnSpc>
                          </a:pPr>
                          <a14:m>
                            <m:oMathPara xmlns:m="http://schemas.openxmlformats.org/officeDocument/2006/math">
                              <m:oMathParaPr>
                                <m:jc m:val="centerGroup"/>
                              </m:oMathParaPr>
                              <m:oMath xmlns:m="http://schemas.openxmlformats.org/officeDocument/2006/math">
                                <m:r>
                                  <a:rPr lang="en-US" sz="1200" kern="100">
                                    <a:effectLst/>
                                    <a:latin typeface="Cambria Math" panose="02040503050406030204" pitchFamily="18" charset="0"/>
                                  </a:rPr>
                                  <m:t>𝜔</m:t>
                                </m:r>
                                <m:r>
                                  <a:rPr lang="en-US" sz="1200" kern="100">
                                    <a:effectLst/>
                                    <a:latin typeface="Cambria Math" panose="02040503050406030204" pitchFamily="18" charset="0"/>
                                  </a:rPr>
                                  <m:t>=</m:t>
                                </m:r>
                                <m:f>
                                  <m:fPr>
                                    <m:ctrlPr>
                                      <a:rPr lang="fr-FR" sz="1200" i="1" kern="100">
                                        <a:effectLst/>
                                        <a:latin typeface="Cambria Math" panose="02040503050406030204" pitchFamily="18" charset="0"/>
                                      </a:rPr>
                                    </m:ctrlPr>
                                  </m:fPr>
                                  <m:num>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𝛼</m:t>
                                        </m:r>
                                      </m:e>
                                      <m:sub>
                                        <m:r>
                                          <a:rPr lang="en-US" sz="1200" kern="100">
                                            <a:effectLst/>
                                            <a:latin typeface="Cambria Math" panose="02040503050406030204" pitchFamily="18" charset="0"/>
                                          </a:rPr>
                                          <m:t>𝑓</m:t>
                                        </m:r>
                                      </m:sub>
                                    </m:sSub>
                                  </m:num>
                                  <m:den>
                                    <m:sSub>
                                      <m:sSubPr>
                                        <m:ctrlPr>
                                          <a:rPr lang="fr-FR" sz="1200" i="1" kern="100">
                                            <a:effectLst/>
                                            <a:latin typeface="Cambria Math" panose="02040503050406030204" pitchFamily="18" charset="0"/>
                                          </a:rPr>
                                        </m:ctrlPr>
                                      </m:sSubPr>
                                      <m:e>
                                        <m:r>
                                          <a:rPr lang="en-US" sz="1200" kern="100">
                                            <a:effectLst/>
                                            <a:latin typeface="Cambria Math" panose="02040503050406030204" pitchFamily="18" charset="0"/>
                                          </a:rPr>
                                          <m:t>𝛾</m:t>
                                        </m:r>
                                      </m:e>
                                      <m:sub>
                                        <m:r>
                                          <a:rPr lang="en-US" sz="1200" kern="100">
                                            <a:effectLst/>
                                            <a:latin typeface="Cambria Math" panose="02040503050406030204" pitchFamily="18" charset="0"/>
                                          </a:rPr>
                                          <m:t>𝑓𝑑</m:t>
                                        </m:r>
                                      </m:sub>
                                    </m:sSub>
                                  </m:den>
                                </m:f>
                              </m:oMath>
                            </m:oMathPara>
                          </a14:m>
                          <a:endParaRPr lang="fr-FR" sz="12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R="533400" algn="just"/>
                          <a:r>
                            <a:rPr lang="en-US" sz="1000" kern="100" dirty="0" err="1">
                              <a:effectLst/>
                              <a:latin typeface="Courier New" panose="02070309020205020404" pitchFamily="49" charset="0"/>
                              <a:cs typeface="Courier New" panose="02070309020205020404" pitchFamily="49" charset="0"/>
                            </a:rPr>
                            <a:t>Fibres</a:t>
                          </a:r>
                          <a:r>
                            <a:rPr lang="en-US" sz="1000" kern="100" dirty="0">
                              <a:effectLst/>
                              <a:latin typeface="Courier New" panose="02070309020205020404" pitchFamily="49" charset="0"/>
                              <a:cs typeface="Courier New" panose="02070309020205020404" pitchFamily="49" charset="0"/>
                            </a:rPr>
                            <a:t> de </a:t>
                          </a:r>
                          <a:r>
                            <a:rPr lang="en-US" sz="1000" kern="100" dirty="0" err="1">
                              <a:effectLst/>
                              <a:latin typeface="Courier New" panose="02070309020205020404" pitchFamily="49" charset="0"/>
                              <a:cs typeface="Courier New" panose="02070309020205020404" pitchFamily="49" charset="0"/>
                            </a:rPr>
                            <a:t>carbone</a:t>
                          </a:r>
                          <a:r>
                            <a:rPr lang="en-US" sz="1000" kern="100" dirty="0">
                              <a:effectLst/>
                              <a:latin typeface="Courier New" panose="02070309020205020404" pitchFamily="49" charset="0"/>
                              <a:cs typeface="Courier New" panose="02070309020205020404" pitchFamily="49" charset="0"/>
                            </a:rPr>
                            <a:t>:</a:t>
                          </a:r>
                          <a:endParaRPr lang="fr-FR" sz="1200" kern="100" dirty="0">
                            <a:effectLst/>
                            <a:latin typeface="Courier New" panose="02070309020205020404" pitchFamily="49" charset="0"/>
                            <a:cs typeface="Courier New" panose="02070309020205020404" pitchFamily="49" charset="0"/>
                          </a:endParaRPr>
                        </a:p>
                        <a:p>
                          <a:pPr marR="533400" algn="just"/>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𝛾</m:t>
                                  </m:r>
                                </m:e>
                                <m:sub>
                                  <m:r>
                                    <a:rPr lang="en-US" sz="1000" kern="100">
                                      <a:effectLst/>
                                      <a:latin typeface="Cambria Math" panose="02040503050406030204" pitchFamily="18" charset="0"/>
                                    </a:rPr>
                                    <m:t>𝑓𝑑</m:t>
                                  </m:r>
                                </m:sub>
                              </m:sSub>
                            </m:oMath>
                          </a14:m>
                          <a:r>
                            <a:rPr lang="en-US" sz="1000" kern="100" dirty="0">
                              <a:effectLst/>
                              <a:latin typeface="Courier New" panose="02070309020205020404" pitchFamily="49" charset="0"/>
                              <a:cs typeface="Courier New" panose="02070309020205020404" pitchFamily="49" charset="0"/>
                            </a:rPr>
                            <a:t>=1,4 ; </a:t>
                          </a:r>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𝛼</m:t>
                                  </m:r>
                                </m:e>
                                <m:sub>
                                  <m:r>
                                    <a:rPr lang="en-US" sz="1000" kern="100">
                                      <a:effectLst/>
                                      <a:latin typeface="Cambria Math" panose="02040503050406030204" pitchFamily="18" charset="0"/>
                                    </a:rPr>
                                    <m:t>𝑓</m:t>
                                  </m:r>
                                </m:sub>
                              </m:sSub>
                            </m:oMath>
                          </a14:m>
                          <a:r>
                            <a:rPr lang="en-US" sz="1000" kern="100" dirty="0">
                              <a:effectLst/>
                              <a:latin typeface="Courier New" panose="02070309020205020404" pitchFamily="49" charset="0"/>
                              <a:cs typeface="Courier New" panose="02070309020205020404" pitchFamily="49" charset="0"/>
                            </a:rPr>
                            <a:t>=0,8</a:t>
                          </a:r>
                          <a:endParaRPr lang="fr-FR" sz="1200" kern="100" dirty="0">
                            <a:effectLst/>
                            <a:latin typeface="Courier New" panose="02070309020205020404" pitchFamily="49" charset="0"/>
                            <a:cs typeface="Courier New" panose="02070309020205020404" pitchFamily="49" charset="0"/>
                          </a:endParaRPr>
                        </a:p>
                        <a:p>
                          <a:pPr marR="533400" algn="just"/>
                          <a:r>
                            <a:rPr lang="en-US" sz="1000" kern="100" dirty="0" err="1">
                              <a:effectLst/>
                              <a:latin typeface="Courier New" panose="02070309020205020404" pitchFamily="49" charset="0"/>
                              <a:cs typeface="Courier New" panose="02070309020205020404" pitchFamily="49" charset="0"/>
                            </a:rPr>
                            <a:t>Fibres</a:t>
                          </a:r>
                          <a:r>
                            <a:rPr lang="en-US" sz="1000" kern="100" dirty="0">
                              <a:effectLst/>
                              <a:latin typeface="Courier New" panose="02070309020205020404" pitchFamily="49" charset="0"/>
                              <a:cs typeface="Courier New" panose="02070309020205020404" pitchFamily="49" charset="0"/>
                            </a:rPr>
                            <a:t> de </a:t>
                          </a:r>
                          <a:r>
                            <a:rPr lang="en-US" sz="1000" kern="100" dirty="0" err="1">
                              <a:effectLst/>
                              <a:latin typeface="Courier New" panose="02070309020205020404" pitchFamily="49" charset="0"/>
                              <a:cs typeface="Courier New" panose="02070309020205020404" pitchFamily="49" charset="0"/>
                            </a:rPr>
                            <a:t>verre</a:t>
                          </a:r>
                          <a:r>
                            <a:rPr lang="en-US" sz="1000" kern="100" dirty="0">
                              <a:effectLst/>
                              <a:latin typeface="Courier New" panose="02070309020205020404" pitchFamily="49" charset="0"/>
                              <a:cs typeface="Courier New" panose="02070309020205020404" pitchFamily="49" charset="0"/>
                            </a:rPr>
                            <a:t> E:</a:t>
                          </a:r>
                          <a:endParaRPr lang="fr-FR" sz="1200" kern="100" dirty="0">
                            <a:effectLst/>
                            <a:latin typeface="Courier New" panose="02070309020205020404" pitchFamily="49" charset="0"/>
                            <a:cs typeface="Courier New" panose="02070309020205020404" pitchFamily="49" charset="0"/>
                          </a:endParaRPr>
                        </a:p>
                        <a:p>
                          <a:pPr marR="533400" algn="just"/>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𝛾</m:t>
                                  </m:r>
                                </m:e>
                                <m:sub>
                                  <m:r>
                                    <a:rPr lang="en-US" sz="1000" kern="100">
                                      <a:effectLst/>
                                      <a:latin typeface="Cambria Math" panose="02040503050406030204" pitchFamily="18" charset="0"/>
                                    </a:rPr>
                                    <m:t>𝑓𝑑</m:t>
                                  </m:r>
                                </m:sub>
                              </m:sSub>
                            </m:oMath>
                          </a14:m>
                          <a:r>
                            <a:rPr lang="en-US" sz="1000" kern="100" dirty="0">
                              <a:effectLst/>
                              <a:latin typeface="Courier New" panose="02070309020205020404" pitchFamily="49" charset="0"/>
                              <a:cs typeface="Courier New" panose="02070309020205020404" pitchFamily="49" charset="0"/>
                            </a:rPr>
                            <a:t>=1,6 ; </a:t>
                          </a:r>
                          <a14:m>
                            <m:oMath xmlns:m="http://schemas.openxmlformats.org/officeDocument/2006/math">
                              <m:sSub>
                                <m:sSubPr>
                                  <m:ctrlPr>
                                    <a:rPr lang="fr-FR" sz="1000" i="1" kern="100">
                                      <a:effectLst/>
                                      <a:latin typeface="Cambria Math" panose="02040503050406030204" pitchFamily="18" charset="0"/>
                                    </a:rPr>
                                  </m:ctrlPr>
                                </m:sSubPr>
                                <m:e>
                                  <m:r>
                                    <a:rPr lang="en-US" sz="1000" kern="100">
                                      <a:effectLst/>
                                      <a:latin typeface="Cambria Math" panose="02040503050406030204" pitchFamily="18" charset="0"/>
                                    </a:rPr>
                                    <m:t>𝛼</m:t>
                                  </m:r>
                                </m:e>
                                <m:sub>
                                  <m:r>
                                    <a:rPr lang="en-US" sz="1000" kern="100">
                                      <a:effectLst/>
                                      <a:latin typeface="Cambria Math" panose="02040503050406030204" pitchFamily="18" charset="0"/>
                                    </a:rPr>
                                    <m:t>𝑓</m:t>
                                  </m:r>
                                </m:sub>
                              </m:sSub>
                            </m:oMath>
                          </a14:m>
                          <a:r>
                            <a:rPr lang="en-US" sz="1000" kern="100" dirty="0">
                              <a:effectLst/>
                              <a:latin typeface="Courier New" panose="02070309020205020404" pitchFamily="49" charset="0"/>
                              <a:cs typeface="Courier New" panose="02070309020205020404" pitchFamily="49" charset="0"/>
                            </a:rPr>
                            <a:t>=0,8</a:t>
                          </a:r>
                          <a:endParaRPr lang="fr-FR" sz="12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extLst>
                      <a:ext uri="{0D108BD9-81ED-4DB2-BD59-A6C34878D82A}">
                        <a16:rowId xmlns:a16="http://schemas.microsoft.com/office/drawing/2014/main" val="1191370731"/>
                      </a:ext>
                    </a:extLst>
                  </a:tr>
                </a:tbl>
              </a:graphicData>
            </a:graphic>
          </p:graphicFrame>
        </mc:Choice>
        <mc:Fallback xmlns="">
          <p:graphicFrame>
            <p:nvGraphicFramePr>
              <p:cNvPr id="2" name="Tableau 1">
                <a:extLst>
                  <a:ext uri="{FF2B5EF4-FFF2-40B4-BE49-F238E27FC236}">
                    <a16:creationId xmlns:a16="http://schemas.microsoft.com/office/drawing/2014/main" id="{D27EE414-F7FD-9148-AC0C-13E55BEDEE94}"/>
                  </a:ext>
                </a:extLst>
              </p:cNvPr>
              <p:cNvGraphicFramePr>
                <a:graphicFrameLocks noGrp="1"/>
              </p:cNvGraphicFramePr>
              <p:nvPr>
                <p:extLst>
                  <p:ext uri="{D42A27DB-BD31-4B8C-83A1-F6EECF244321}">
                    <p14:modId xmlns:p14="http://schemas.microsoft.com/office/powerpoint/2010/main" val="2628744671"/>
                  </p:ext>
                </p:extLst>
              </p:nvPr>
            </p:nvGraphicFramePr>
            <p:xfrm>
              <a:off x="174230" y="1519118"/>
              <a:ext cx="11828238" cy="4815618"/>
            </p:xfrm>
            <a:graphic>
              <a:graphicData uri="http://schemas.openxmlformats.org/drawingml/2006/table">
                <a:tbl>
                  <a:tblPr firstRow="1" firstCol="1" bandRow="1">
                    <a:tableStyleId>{5C22544A-7EE6-4342-B048-85BDC9FD1C3A}</a:tableStyleId>
                  </a:tblPr>
                  <a:tblGrid>
                    <a:gridCol w="1039900">
                      <a:extLst>
                        <a:ext uri="{9D8B030D-6E8A-4147-A177-3AD203B41FA5}">
                          <a16:colId xmlns:a16="http://schemas.microsoft.com/office/drawing/2014/main" val="2975136489"/>
                        </a:ext>
                      </a:extLst>
                    </a:gridCol>
                    <a:gridCol w="1419187">
                      <a:extLst>
                        <a:ext uri="{9D8B030D-6E8A-4147-A177-3AD203B41FA5}">
                          <a16:colId xmlns:a16="http://schemas.microsoft.com/office/drawing/2014/main" val="527752545"/>
                        </a:ext>
                      </a:extLst>
                    </a:gridCol>
                    <a:gridCol w="1896437">
                      <a:extLst>
                        <a:ext uri="{9D8B030D-6E8A-4147-A177-3AD203B41FA5}">
                          <a16:colId xmlns:a16="http://schemas.microsoft.com/office/drawing/2014/main" val="2940481062"/>
                        </a:ext>
                      </a:extLst>
                    </a:gridCol>
                    <a:gridCol w="3792873">
                      <a:extLst>
                        <a:ext uri="{9D8B030D-6E8A-4147-A177-3AD203B41FA5}">
                          <a16:colId xmlns:a16="http://schemas.microsoft.com/office/drawing/2014/main" val="1028149208"/>
                        </a:ext>
                      </a:extLst>
                    </a:gridCol>
                    <a:gridCol w="1543105">
                      <a:extLst>
                        <a:ext uri="{9D8B030D-6E8A-4147-A177-3AD203B41FA5}">
                          <a16:colId xmlns:a16="http://schemas.microsoft.com/office/drawing/2014/main" val="3767754502"/>
                        </a:ext>
                      </a:extLst>
                    </a:gridCol>
                    <a:gridCol w="2136736">
                      <a:extLst>
                        <a:ext uri="{9D8B030D-6E8A-4147-A177-3AD203B41FA5}">
                          <a16:colId xmlns:a16="http://schemas.microsoft.com/office/drawing/2014/main" val="2655047780"/>
                        </a:ext>
                      </a:extLst>
                    </a:gridCol>
                  </a:tblGrid>
                  <a:tr h="659057">
                    <a:tc>
                      <a:txBody>
                        <a:bodyPr/>
                        <a:lstStyle/>
                        <a:p>
                          <a:pPr algn="just">
                            <a:lnSpc>
                              <a:spcPct val="90000"/>
                            </a:lnSpc>
                          </a:pPr>
                          <a:r>
                            <a:rPr lang="en-US" sz="1600" kern="100" dirty="0">
                              <a:effectLst/>
                              <a:latin typeface="Courier New" panose="02070309020205020404" pitchFamily="49" charset="0"/>
                              <a:cs typeface="Courier New" panose="02070309020205020404" pitchFamily="49" charset="0"/>
                            </a:rPr>
                            <a:t>Code</a:t>
                          </a:r>
                          <a:endParaRPr lang="fr-FR" sz="20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pPr algn="ctr">
                            <a:lnSpc>
                              <a:spcPct val="90000"/>
                            </a:lnSpc>
                          </a:pPr>
                          <a:r>
                            <a:rPr lang="en-US" sz="1400" kern="100" dirty="0" err="1">
                              <a:effectLst/>
                              <a:latin typeface="Courier New" panose="02070309020205020404" pitchFamily="49" charset="0"/>
                              <a:cs typeface="Courier New" panose="02070309020205020404" pitchFamily="49" charset="0"/>
                            </a:rPr>
                            <a:t>Formalisme</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endParaRPr lang="fr-FR"/>
                        </a:p>
                      </a:txBody>
                      <a:tcPr marL="68580" marR="68580" marT="0" marB="0" anchor="ctr">
                        <a:blipFill>
                          <a:blip r:embed="rId3"/>
                          <a:stretch>
                            <a:fillRect l="-130000" t="-3846" r="-394000" b="-701923"/>
                          </a:stretch>
                        </a:blipFill>
                      </a:tcPr>
                    </a:tc>
                    <a:tc>
                      <a:txBody>
                        <a:bodyPr/>
                        <a:lstStyle/>
                        <a:p>
                          <a:pPr algn="ctr">
                            <a:lnSpc>
                              <a:spcPct val="90000"/>
                            </a:lnSpc>
                          </a:pPr>
                          <a:r>
                            <a:rPr lang="en-US" sz="1400" kern="100" dirty="0" err="1">
                              <a:effectLst/>
                              <a:latin typeface="Courier New" panose="02070309020205020404" pitchFamily="49" charset="0"/>
                              <a:cs typeface="Courier New" panose="02070309020205020404" pitchFamily="49" charset="0"/>
                            </a:rPr>
                            <a:t>Définitions</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endParaRPr lang="fr-FR"/>
                        </a:p>
                      </a:txBody>
                      <a:tcPr marL="68580" marR="68580" marT="0" marB="0" anchor="ctr">
                        <a:blipFill>
                          <a:blip r:embed="rId3"/>
                          <a:stretch>
                            <a:fillRect l="-532231" t="-3846" r="-141322" b="-701923"/>
                          </a:stretch>
                        </a:blipFill>
                      </a:tcPr>
                    </a:tc>
                    <a:tc>
                      <a:txBody>
                        <a:bodyPr/>
                        <a:lstStyle/>
                        <a:p>
                          <a:pPr algn="ctr">
                            <a:lnSpc>
                              <a:spcPct val="90000"/>
                            </a:lnSpc>
                          </a:pPr>
                          <a:r>
                            <a:rPr lang="en-US" sz="1400" kern="100" dirty="0" err="1">
                              <a:effectLst/>
                              <a:latin typeface="Courier New" panose="02070309020205020404" pitchFamily="49" charset="0"/>
                              <a:cs typeface="Courier New" panose="02070309020205020404" pitchFamily="49" charset="0"/>
                            </a:rPr>
                            <a:t>Valeurs</a:t>
                          </a:r>
                          <a:r>
                            <a:rPr lang="en-US" sz="1400" kern="100" dirty="0">
                              <a:effectLst/>
                              <a:latin typeface="Courier New" panose="02070309020205020404" pitchFamily="49" charset="0"/>
                              <a:cs typeface="Courier New" panose="02070309020205020404" pitchFamily="49" charset="0"/>
                            </a:rPr>
                            <a:t> des coefficients et </a:t>
                          </a:r>
                          <a:r>
                            <a:rPr lang="en-US" sz="1400" kern="100" dirty="0" err="1">
                              <a:effectLst/>
                              <a:latin typeface="Courier New" panose="02070309020205020404" pitchFamily="49" charset="0"/>
                              <a:cs typeface="Courier New" panose="02070309020205020404" pitchFamily="49" charset="0"/>
                            </a:rPr>
                            <a:t>facteurs</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extLst>
                      <a:ext uri="{0D108BD9-81ED-4DB2-BD59-A6C34878D82A}">
                        <a16:rowId xmlns:a16="http://schemas.microsoft.com/office/drawing/2014/main" val="2545435209"/>
                      </a:ext>
                    </a:extLst>
                  </a:tr>
                  <a:tr h="1116386">
                    <a:tc>
                      <a:txBody>
                        <a:bodyPr/>
                        <a:lstStyle/>
                        <a:p>
                          <a:pPr algn="l">
                            <a:lnSpc>
                              <a:spcPct val="90000"/>
                            </a:lnSpc>
                          </a:pPr>
                          <a:r>
                            <a:rPr lang="en-US" sz="1050" kern="100" dirty="0">
                              <a:effectLst/>
                              <a:latin typeface="Courier New" panose="02070309020205020404" pitchFamily="49" charset="0"/>
                              <a:cs typeface="Courier New" panose="02070309020205020404" pitchFamily="49" charset="0"/>
                            </a:rPr>
                            <a:t>ACI 440 2R-17</a:t>
                          </a:r>
                          <a:endParaRPr lang="fr-FR" sz="12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endParaRPr lang="fr-FR"/>
                        </a:p>
                      </a:txBody>
                      <a:tcPr marL="68580" marR="68580" marT="0" marB="0" anchor="ctr">
                        <a:blipFill>
                          <a:blip r:embed="rId3"/>
                          <a:stretch>
                            <a:fillRect l="-74107" t="-61364" r="-661607" b="-314773"/>
                          </a:stretch>
                        </a:blipFill>
                      </a:tcPr>
                    </a:tc>
                    <a:tc>
                      <a:txBody>
                        <a:bodyPr/>
                        <a:lstStyle/>
                        <a:p>
                          <a:endParaRPr lang="fr-FR"/>
                        </a:p>
                      </a:txBody>
                      <a:tcPr marL="68580" marR="68580" marT="0" marB="0" anchor="ctr">
                        <a:blipFill>
                          <a:blip r:embed="rId3"/>
                          <a:stretch>
                            <a:fillRect l="-130000" t="-61364" r="-394000" b="-314773"/>
                          </a:stretch>
                        </a:blipFill>
                      </a:tcPr>
                    </a:tc>
                    <a:tc>
                      <a:txBody>
                        <a:bodyPr/>
                        <a:lstStyle/>
                        <a:p>
                          <a:endParaRPr lang="fr-FR"/>
                        </a:p>
                      </a:txBody>
                      <a:tcPr marL="68580" marR="68580" marT="0" marB="0" anchor="ctr">
                        <a:blipFill>
                          <a:blip r:embed="rId3"/>
                          <a:stretch>
                            <a:fillRect l="-115385" t="-61364" r="-97659" b="-314773"/>
                          </a:stretch>
                        </a:blipFill>
                      </a:tcPr>
                    </a:tc>
                    <a:tc>
                      <a:txBody>
                        <a:bodyPr/>
                        <a:lstStyle/>
                        <a:p>
                          <a:endParaRPr lang="fr-FR"/>
                        </a:p>
                      </a:txBody>
                      <a:tcPr marL="68580" marR="68580" marT="0" marB="0" anchor="ctr">
                        <a:blipFill>
                          <a:blip r:embed="rId3"/>
                          <a:stretch>
                            <a:fillRect l="-532231" t="-61364" r="-141322" b="-314773"/>
                          </a:stretch>
                        </a:blipFill>
                      </a:tcPr>
                    </a:tc>
                    <a:tc>
                      <a:txBody>
                        <a:bodyPr/>
                        <a:lstStyle/>
                        <a:p>
                          <a:endParaRPr lang="fr-FR"/>
                        </a:p>
                      </a:txBody>
                      <a:tcPr marL="68580" marR="68580" marT="0" marB="0" anchor="ctr">
                        <a:blipFill>
                          <a:blip r:embed="rId3"/>
                          <a:stretch>
                            <a:fillRect l="-452663" t="-61364" r="-1183" b="-314773"/>
                          </a:stretch>
                        </a:blipFill>
                      </a:tcPr>
                    </a:tc>
                    <a:extLst>
                      <a:ext uri="{0D108BD9-81ED-4DB2-BD59-A6C34878D82A}">
                        <a16:rowId xmlns:a16="http://schemas.microsoft.com/office/drawing/2014/main" val="1345378794"/>
                      </a:ext>
                    </a:extLst>
                  </a:tr>
                  <a:tr h="1199442">
                    <a:tc>
                      <a:txBody>
                        <a:bodyPr/>
                        <a:lstStyle/>
                        <a:p>
                          <a:pPr algn="l">
                            <a:lnSpc>
                              <a:spcPct val="90000"/>
                            </a:lnSpc>
                          </a:pPr>
                          <a:r>
                            <a:rPr lang="en-US" sz="1050" kern="100" dirty="0">
                              <a:effectLst/>
                              <a:latin typeface="Courier New" panose="02070309020205020404" pitchFamily="49" charset="0"/>
                              <a:cs typeface="Courier New" panose="02070309020205020404" pitchFamily="49" charset="0"/>
                            </a:rPr>
                            <a:t>TR55</a:t>
                          </a:r>
                          <a:endParaRPr lang="fr-FR" sz="12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endParaRPr lang="fr-FR"/>
                        </a:p>
                      </a:txBody>
                      <a:tcPr marL="68580" marR="68580" marT="0" marB="0" anchor="ctr">
                        <a:blipFill>
                          <a:blip r:embed="rId3"/>
                          <a:stretch>
                            <a:fillRect l="-74107" t="-149474" r="-661607" b="-191579"/>
                          </a:stretch>
                        </a:blipFill>
                      </a:tcPr>
                    </a:tc>
                    <a:tc>
                      <a:txBody>
                        <a:bodyPr/>
                        <a:lstStyle/>
                        <a:p>
                          <a:endParaRPr lang="fr-FR"/>
                        </a:p>
                      </a:txBody>
                      <a:tcPr marL="68580" marR="68580" marT="0" marB="0" anchor="ctr">
                        <a:blipFill>
                          <a:blip r:embed="rId3"/>
                          <a:stretch>
                            <a:fillRect l="-130000" t="-149474" r="-394000" b="-191579"/>
                          </a:stretch>
                        </a:blipFill>
                      </a:tcPr>
                    </a:tc>
                    <a:tc>
                      <a:txBody>
                        <a:bodyPr/>
                        <a:lstStyle/>
                        <a:p>
                          <a:endParaRPr lang="fr-FR"/>
                        </a:p>
                      </a:txBody>
                      <a:tcPr marL="68580" marR="68580" marT="0" marB="0" anchor="ctr">
                        <a:blipFill>
                          <a:blip r:embed="rId3"/>
                          <a:stretch>
                            <a:fillRect l="-115385" t="-149474" r="-97659" b="-191579"/>
                          </a:stretch>
                        </a:blipFill>
                      </a:tcPr>
                    </a:tc>
                    <a:tc>
                      <a:txBody>
                        <a:bodyPr/>
                        <a:lstStyle/>
                        <a:p>
                          <a:endParaRPr lang="fr-FR"/>
                        </a:p>
                      </a:txBody>
                      <a:tcPr marL="68580" marR="68580" marT="0" marB="0" anchor="ctr">
                        <a:blipFill>
                          <a:blip r:embed="rId3"/>
                          <a:stretch>
                            <a:fillRect l="-532231" t="-149474" r="-141322" b="-191579"/>
                          </a:stretch>
                        </a:blipFill>
                      </a:tcPr>
                    </a:tc>
                    <a:tc>
                      <a:txBody>
                        <a:bodyPr/>
                        <a:lstStyle/>
                        <a:p>
                          <a:endParaRPr lang="fr-FR"/>
                        </a:p>
                      </a:txBody>
                      <a:tcPr marL="68580" marR="68580" marT="0" marB="0" anchor="ctr">
                        <a:blipFill>
                          <a:blip r:embed="rId3"/>
                          <a:stretch>
                            <a:fillRect l="-452663" t="-149474" r="-1183" b="-191579"/>
                          </a:stretch>
                        </a:blipFill>
                      </a:tcPr>
                    </a:tc>
                    <a:extLst>
                      <a:ext uri="{0D108BD9-81ED-4DB2-BD59-A6C34878D82A}">
                        <a16:rowId xmlns:a16="http://schemas.microsoft.com/office/drawing/2014/main" val="677133309"/>
                      </a:ext>
                    </a:extLst>
                  </a:tr>
                  <a:tr h="1073761">
                    <a:tc>
                      <a:txBody>
                        <a:bodyPr/>
                        <a:lstStyle/>
                        <a:p>
                          <a:pPr algn="l">
                            <a:lnSpc>
                              <a:spcPct val="90000"/>
                            </a:lnSpc>
                          </a:pPr>
                          <a:r>
                            <a:rPr lang="en-US" sz="1050" kern="100" dirty="0">
                              <a:effectLst/>
                              <a:latin typeface="Courier New" panose="02070309020205020404" pitchFamily="49" charset="0"/>
                              <a:cs typeface="Courier New" panose="02070309020205020404" pitchFamily="49" charset="0"/>
                            </a:rPr>
                            <a:t>Fib Bulletin 40</a:t>
                          </a:r>
                          <a:endParaRPr lang="fr-FR" sz="12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endParaRPr lang="fr-FR"/>
                        </a:p>
                      </a:txBody>
                      <a:tcPr marL="68580" marR="68580" marT="0" marB="0" anchor="ctr">
                        <a:blipFill>
                          <a:blip r:embed="rId3"/>
                          <a:stretch>
                            <a:fillRect l="-74107" t="-282143" r="-661607" b="-116667"/>
                          </a:stretch>
                        </a:blipFill>
                      </a:tcPr>
                    </a:tc>
                    <a:tc>
                      <a:txBody>
                        <a:bodyPr/>
                        <a:lstStyle/>
                        <a:p>
                          <a:endParaRPr lang="fr-FR"/>
                        </a:p>
                      </a:txBody>
                      <a:tcPr marL="68580" marR="68580" marT="0" marB="0" anchor="ctr">
                        <a:blipFill>
                          <a:blip r:embed="rId3"/>
                          <a:stretch>
                            <a:fillRect l="-130000" t="-282143" r="-394000" b="-116667"/>
                          </a:stretch>
                        </a:blipFill>
                      </a:tcPr>
                    </a:tc>
                    <a:tc>
                      <a:txBody>
                        <a:bodyPr/>
                        <a:lstStyle/>
                        <a:p>
                          <a:endParaRPr lang="fr-FR"/>
                        </a:p>
                      </a:txBody>
                      <a:tcPr marL="68580" marR="68580" marT="0" marB="0" anchor="ctr">
                        <a:blipFill>
                          <a:blip r:embed="rId3"/>
                          <a:stretch>
                            <a:fillRect l="-115385" t="-282143" r="-97659" b="-116667"/>
                          </a:stretch>
                        </a:blipFill>
                      </a:tcPr>
                    </a:tc>
                    <a:tc>
                      <a:txBody>
                        <a:bodyPr/>
                        <a:lstStyle/>
                        <a:p>
                          <a:endParaRPr lang="fr-FR"/>
                        </a:p>
                      </a:txBody>
                      <a:tcPr marL="68580" marR="68580" marT="0" marB="0" anchor="ctr">
                        <a:blipFill>
                          <a:blip r:embed="rId3"/>
                          <a:stretch>
                            <a:fillRect l="-532231" t="-282143" r="-141322" b="-116667"/>
                          </a:stretch>
                        </a:blipFill>
                      </a:tcPr>
                    </a:tc>
                    <a:tc>
                      <a:txBody>
                        <a:bodyPr/>
                        <a:lstStyle/>
                        <a:p>
                          <a:endParaRPr lang="fr-FR"/>
                        </a:p>
                      </a:txBody>
                      <a:tcPr marL="68580" marR="68580" marT="0" marB="0" anchor="ctr">
                        <a:blipFill>
                          <a:blip r:embed="rId3"/>
                          <a:stretch>
                            <a:fillRect l="-452663" t="-282143" r="-1183" b="-116667"/>
                          </a:stretch>
                        </a:blipFill>
                      </a:tcPr>
                    </a:tc>
                    <a:extLst>
                      <a:ext uri="{0D108BD9-81ED-4DB2-BD59-A6C34878D82A}">
                        <a16:rowId xmlns:a16="http://schemas.microsoft.com/office/drawing/2014/main" val="3828122829"/>
                      </a:ext>
                    </a:extLst>
                  </a:tr>
                  <a:tr h="766972">
                    <a:tc>
                      <a:txBody>
                        <a:bodyPr/>
                        <a:lstStyle/>
                        <a:p>
                          <a:pPr algn="l">
                            <a:lnSpc>
                              <a:spcPct val="90000"/>
                            </a:lnSpc>
                          </a:pPr>
                          <a:r>
                            <a:rPr lang="en-US" sz="1050" kern="100" dirty="0">
                              <a:effectLst/>
                              <a:latin typeface="Courier New" panose="02070309020205020404" pitchFamily="49" charset="0"/>
                              <a:cs typeface="Courier New" panose="02070309020205020404" pitchFamily="49" charset="0"/>
                            </a:rPr>
                            <a:t>AFGC Guide</a:t>
                          </a:r>
                          <a:endParaRPr lang="fr-FR" sz="12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68580" marR="68580" marT="0" marB="0" anchor="ctr"/>
                    </a:tc>
                    <a:tc>
                      <a:txBody>
                        <a:bodyPr/>
                        <a:lstStyle/>
                        <a:p>
                          <a:endParaRPr lang="fr-FR"/>
                        </a:p>
                      </a:txBody>
                      <a:tcPr marL="68580" marR="68580" marT="0" marB="0" anchor="ctr">
                        <a:blipFill>
                          <a:blip r:embed="rId3"/>
                          <a:stretch>
                            <a:fillRect l="-74107" t="-526230" r="-661607" b="-60656"/>
                          </a:stretch>
                        </a:blipFill>
                      </a:tcPr>
                    </a:tc>
                    <a:tc>
                      <a:txBody>
                        <a:bodyPr/>
                        <a:lstStyle/>
                        <a:p>
                          <a:endParaRPr lang="fr-FR"/>
                        </a:p>
                      </a:txBody>
                      <a:tcPr marL="68580" marR="68580" marT="0" marB="0" anchor="ctr">
                        <a:blipFill>
                          <a:blip r:embed="rId3"/>
                          <a:stretch>
                            <a:fillRect l="-130000" t="-526230" r="-394000" b="-60656"/>
                          </a:stretch>
                        </a:blipFill>
                      </a:tcPr>
                    </a:tc>
                    <a:tc>
                      <a:txBody>
                        <a:bodyPr/>
                        <a:lstStyle/>
                        <a:p>
                          <a:endParaRPr lang="fr-FR"/>
                        </a:p>
                      </a:txBody>
                      <a:tcPr marL="68580" marR="68580" marT="0" marB="0" anchor="ctr">
                        <a:blipFill>
                          <a:blip r:embed="rId3"/>
                          <a:stretch>
                            <a:fillRect l="-115385" t="-526230" r="-97659" b="-60656"/>
                          </a:stretch>
                        </a:blipFill>
                      </a:tcPr>
                    </a:tc>
                    <a:tc>
                      <a:txBody>
                        <a:bodyPr/>
                        <a:lstStyle/>
                        <a:p>
                          <a:endParaRPr lang="fr-FR"/>
                        </a:p>
                      </a:txBody>
                      <a:tcPr marL="68580" marR="68580" marT="0" marB="0" anchor="ctr">
                        <a:blipFill>
                          <a:blip r:embed="rId3"/>
                          <a:stretch>
                            <a:fillRect l="-532231" t="-526230" r="-141322" b="-60656"/>
                          </a:stretch>
                        </a:blipFill>
                      </a:tcPr>
                    </a:tc>
                    <a:tc>
                      <a:txBody>
                        <a:bodyPr/>
                        <a:lstStyle/>
                        <a:p>
                          <a:endParaRPr lang="fr-FR"/>
                        </a:p>
                      </a:txBody>
                      <a:tcPr marL="68580" marR="68580" marT="0" marB="0" anchor="ctr">
                        <a:blipFill>
                          <a:blip r:embed="rId3"/>
                          <a:stretch>
                            <a:fillRect l="-452663" t="-526230" r="-1183" b="-60656"/>
                          </a:stretch>
                        </a:blipFill>
                      </a:tcPr>
                    </a:tc>
                    <a:extLst>
                      <a:ext uri="{0D108BD9-81ED-4DB2-BD59-A6C34878D82A}">
                        <a16:rowId xmlns:a16="http://schemas.microsoft.com/office/drawing/2014/main" val="1191370731"/>
                      </a:ext>
                    </a:extLst>
                  </a:tr>
                </a:tbl>
              </a:graphicData>
            </a:graphic>
          </p:graphicFrame>
        </mc:Fallback>
      </mc:AlternateContent>
    </p:spTree>
    <p:extLst>
      <p:ext uri="{BB962C8B-B14F-4D97-AF65-F5344CB8AC3E}">
        <p14:creationId xmlns:p14="http://schemas.microsoft.com/office/powerpoint/2010/main" val="332734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43</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3716082" cy="830997"/>
          </a:xfrm>
          <a:prstGeom prst="rect">
            <a:avLst/>
          </a:prstGeom>
        </p:spPr>
        <p:txBody>
          <a:bodyPr wrap="none">
            <a:spAutoFit/>
          </a:bodyPr>
          <a:lstStyle/>
          <a:p>
            <a:r>
              <a:rPr lang="fr-FR" sz="2400" b="1" dirty="0">
                <a:solidFill>
                  <a:schemeClr val="bg1"/>
                </a:solidFill>
                <a:cs typeface="Times New Roman" pitchFamily="18" charset="0"/>
              </a:rPr>
              <a:t>Calibration de codes de</a:t>
            </a:r>
            <a:br>
              <a:rPr lang="fr-FR" sz="2400" b="1" dirty="0">
                <a:solidFill>
                  <a:schemeClr val="bg1"/>
                </a:solidFill>
                <a:cs typeface="Times New Roman" pitchFamily="18" charset="0"/>
              </a:rPr>
            </a:br>
            <a:r>
              <a:rPr lang="fr-FR" sz="2400" b="1" dirty="0">
                <a:solidFill>
                  <a:schemeClr val="bg1"/>
                </a:solidFill>
                <a:cs typeface="Times New Roman" pitchFamily="18" charset="0"/>
              </a:rPr>
              <a:t>dimensionnement</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33965"/>
          </a:xfrm>
          <a:prstGeom prst="rect">
            <a:avLst/>
          </a:prstGeom>
        </p:spPr>
        <p:txBody>
          <a:bodyPr wrap="square">
            <a:spAutoFit/>
          </a:bodyPr>
          <a:lstStyle/>
          <a:p>
            <a:pPr lvl="0">
              <a:lnSpc>
                <a:spcPct val="90000"/>
              </a:lnSpc>
              <a:spcBef>
                <a:spcPts val="1000"/>
              </a:spcBef>
              <a:defRPr/>
            </a:pPr>
            <a:r>
              <a:rPr lang="fr-FR" sz="2400" b="1" u="sng" dirty="0">
                <a:solidFill>
                  <a:srgbClr val="FF0000"/>
                </a:solidFill>
                <a:latin typeface="Courier New" panose="02070309020205020404" pitchFamily="49" charset="0"/>
                <a:cs typeface="Courier New" panose="02070309020205020404" pitchFamily="49" charset="0"/>
              </a:rPr>
              <a:t>Analyse probabiliste de la durée de vie </a:t>
            </a:r>
            <a:r>
              <a:rPr lang="fr-FR" b="1" u="sng" dirty="0">
                <a:solidFill>
                  <a:srgbClr val="FF0000"/>
                </a:solidFill>
                <a:latin typeface="Courier New" panose="02070309020205020404" pitchFamily="49" charset="0"/>
                <a:cs typeface="Courier New" panose="02070309020205020404" pitchFamily="49" charset="0"/>
              </a:rPr>
              <a:t>(4 codes internationaux)</a:t>
            </a:r>
            <a:endParaRPr lang="fr-FR" sz="2400" b="1" u="sng" dirty="0">
              <a:solidFill>
                <a:srgbClr val="FF0000"/>
              </a:solidFill>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5933034" cy="338554"/>
          </a:xfrm>
          <a:prstGeom prst="rect">
            <a:avLst/>
          </a:prstGeom>
          <a:ln w="28575">
            <a:noFill/>
          </a:ln>
        </p:spPr>
        <p:txBody>
          <a:bodyPr wrap="none">
            <a:spAutoFit/>
          </a:bodyPr>
          <a:lstStyle/>
          <a:p>
            <a:r>
              <a:rPr lang="fr-FR" sz="1600" b="1" i="1" dirty="0">
                <a:solidFill>
                  <a:schemeClr val="bg1"/>
                </a:solidFill>
              </a:rPr>
              <a:t>Analyse probabiliste de la durée de vie </a:t>
            </a:r>
            <a:r>
              <a:rPr lang="fr-FR" sz="1200" b="1" i="1" dirty="0">
                <a:solidFill>
                  <a:schemeClr val="bg1"/>
                </a:solidFill>
              </a:rPr>
              <a:t>(4 codes internationaux)</a:t>
            </a:r>
            <a:endParaRPr lang="fr-FR" sz="1600" b="1" i="1" dirty="0">
              <a:solidFill>
                <a:schemeClr val="bg1"/>
              </a:solidFill>
            </a:endParaRPr>
          </a:p>
        </p:txBody>
      </p:sp>
      <p:sp>
        <p:nvSpPr>
          <p:cNvPr id="6" name="Rectangle 5">
            <a:extLst>
              <a:ext uri="{FF2B5EF4-FFF2-40B4-BE49-F238E27FC236}">
                <a16:creationId xmlns:a16="http://schemas.microsoft.com/office/drawing/2014/main" id="{347B68BB-3EC7-1B40-A8D3-B99696755B81}"/>
              </a:ext>
            </a:extLst>
          </p:cNvPr>
          <p:cNvSpPr/>
          <p:nvPr/>
        </p:nvSpPr>
        <p:spPr>
          <a:xfrm>
            <a:off x="167680" y="1531543"/>
            <a:ext cx="12024320" cy="2431435"/>
          </a:xfrm>
          <a:prstGeom prst="rect">
            <a:avLst/>
          </a:prstGeom>
        </p:spPr>
        <p:txBody>
          <a:bodyPr wrap="square">
            <a:spAutoFit/>
          </a:bodyPr>
          <a:lstStyle/>
          <a:p>
            <a:r>
              <a:rPr lang="fr-FR" sz="2000" b="1" i="1" dirty="0">
                <a:solidFill>
                  <a:sysClr val="windowText" lastClr="000000"/>
                </a:solidFill>
                <a:latin typeface="Courier New" panose="02070309020205020404" pitchFamily="49" charset="0"/>
                <a:cs typeface="Courier New" panose="02070309020205020404" pitchFamily="49" charset="0"/>
              </a:rPr>
              <a:t>Hypothèse :</a:t>
            </a:r>
          </a:p>
          <a:p>
            <a:r>
              <a:rPr lang="fr-FR" dirty="0">
                <a:solidFill>
                  <a:sysClr val="windowText" lastClr="000000"/>
                </a:solidFill>
                <a:latin typeface="Courier New" panose="02070309020205020404" pitchFamily="49" charset="0"/>
                <a:cs typeface="Courier New" panose="02070309020205020404" pitchFamily="49" charset="0"/>
              </a:rPr>
              <a:t>- </a:t>
            </a:r>
            <a:r>
              <a:rPr lang="fr-FR" dirty="0" err="1">
                <a:solidFill>
                  <a:sysClr val="windowText" lastClr="000000"/>
                </a:solidFill>
                <a:latin typeface="Courier New" panose="02070309020205020404" pitchFamily="49" charset="0"/>
                <a:cs typeface="Courier New" panose="02070309020205020404" pitchFamily="49" charset="0"/>
              </a:rPr>
              <a:t>T</a:t>
            </a:r>
            <a:r>
              <a:rPr lang="fr-FR" dirty="0">
                <a:solidFill>
                  <a:sysClr val="windowText" lastClr="000000"/>
                </a:solidFill>
                <a:latin typeface="Courier New" panose="02070309020205020404" pitchFamily="49" charset="0"/>
                <a:cs typeface="Courier New" panose="02070309020205020404" pitchFamily="49" charset="0"/>
              </a:rPr>
              <a:t> = 20°C et H = 50% pris comme référence </a:t>
            </a:r>
            <a:r>
              <a:rPr lang="fr-FR" sz="1600" dirty="0">
                <a:solidFill>
                  <a:sysClr val="windowText" lastClr="000000"/>
                </a:solidFill>
                <a:latin typeface="Courier New" panose="02070309020205020404" pitchFamily="49" charset="0"/>
                <a:cs typeface="Courier New" panose="02070309020205020404" pitchFamily="49" charset="0"/>
              </a:rPr>
              <a:t>(conditions de service "nominales")</a:t>
            </a:r>
            <a:endParaRPr lang="fr-FR" dirty="0">
              <a:solidFill>
                <a:sysClr val="windowText" lastClr="000000"/>
              </a:solidFill>
              <a:latin typeface="Courier New" panose="02070309020205020404" pitchFamily="49" charset="0"/>
              <a:cs typeface="Courier New" panose="02070309020205020404" pitchFamily="49" charset="0"/>
            </a:endParaRPr>
          </a:p>
          <a:p>
            <a:r>
              <a:rPr lang="fr-FR" dirty="0">
                <a:solidFill>
                  <a:srgbClr val="FF0000"/>
                </a:solidFill>
                <a:latin typeface="Courier New" panose="02070309020205020404" pitchFamily="49" charset="0"/>
                <a:cs typeface="Courier New" panose="02070309020205020404" pitchFamily="49" charset="0"/>
              </a:rPr>
              <a:t>- Pas de coefficients proposés pour la fibre de lin ⇢ utilisation de ceux des fibres de carbone et de verre dans un premier temps.</a:t>
            </a:r>
          </a:p>
          <a:p>
            <a:pPr marL="342900" indent="-342900">
              <a:buFontTx/>
              <a:buChar char="-"/>
            </a:pPr>
            <a:r>
              <a:rPr lang="fr-FR" dirty="0" err="1">
                <a:latin typeface="Courier New" panose="02070309020205020404" pitchFamily="49" charset="0"/>
                <a:cs typeface="Courier New" panose="02070309020205020404" pitchFamily="49" charset="0"/>
              </a:rPr>
              <a:t>CoV</a:t>
            </a:r>
            <a:r>
              <a:rPr lang="fr-FR" dirty="0">
                <a:latin typeface="Courier New" panose="02070309020205020404" pitchFamily="49" charset="0"/>
                <a:cs typeface="Courier New" panose="02070309020205020404" pitchFamily="49" charset="0"/>
              </a:rPr>
              <a:t> est déterminé expérimentalement à 7,6%.</a:t>
            </a:r>
          </a:p>
          <a:p>
            <a:pPr marL="342900" indent="-342900">
              <a:buFontTx/>
              <a:buChar char="-"/>
            </a:pPr>
            <a:endParaRPr lang="fr-FR" sz="2000" dirty="0">
              <a:latin typeface="Courier New" panose="02070309020205020404" pitchFamily="49" charset="0"/>
              <a:cs typeface="Courier New" panose="02070309020205020404" pitchFamily="49" charset="0"/>
            </a:endParaRPr>
          </a:p>
          <a:p>
            <a:r>
              <a:rPr lang="fr-FR" sz="2000" b="1" i="1" dirty="0">
                <a:solidFill>
                  <a:sysClr val="windowText" lastClr="000000"/>
                </a:solidFill>
                <a:latin typeface="Courier New" panose="02070309020205020404" pitchFamily="49" charset="0"/>
                <a:cs typeface="Courier New" panose="02070309020205020404" pitchFamily="49" charset="0"/>
              </a:rPr>
              <a:t>Deux indicateurs de durée de vie suivis : </a:t>
            </a:r>
            <a:r>
              <a:rPr lang="fr-FR" dirty="0">
                <a:solidFill>
                  <a:sysClr val="windowText" lastClr="000000"/>
                </a:solidFill>
                <a:latin typeface="Courier New" panose="02070309020205020404" pitchFamily="49" charset="0"/>
                <a:cs typeface="Courier New" panose="02070309020205020404" pitchFamily="49" charset="0"/>
              </a:rPr>
              <a:t>10%-quantile et MTBF</a:t>
            </a:r>
            <a:endParaRPr lang="fr-FR" sz="2000" dirty="0">
              <a:solidFill>
                <a:sysClr val="windowText" lastClr="000000"/>
              </a:solidFill>
              <a:latin typeface="Courier New" panose="02070309020205020404" pitchFamily="49" charset="0"/>
              <a:cs typeface="Courier New" panose="02070309020205020404" pitchFamily="49" charset="0"/>
            </a:endParaRPr>
          </a:p>
          <a:p>
            <a:pPr marL="342900" indent="-342900">
              <a:buFontTx/>
              <a:buChar char="-"/>
            </a:pPr>
            <a:endParaRPr lang="fr-FR" sz="2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3074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44</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3716082" cy="830997"/>
          </a:xfrm>
          <a:prstGeom prst="rect">
            <a:avLst/>
          </a:prstGeom>
        </p:spPr>
        <p:txBody>
          <a:bodyPr wrap="none">
            <a:spAutoFit/>
          </a:bodyPr>
          <a:lstStyle/>
          <a:p>
            <a:r>
              <a:rPr lang="fr-FR" sz="2400" b="1" dirty="0">
                <a:solidFill>
                  <a:schemeClr val="bg1"/>
                </a:solidFill>
                <a:cs typeface="Times New Roman" pitchFamily="18" charset="0"/>
              </a:rPr>
              <a:t>Calibration de codes de</a:t>
            </a:r>
            <a:br>
              <a:rPr lang="fr-FR" sz="2400" b="1" dirty="0">
                <a:solidFill>
                  <a:schemeClr val="bg1"/>
                </a:solidFill>
                <a:cs typeface="Times New Roman" pitchFamily="18" charset="0"/>
              </a:rPr>
            </a:br>
            <a:r>
              <a:rPr lang="fr-FR" sz="2400" b="1" dirty="0">
                <a:solidFill>
                  <a:schemeClr val="bg1"/>
                </a:solidFill>
                <a:cs typeface="Times New Roman" pitchFamily="18" charset="0"/>
              </a:rPr>
              <a:t>dimensionnement</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33965"/>
          </a:xfrm>
          <a:prstGeom prst="rect">
            <a:avLst/>
          </a:prstGeom>
        </p:spPr>
        <p:txBody>
          <a:bodyPr wrap="square">
            <a:spAutoFit/>
          </a:bodyPr>
          <a:lstStyle/>
          <a:p>
            <a:pPr lvl="0">
              <a:lnSpc>
                <a:spcPct val="90000"/>
              </a:lnSpc>
              <a:spcBef>
                <a:spcPts val="1000"/>
              </a:spcBef>
              <a:defRPr/>
            </a:pPr>
            <a:r>
              <a:rPr lang="fr-FR" sz="2400" b="1" u="sng" dirty="0">
                <a:solidFill>
                  <a:srgbClr val="FF0000"/>
                </a:solidFill>
                <a:latin typeface="Courier New" panose="02070309020205020404" pitchFamily="49" charset="0"/>
                <a:cs typeface="Courier New" panose="02070309020205020404" pitchFamily="49" charset="0"/>
              </a:rPr>
              <a:t>Analyse probabiliste de la durée de vie </a:t>
            </a:r>
            <a:r>
              <a:rPr lang="fr-FR" b="1" u="sng" dirty="0">
                <a:solidFill>
                  <a:srgbClr val="FF0000"/>
                </a:solidFill>
                <a:latin typeface="Courier New" panose="02070309020205020404" pitchFamily="49" charset="0"/>
                <a:cs typeface="Courier New" panose="02070309020205020404" pitchFamily="49" charset="0"/>
              </a:rPr>
              <a:t>(4 codes internationaux)</a:t>
            </a:r>
            <a:endParaRPr lang="fr-FR" sz="2400" b="1" u="sng" dirty="0">
              <a:solidFill>
                <a:srgbClr val="FF0000"/>
              </a:solidFill>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5933034" cy="338554"/>
          </a:xfrm>
          <a:prstGeom prst="rect">
            <a:avLst/>
          </a:prstGeom>
          <a:ln w="28575">
            <a:noFill/>
          </a:ln>
        </p:spPr>
        <p:txBody>
          <a:bodyPr wrap="none">
            <a:spAutoFit/>
          </a:bodyPr>
          <a:lstStyle/>
          <a:p>
            <a:r>
              <a:rPr lang="fr-FR" sz="1600" b="1" i="1" dirty="0">
                <a:solidFill>
                  <a:schemeClr val="bg1"/>
                </a:solidFill>
              </a:rPr>
              <a:t>Analyse probabiliste de la durée de vie </a:t>
            </a:r>
            <a:r>
              <a:rPr lang="fr-FR" sz="1200" b="1" i="1" dirty="0">
                <a:solidFill>
                  <a:schemeClr val="bg1"/>
                </a:solidFill>
              </a:rPr>
              <a:t>(4 codes internationaux)</a:t>
            </a:r>
            <a:endParaRPr lang="fr-FR" sz="1600" b="1" i="1" dirty="0">
              <a:solidFill>
                <a:schemeClr val="bg1"/>
              </a:solidFill>
            </a:endParaRPr>
          </a:p>
        </p:txBody>
      </p:sp>
      <p:pic>
        <p:nvPicPr>
          <p:cNvPr id="2" name="Image 1">
            <a:extLst>
              <a:ext uri="{FF2B5EF4-FFF2-40B4-BE49-F238E27FC236}">
                <a16:creationId xmlns:a16="http://schemas.microsoft.com/office/drawing/2014/main" id="{AF7159AE-EA15-6642-8B44-5F7EF06B350C}"/>
              </a:ext>
            </a:extLst>
          </p:cNvPr>
          <p:cNvPicPr>
            <a:picLocks noChangeAspect="1"/>
          </p:cNvPicPr>
          <p:nvPr/>
        </p:nvPicPr>
        <p:blipFill>
          <a:blip r:embed="rId3"/>
          <a:stretch>
            <a:fillRect/>
          </a:stretch>
        </p:blipFill>
        <p:spPr>
          <a:xfrm>
            <a:off x="156000" y="1556792"/>
            <a:ext cx="5940000" cy="4536452"/>
          </a:xfrm>
          <a:prstGeom prst="rect">
            <a:avLst/>
          </a:prstGeom>
          <a:solidFill>
            <a:schemeClr val="bg1"/>
          </a:solidFill>
          <a:effectLst>
            <a:outerShdw blurRad="63500" sx="102000" sy="102000" algn="ctr" rotWithShape="0">
              <a:prstClr val="black">
                <a:alpha val="40000"/>
              </a:prstClr>
            </a:outerShdw>
          </a:effectLst>
        </p:spPr>
      </p:pic>
      <p:pic>
        <p:nvPicPr>
          <p:cNvPr id="3" name="Image 2">
            <a:extLst>
              <a:ext uri="{FF2B5EF4-FFF2-40B4-BE49-F238E27FC236}">
                <a16:creationId xmlns:a16="http://schemas.microsoft.com/office/drawing/2014/main" id="{096092E4-7AD3-8B49-86DF-3EAA5F69F214}"/>
              </a:ext>
            </a:extLst>
          </p:cNvPr>
          <p:cNvPicPr>
            <a:picLocks noChangeAspect="1"/>
          </p:cNvPicPr>
          <p:nvPr/>
        </p:nvPicPr>
        <p:blipFill>
          <a:blip r:embed="rId4"/>
          <a:stretch>
            <a:fillRect/>
          </a:stretch>
        </p:blipFill>
        <p:spPr>
          <a:xfrm>
            <a:off x="6266917" y="1556792"/>
            <a:ext cx="5805747" cy="4536000"/>
          </a:xfrm>
          <a:prstGeom prst="rect">
            <a:avLst/>
          </a:prstGeom>
          <a:solidFill>
            <a:schemeClr val="bg1"/>
          </a:solidFill>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A24AEA8-53FC-0B47-B8CD-7D87BDC22A38}"/>
                  </a:ext>
                </a:extLst>
              </p:cNvPr>
              <p:cNvSpPr/>
              <p:nvPr/>
            </p:nvSpPr>
            <p:spPr>
              <a:xfrm>
                <a:off x="950250" y="4797152"/>
                <a:ext cx="1003030" cy="307777"/>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𝐶</m:t>
                          </m:r>
                        </m:e>
                        <m:sub>
                          <m:r>
                            <a:rPr lang="en-US" sz="1400" i="1">
                              <a:solidFill>
                                <a:srgbClr val="0070C0"/>
                              </a:solidFill>
                              <a:latin typeface="Cambria Math" panose="02040503050406030204" pitchFamily="18" charset="0"/>
                            </a:rPr>
                            <m:t>𝐸</m:t>
                          </m:r>
                        </m:sub>
                      </m:sSub>
                      <m:r>
                        <a:rPr lang="fr-FR" sz="1400" b="0" i="1" smtClean="0">
                          <a:solidFill>
                            <a:srgbClr val="0070C0"/>
                          </a:solidFill>
                          <a:latin typeface="Cambria Math" panose="02040503050406030204" pitchFamily="18" charset="0"/>
                        </a:rPr>
                        <m:t>=0,85</m:t>
                      </m:r>
                    </m:oMath>
                  </m:oMathPara>
                </a14:m>
                <a:endParaRPr lang="fr-FR" sz="1400" dirty="0">
                  <a:solidFill>
                    <a:srgbClr val="0070C0"/>
                  </a:solidFill>
                </a:endParaRPr>
              </a:p>
            </p:txBody>
          </p:sp>
        </mc:Choice>
        <mc:Fallback xmlns="">
          <p:sp>
            <p:nvSpPr>
              <p:cNvPr id="4" name="Rectangle 3">
                <a:extLst>
                  <a:ext uri="{FF2B5EF4-FFF2-40B4-BE49-F238E27FC236}">
                    <a16:creationId xmlns:a16="http://schemas.microsoft.com/office/drawing/2014/main" id="{EA24AEA8-53FC-0B47-B8CD-7D87BDC22A38}"/>
                  </a:ext>
                </a:extLst>
              </p:cNvPr>
              <p:cNvSpPr>
                <a:spLocks noRot="1" noChangeAspect="1" noMove="1" noResize="1" noEditPoints="1" noAdjustHandles="1" noChangeArrowheads="1" noChangeShapeType="1" noTextEdit="1"/>
              </p:cNvSpPr>
              <p:nvPr/>
            </p:nvSpPr>
            <p:spPr>
              <a:xfrm>
                <a:off x="950250" y="4797152"/>
                <a:ext cx="1003030" cy="307777"/>
              </a:xfrm>
              <a:prstGeom prst="rect">
                <a:avLst/>
              </a:prstGeom>
              <a:blipFill>
                <a:blip r:embed="rId5"/>
                <a:stretch>
                  <a:fillRect/>
                </a:stretch>
              </a:blipFill>
              <a:effectLst>
                <a:outerShdw blurRad="63500" sx="102000" sy="102000" algn="ctr" rotWithShape="0">
                  <a:prstClr val="black">
                    <a:alpha val="40000"/>
                  </a:prstClr>
                </a:outerShdw>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AF5FD88-4EBC-284C-AA77-E4E938A6B2D9}"/>
                  </a:ext>
                </a:extLst>
              </p:cNvPr>
              <p:cNvSpPr/>
              <p:nvPr/>
            </p:nvSpPr>
            <p:spPr>
              <a:xfrm>
                <a:off x="1517879" y="4115642"/>
                <a:ext cx="1003030" cy="307777"/>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400" i="1" smtClean="0">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𝐶</m:t>
                          </m:r>
                        </m:e>
                        <m:sub>
                          <m:r>
                            <a:rPr lang="en-US" sz="1400" i="1">
                              <a:solidFill>
                                <a:srgbClr val="C00000"/>
                              </a:solidFill>
                              <a:latin typeface="Cambria Math" panose="02040503050406030204" pitchFamily="18" charset="0"/>
                            </a:rPr>
                            <m:t>𝐸</m:t>
                          </m:r>
                        </m:sub>
                      </m:sSub>
                      <m:r>
                        <a:rPr lang="fr-FR" sz="1400" b="0" i="1" smtClean="0">
                          <a:solidFill>
                            <a:srgbClr val="C00000"/>
                          </a:solidFill>
                          <a:latin typeface="Cambria Math" panose="02040503050406030204" pitchFamily="18" charset="0"/>
                        </a:rPr>
                        <m:t>=0,65</m:t>
                      </m:r>
                    </m:oMath>
                  </m:oMathPara>
                </a14:m>
                <a:endParaRPr lang="fr-FR" sz="1400" dirty="0">
                  <a:solidFill>
                    <a:srgbClr val="C00000"/>
                  </a:solidFill>
                </a:endParaRPr>
              </a:p>
            </p:txBody>
          </p:sp>
        </mc:Choice>
        <mc:Fallback xmlns="">
          <p:sp>
            <p:nvSpPr>
              <p:cNvPr id="9" name="Rectangle 8">
                <a:extLst>
                  <a:ext uri="{FF2B5EF4-FFF2-40B4-BE49-F238E27FC236}">
                    <a16:creationId xmlns:a16="http://schemas.microsoft.com/office/drawing/2014/main" id="{BAF5FD88-4EBC-284C-AA77-E4E938A6B2D9}"/>
                  </a:ext>
                </a:extLst>
              </p:cNvPr>
              <p:cNvSpPr>
                <a:spLocks noRot="1" noChangeAspect="1" noMove="1" noResize="1" noEditPoints="1" noAdjustHandles="1" noChangeArrowheads="1" noChangeShapeType="1" noTextEdit="1"/>
              </p:cNvSpPr>
              <p:nvPr/>
            </p:nvSpPr>
            <p:spPr>
              <a:xfrm>
                <a:off x="1517879" y="4115642"/>
                <a:ext cx="1003030" cy="307777"/>
              </a:xfrm>
              <a:prstGeom prst="rect">
                <a:avLst/>
              </a:prstGeom>
              <a:blipFill>
                <a:blip r:embed="rId6"/>
                <a:stretch>
                  <a:fillRect/>
                </a:stretch>
              </a:blipFill>
              <a:effectLst>
                <a:outerShdw blurRad="63500" sx="102000" sy="102000" algn="ctr" rotWithShape="0">
                  <a:prstClr val="black">
                    <a:alpha val="40000"/>
                  </a:prstClr>
                </a:outerShdw>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4184A4E-A7C7-AE4B-BAF7-4406A07B77F1}"/>
                  </a:ext>
                </a:extLst>
              </p:cNvPr>
              <p:cNvSpPr/>
              <p:nvPr/>
            </p:nvSpPr>
            <p:spPr>
              <a:xfrm>
                <a:off x="10082546" y="4797152"/>
                <a:ext cx="1129027" cy="32502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a:spAutoFit/>
              </a:bodyPr>
              <a:lstStyle/>
              <a:p>
                <a14:m>
                  <m:oMath xmlns:m="http://schemas.openxmlformats.org/officeDocument/2006/math">
                    <m:sSub>
                      <m:sSubPr>
                        <m:ctrlPr>
                          <a:rPr lang="fr-FR" sz="1400" i="1" kern="100" smtClean="0">
                            <a:solidFill>
                              <a:srgbClr val="FF3399"/>
                            </a:solidFill>
                            <a:latin typeface="Cambria Math" panose="02040503050406030204" pitchFamily="18" charset="0"/>
                          </a:rPr>
                        </m:ctrlPr>
                      </m:sSubPr>
                      <m:e>
                        <m:r>
                          <a:rPr lang="en-US" sz="1400" kern="100">
                            <a:solidFill>
                              <a:srgbClr val="FF3399"/>
                            </a:solidFill>
                            <a:latin typeface="Cambria Math" panose="02040503050406030204" pitchFamily="18" charset="0"/>
                          </a:rPr>
                          <m:t>𝛾</m:t>
                        </m:r>
                      </m:e>
                      <m:sub>
                        <m:r>
                          <a:rPr lang="en-US" sz="1400" kern="100">
                            <a:solidFill>
                              <a:srgbClr val="FF3399"/>
                            </a:solidFill>
                            <a:latin typeface="Cambria Math" panose="02040503050406030204" pitchFamily="18" charset="0"/>
                          </a:rPr>
                          <m:t>𝑚𝑓</m:t>
                        </m:r>
                      </m:sub>
                    </m:sSub>
                  </m:oMath>
                </a14:m>
                <a:r>
                  <a:rPr lang="en-US" sz="1400" kern="100" dirty="0">
                    <a:solidFill>
                      <a:srgbClr val="FF3399"/>
                    </a:solidFill>
                    <a:latin typeface="Courier New" panose="02070309020205020404" pitchFamily="49" charset="0"/>
                    <a:cs typeface="Courier New" panose="02070309020205020404" pitchFamily="49" charset="0"/>
                  </a:rPr>
                  <a:t>=1,95 </a:t>
                </a:r>
                <a:endParaRPr lang="fr-FR" sz="1400" dirty="0"/>
              </a:p>
            </p:txBody>
          </p:sp>
        </mc:Choice>
        <mc:Fallback xmlns="">
          <p:sp>
            <p:nvSpPr>
              <p:cNvPr id="5" name="Rectangle 4">
                <a:extLst>
                  <a:ext uri="{FF2B5EF4-FFF2-40B4-BE49-F238E27FC236}">
                    <a16:creationId xmlns:a16="http://schemas.microsoft.com/office/drawing/2014/main" id="{74184A4E-A7C7-AE4B-BAF7-4406A07B77F1}"/>
                  </a:ext>
                </a:extLst>
              </p:cNvPr>
              <p:cNvSpPr>
                <a:spLocks noRot="1" noChangeAspect="1" noMove="1" noResize="1" noEditPoints="1" noAdjustHandles="1" noChangeArrowheads="1" noChangeShapeType="1" noTextEdit="1"/>
              </p:cNvSpPr>
              <p:nvPr/>
            </p:nvSpPr>
            <p:spPr>
              <a:xfrm>
                <a:off x="10082546" y="4797152"/>
                <a:ext cx="1129027" cy="325025"/>
              </a:xfrm>
              <a:prstGeom prst="rect">
                <a:avLst/>
              </a:prstGeom>
              <a:blipFill>
                <a:blip r:embed="rId7"/>
                <a:stretch>
                  <a:fillRect/>
                </a:stretch>
              </a:blipFill>
              <a:effectLst>
                <a:outerShdw blurRad="63500" sx="102000" sy="102000" algn="ctr" rotWithShape="0">
                  <a:prstClr val="black">
                    <a:alpha val="40000"/>
                  </a:prstClr>
                </a:outerShdw>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4686835-0624-8F4A-96B5-4C029DFEF069}"/>
                  </a:ext>
                </a:extLst>
              </p:cNvPr>
              <p:cNvSpPr/>
              <p:nvPr/>
            </p:nvSpPr>
            <p:spPr>
              <a:xfrm>
                <a:off x="8126610" y="4796813"/>
                <a:ext cx="1021626" cy="32502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a:spAutoFit/>
              </a:bodyPr>
              <a:lstStyle/>
              <a:p>
                <a14:m>
                  <m:oMath xmlns:m="http://schemas.openxmlformats.org/officeDocument/2006/math">
                    <m:sSub>
                      <m:sSubPr>
                        <m:ctrlPr>
                          <a:rPr lang="fr-FR" sz="1400" i="1" kern="100" smtClean="0">
                            <a:solidFill>
                              <a:srgbClr val="FF0000"/>
                            </a:solidFill>
                            <a:latin typeface="Cambria Math" panose="02040503050406030204" pitchFamily="18" charset="0"/>
                          </a:rPr>
                        </m:ctrlPr>
                      </m:sSubPr>
                      <m:e>
                        <m:r>
                          <a:rPr lang="en-US" sz="1400" kern="100">
                            <a:solidFill>
                              <a:srgbClr val="FF0000"/>
                            </a:solidFill>
                            <a:latin typeface="Cambria Math" panose="02040503050406030204" pitchFamily="18" charset="0"/>
                          </a:rPr>
                          <m:t>𝛾</m:t>
                        </m:r>
                      </m:e>
                      <m:sub>
                        <m:r>
                          <a:rPr lang="en-US" sz="1400" kern="100">
                            <a:solidFill>
                              <a:srgbClr val="FF0000"/>
                            </a:solidFill>
                            <a:latin typeface="Cambria Math" panose="02040503050406030204" pitchFamily="18" charset="0"/>
                          </a:rPr>
                          <m:t>𝑚𝑓</m:t>
                        </m:r>
                      </m:sub>
                    </m:sSub>
                  </m:oMath>
                </a14:m>
                <a:r>
                  <a:rPr lang="en-US" sz="1400" kern="100" dirty="0">
                    <a:solidFill>
                      <a:srgbClr val="FF0000"/>
                    </a:solidFill>
                    <a:latin typeface="Courier New" panose="02070309020205020404" pitchFamily="49" charset="0"/>
                    <a:cs typeface="Courier New" panose="02070309020205020404" pitchFamily="49" charset="0"/>
                  </a:rPr>
                  <a:t>=1,4 </a:t>
                </a:r>
                <a:endParaRPr lang="fr-FR" sz="1400" dirty="0">
                  <a:solidFill>
                    <a:srgbClr val="FF0000"/>
                  </a:solidFill>
                </a:endParaRPr>
              </a:p>
            </p:txBody>
          </p:sp>
        </mc:Choice>
        <mc:Fallback xmlns="">
          <p:sp>
            <p:nvSpPr>
              <p:cNvPr id="12" name="Rectangle 11">
                <a:extLst>
                  <a:ext uri="{FF2B5EF4-FFF2-40B4-BE49-F238E27FC236}">
                    <a16:creationId xmlns:a16="http://schemas.microsoft.com/office/drawing/2014/main" id="{04686835-0624-8F4A-96B5-4C029DFEF069}"/>
                  </a:ext>
                </a:extLst>
              </p:cNvPr>
              <p:cNvSpPr>
                <a:spLocks noRot="1" noChangeAspect="1" noMove="1" noResize="1" noEditPoints="1" noAdjustHandles="1" noChangeArrowheads="1" noChangeShapeType="1" noTextEdit="1"/>
              </p:cNvSpPr>
              <p:nvPr/>
            </p:nvSpPr>
            <p:spPr>
              <a:xfrm>
                <a:off x="8126610" y="4796813"/>
                <a:ext cx="1021626" cy="325025"/>
              </a:xfrm>
              <a:prstGeom prst="rect">
                <a:avLst/>
              </a:prstGeom>
              <a:blipFill>
                <a:blip r:embed="rId8"/>
                <a:stretch>
                  <a:fillRect/>
                </a:stretch>
              </a:blipFill>
              <a:effectLst>
                <a:outerShdw blurRad="63500" sx="102000" sy="102000" algn="ctr" rotWithShape="0">
                  <a:prstClr val="black">
                    <a:alpha val="40000"/>
                  </a:prstClr>
                </a:outerShdw>
              </a:effectLst>
            </p:spPr>
            <p:txBody>
              <a:bodyPr/>
              <a:lstStyle/>
              <a:p>
                <a:r>
                  <a:rPr lang="fr-FR">
                    <a:noFill/>
                  </a:rPr>
                  <a:t> </a:t>
                </a:r>
              </a:p>
            </p:txBody>
          </p:sp>
        </mc:Fallback>
      </mc:AlternateContent>
    </p:spTree>
    <p:extLst>
      <p:ext uri="{BB962C8B-B14F-4D97-AF65-F5344CB8AC3E}">
        <p14:creationId xmlns:p14="http://schemas.microsoft.com/office/powerpoint/2010/main" val="393600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5"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45</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3716082" cy="830997"/>
          </a:xfrm>
          <a:prstGeom prst="rect">
            <a:avLst/>
          </a:prstGeom>
        </p:spPr>
        <p:txBody>
          <a:bodyPr wrap="none">
            <a:spAutoFit/>
          </a:bodyPr>
          <a:lstStyle/>
          <a:p>
            <a:r>
              <a:rPr lang="fr-FR" sz="2400" b="1" dirty="0">
                <a:solidFill>
                  <a:schemeClr val="bg1"/>
                </a:solidFill>
                <a:cs typeface="Times New Roman" pitchFamily="18" charset="0"/>
              </a:rPr>
              <a:t>Calibration de codes de</a:t>
            </a:r>
            <a:br>
              <a:rPr lang="fr-FR" sz="2400" b="1" dirty="0">
                <a:solidFill>
                  <a:schemeClr val="bg1"/>
                </a:solidFill>
                <a:cs typeface="Times New Roman" pitchFamily="18" charset="0"/>
              </a:rPr>
            </a:br>
            <a:r>
              <a:rPr lang="fr-FR" sz="2400" b="1" dirty="0">
                <a:solidFill>
                  <a:schemeClr val="bg1"/>
                </a:solidFill>
                <a:cs typeface="Times New Roman" pitchFamily="18" charset="0"/>
              </a:rPr>
              <a:t>dimensionnement</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33965"/>
          </a:xfrm>
          <a:prstGeom prst="rect">
            <a:avLst/>
          </a:prstGeom>
        </p:spPr>
        <p:txBody>
          <a:bodyPr wrap="square">
            <a:spAutoFit/>
          </a:bodyPr>
          <a:lstStyle/>
          <a:p>
            <a:pPr lvl="0">
              <a:lnSpc>
                <a:spcPct val="90000"/>
              </a:lnSpc>
              <a:spcBef>
                <a:spcPts val="1000"/>
              </a:spcBef>
              <a:defRPr/>
            </a:pPr>
            <a:r>
              <a:rPr lang="fr-FR" sz="2400" b="1" u="sng" dirty="0">
                <a:solidFill>
                  <a:srgbClr val="FF0000"/>
                </a:solidFill>
                <a:latin typeface="Courier New" panose="02070309020205020404" pitchFamily="49" charset="0"/>
                <a:cs typeface="Courier New" panose="02070309020205020404" pitchFamily="49" charset="0"/>
              </a:rPr>
              <a:t>Analyse probabiliste de la durée de vie </a:t>
            </a:r>
            <a:r>
              <a:rPr lang="fr-FR" b="1" u="sng" dirty="0">
                <a:solidFill>
                  <a:srgbClr val="FF0000"/>
                </a:solidFill>
                <a:latin typeface="Courier New" panose="02070309020205020404" pitchFamily="49" charset="0"/>
                <a:cs typeface="Courier New" panose="02070309020205020404" pitchFamily="49" charset="0"/>
              </a:rPr>
              <a:t>(4 codes internationaux)</a:t>
            </a:r>
            <a:endParaRPr lang="fr-FR" sz="2400" b="1" u="sng" dirty="0">
              <a:solidFill>
                <a:srgbClr val="FF0000"/>
              </a:solidFill>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5933034" cy="338554"/>
          </a:xfrm>
          <a:prstGeom prst="rect">
            <a:avLst/>
          </a:prstGeom>
          <a:ln w="28575">
            <a:noFill/>
          </a:ln>
        </p:spPr>
        <p:txBody>
          <a:bodyPr wrap="none">
            <a:spAutoFit/>
          </a:bodyPr>
          <a:lstStyle/>
          <a:p>
            <a:r>
              <a:rPr lang="fr-FR" sz="1600" b="1" i="1" dirty="0">
                <a:solidFill>
                  <a:schemeClr val="bg1"/>
                </a:solidFill>
              </a:rPr>
              <a:t>Analyse probabiliste de la durée de vie </a:t>
            </a:r>
            <a:r>
              <a:rPr lang="fr-FR" sz="1200" b="1" i="1" dirty="0">
                <a:solidFill>
                  <a:schemeClr val="bg1"/>
                </a:solidFill>
              </a:rPr>
              <a:t>(4 codes internationaux)</a:t>
            </a:r>
            <a:endParaRPr lang="fr-FR" sz="1600" b="1" i="1" dirty="0">
              <a:solidFill>
                <a:schemeClr val="bg1"/>
              </a:solidFill>
            </a:endParaRPr>
          </a:p>
        </p:txBody>
      </p:sp>
      <p:pic>
        <p:nvPicPr>
          <p:cNvPr id="9" name="Image 8">
            <a:extLst>
              <a:ext uri="{FF2B5EF4-FFF2-40B4-BE49-F238E27FC236}">
                <a16:creationId xmlns:a16="http://schemas.microsoft.com/office/drawing/2014/main" id="{C1ECD5E5-AFF6-F94C-B92B-58010EE40A1E}"/>
              </a:ext>
            </a:extLst>
          </p:cNvPr>
          <p:cNvPicPr>
            <a:picLocks noChangeAspect="1"/>
          </p:cNvPicPr>
          <p:nvPr/>
        </p:nvPicPr>
        <p:blipFill>
          <a:blip r:embed="rId3"/>
          <a:stretch>
            <a:fillRect/>
          </a:stretch>
        </p:blipFill>
        <p:spPr>
          <a:xfrm>
            <a:off x="156000" y="1556792"/>
            <a:ext cx="5940000" cy="4536456"/>
          </a:xfrm>
          <a:prstGeom prst="rect">
            <a:avLst/>
          </a:prstGeom>
          <a:solidFill>
            <a:schemeClr val="bg1"/>
          </a:solidFill>
          <a:effectLst>
            <a:outerShdw blurRad="63500" sx="102000" sy="102000" algn="ctr" rotWithShape="0">
              <a:prstClr val="black">
                <a:alpha val="40000"/>
              </a:prstClr>
            </a:outerShdw>
          </a:effectLst>
        </p:spPr>
      </p:pic>
      <p:pic>
        <p:nvPicPr>
          <p:cNvPr id="12" name="Image 11">
            <a:extLst>
              <a:ext uri="{FF2B5EF4-FFF2-40B4-BE49-F238E27FC236}">
                <a16:creationId xmlns:a16="http://schemas.microsoft.com/office/drawing/2014/main" id="{3E0E304C-9C08-2548-8E82-040A40C8443B}"/>
              </a:ext>
            </a:extLst>
          </p:cNvPr>
          <p:cNvPicPr>
            <a:picLocks noChangeAspect="1"/>
          </p:cNvPicPr>
          <p:nvPr/>
        </p:nvPicPr>
        <p:blipFill>
          <a:blip r:embed="rId4"/>
          <a:stretch>
            <a:fillRect/>
          </a:stretch>
        </p:blipFill>
        <p:spPr>
          <a:xfrm>
            <a:off x="6266917" y="1556792"/>
            <a:ext cx="5805747" cy="4536000"/>
          </a:xfrm>
          <a:prstGeom prst="rect">
            <a:avLst/>
          </a:prstGeom>
          <a:solidFill>
            <a:schemeClr val="bg1"/>
          </a:solidFill>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C4B2706-8F16-D04F-8136-3D3792FEED81}"/>
                  </a:ext>
                </a:extLst>
              </p:cNvPr>
              <p:cNvSpPr/>
              <p:nvPr/>
            </p:nvSpPr>
            <p:spPr>
              <a:xfrm>
                <a:off x="7067448" y="4808295"/>
                <a:ext cx="865558" cy="32502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a:spAutoFit/>
              </a:bodyPr>
              <a:lstStyle/>
              <a:p>
                <a14:m>
                  <m:oMath xmlns:m="http://schemas.openxmlformats.org/officeDocument/2006/math">
                    <m:sSub>
                      <m:sSubPr>
                        <m:ctrlPr>
                          <a:rPr lang="fr-FR" sz="1400" i="1" kern="100">
                            <a:latin typeface="Cambria Math" panose="02040503050406030204" pitchFamily="18" charset="0"/>
                          </a:rPr>
                        </m:ctrlPr>
                      </m:sSubPr>
                      <m:e>
                        <m:r>
                          <a:rPr lang="en-US" sz="1400" kern="100">
                            <a:latin typeface="Cambria Math" panose="02040503050406030204" pitchFamily="18" charset="0"/>
                          </a:rPr>
                          <m:t>𝛾</m:t>
                        </m:r>
                      </m:e>
                      <m:sub>
                        <m:r>
                          <a:rPr lang="en-US" sz="1400" kern="100">
                            <a:latin typeface="Cambria Math" panose="02040503050406030204" pitchFamily="18" charset="0"/>
                          </a:rPr>
                          <m:t>𝑓𝑑</m:t>
                        </m:r>
                      </m:sub>
                    </m:sSub>
                  </m:oMath>
                </a14:m>
                <a:r>
                  <a:rPr lang="en-US" sz="1400" kern="100" dirty="0">
                    <a:latin typeface="Courier New" panose="02070309020205020404" pitchFamily="49" charset="0"/>
                    <a:cs typeface="Courier New" panose="02070309020205020404" pitchFamily="49" charset="0"/>
                  </a:rPr>
                  <a:t>=1,4</a:t>
                </a:r>
                <a:endParaRPr lang="fr-FR" sz="1400" dirty="0"/>
              </a:p>
            </p:txBody>
          </p:sp>
        </mc:Choice>
        <mc:Fallback xmlns="">
          <p:sp>
            <p:nvSpPr>
              <p:cNvPr id="8" name="Rectangle 7">
                <a:extLst>
                  <a:ext uri="{FF2B5EF4-FFF2-40B4-BE49-F238E27FC236}">
                    <a16:creationId xmlns:a16="http://schemas.microsoft.com/office/drawing/2014/main" id="{CC4B2706-8F16-D04F-8136-3D3792FEED81}"/>
                  </a:ext>
                </a:extLst>
              </p:cNvPr>
              <p:cNvSpPr>
                <a:spLocks noRot="1" noChangeAspect="1" noMove="1" noResize="1" noEditPoints="1" noAdjustHandles="1" noChangeArrowheads="1" noChangeShapeType="1" noTextEdit="1"/>
              </p:cNvSpPr>
              <p:nvPr/>
            </p:nvSpPr>
            <p:spPr>
              <a:xfrm>
                <a:off x="7067448" y="4808295"/>
                <a:ext cx="865558" cy="325025"/>
              </a:xfrm>
              <a:prstGeom prst="rect">
                <a:avLst/>
              </a:prstGeom>
              <a:blipFill>
                <a:blip r:embed="rId5"/>
                <a:stretch>
                  <a:fillRect/>
                </a:stretch>
              </a:blipFill>
              <a:effectLst>
                <a:outerShdw blurRad="63500" sx="102000" sy="102000" algn="ctr" rotWithShape="0">
                  <a:prstClr val="black">
                    <a:alpha val="40000"/>
                  </a:prstClr>
                </a:outerShdw>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5F4C6A3-81FF-1943-B5A7-8954C593F7A1}"/>
                  </a:ext>
                </a:extLst>
              </p:cNvPr>
              <p:cNvSpPr/>
              <p:nvPr/>
            </p:nvSpPr>
            <p:spPr>
              <a:xfrm>
                <a:off x="1127448" y="4816117"/>
                <a:ext cx="1144737" cy="317203"/>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a:spAutoFit/>
              </a:bodyPr>
              <a:lstStyle/>
              <a:p>
                <a14:m>
                  <m:oMath xmlns:m="http://schemas.openxmlformats.org/officeDocument/2006/math">
                    <m:sSub>
                      <m:sSubPr>
                        <m:ctrlPr>
                          <a:rPr lang="fr-FR" sz="1400" i="1" kern="100" smtClean="0">
                            <a:solidFill>
                              <a:srgbClr val="0518FF"/>
                            </a:solidFill>
                            <a:latin typeface="Cambria Math" panose="02040503050406030204" pitchFamily="18" charset="0"/>
                          </a:rPr>
                        </m:ctrlPr>
                      </m:sSubPr>
                      <m:e>
                        <m:r>
                          <a:rPr lang="en-US" sz="1400" kern="100">
                            <a:solidFill>
                              <a:srgbClr val="0518FF"/>
                            </a:solidFill>
                            <a:latin typeface="Cambria Math" panose="02040503050406030204" pitchFamily="18" charset="0"/>
                          </a:rPr>
                          <m:t>𝜂</m:t>
                        </m:r>
                      </m:e>
                      <m:sub>
                        <m:r>
                          <a:rPr lang="en-US" sz="1400" kern="100">
                            <a:solidFill>
                              <a:srgbClr val="0518FF"/>
                            </a:solidFill>
                            <a:latin typeface="Cambria Math" panose="02040503050406030204" pitchFamily="18" charset="0"/>
                          </a:rPr>
                          <m:t>𝑒𝑛𝑣</m:t>
                        </m:r>
                        <m:r>
                          <a:rPr lang="en-US" sz="1400" kern="100">
                            <a:solidFill>
                              <a:srgbClr val="0518FF"/>
                            </a:solidFill>
                            <a:latin typeface="Cambria Math" panose="02040503050406030204" pitchFamily="18" charset="0"/>
                          </a:rPr>
                          <m:t>,</m:t>
                        </m:r>
                        <m:r>
                          <a:rPr lang="en-US" sz="1400" kern="100">
                            <a:solidFill>
                              <a:srgbClr val="0518FF"/>
                            </a:solidFill>
                            <a:latin typeface="Cambria Math" panose="02040503050406030204" pitchFamily="18" charset="0"/>
                          </a:rPr>
                          <m:t>𝑡</m:t>
                        </m:r>
                      </m:sub>
                    </m:sSub>
                  </m:oMath>
                </a14:m>
                <a:r>
                  <a:rPr lang="en-US" sz="1400" kern="100" dirty="0">
                    <a:solidFill>
                      <a:srgbClr val="0518FF"/>
                    </a:solidFill>
                    <a:latin typeface="Courier New" panose="02070309020205020404" pitchFamily="49" charset="0"/>
                    <a:cs typeface="Courier New" panose="02070309020205020404" pitchFamily="49" charset="0"/>
                  </a:rPr>
                  <a:t>=1,29</a:t>
                </a:r>
                <a:endParaRPr lang="fr-FR" sz="1400" dirty="0">
                  <a:solidFill>
                    <a:srgbClr val="FF0000"/>
                  </a:solidFill>
                </a:endParaRPr>
              </a:p>
            </p:txBody>
          </p:sp>
        </mc:Choice>
        <mc:Fallback xmlns="">
          <p:sp>
            <p:nvSpPr>
              <p:cNvPr id="10" name="Rectangle 9">
                <a:extLst>
                  <a:ext uri="{FF2B5EF4-FFF2-40B4-BE49-F238E27FC236}">
                    <a16:creationId xmlns:a16="http://schemas.microsoft.com/office/drawing/2014/main" id="{A5F4C6A3-81FF-1943-B5A7-8954C593F7A1}"/>
                  </a:ext>
                </a:extLst>
              </p:cNvPr>
              <p:cNvSpPr>
                <a:spLocks noRot="1" noChangeAspect="1" noMove="1" noResize="1" noEditPoints="1" noAdjustHandles="1" noChangeArrowheads="1" noChangeShapeType="1" noTextEdit="1"/>
              </p:cNvSpPr>
              <p:nvPr/>
            </p:nvSpPr>
            <p:spPr>
              <a:xfrm>
                <a:off x="1127448" y="4816117"/>
                <a:ext cx="1144737" cy="317203"/>
              </a:xfrm>
              <a:prstGeom prst="rect">
                <a:avLst/>
              </a:prstGeom>
              <a:blipFill>
                <a:blip r:embed="rId6"/>
                <a:stretch>
                  <a:fillRect/>
                </a:stretch>
              </a:blipFill>
              <a:effectLst>
                <a:outerShdw blurRad="63500" sx="102000" sy="102000" algn="ctr" rotWithShape="0">
                  <a:prstClr val="black">
                    <a:alpha val="40000"/>
                  </a:prstClr>
                </a:outerShdw>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2A1FA850-9FD6-2B45-9479-9EDBBC430E3C}"/>
                  </a:ext>
                </a:extLst>
              </p:cNvPr>
              <p:cNvSpPr/>
              <p:nvPr/>
            </p:nvSpPr>
            <p:spPr>
              <a:xfrm>
                <a:off x="3817950" y="4816117"/>
                <a:ext cx="1144737" cy="317203"/>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a:spAutoFit/>
              </a:bodyPr>
              <a:lstStyle/>
              <a:p>
                <a14:m>
                  <m:oMath xmlns:m="http://schemas.openxmlformats.org/officeDocument/2006/math">
                    <m:sSub>
                      <m:sSubPr>
                        <m:ctrlPr>
                          <a:rPr lang="fr-FR" sz="1400" i="1" kern="100" smtClean="0">
                            <a:solidFill>
                              <a:srgbClr val="00B050"/>
                            </a:solidFill>
                            <a:latin typeface="Cambria Math" panose="02040503050406030204" pitchFamily="18" charset="0"/>
                          </a:rPr>
                        </m:ctrlPr>
                      </m:sSubPr>
                      <m:e>
                        <m:r>
                          <a:rPr lang="en-US" sz="1400" kern="100">
                            <a:solidFill>
                              <a:srgbClr val="00B050"/>
                            </a:solidFill>
                            <a:latin typeface="Cambria Math" panose="02040503050406030204" pitchFamily="18" charset="0"/>
                          </a:rPr>
                          <m:t>𝜂</m:t>
                        </m:r>
                      </m:e>
                      <m:sub>
                        <m:r>
                          <a:rPr lang="en-US" sz="1400" kern="100">
                            <a:solidFill>
                              <a:srgbClr val="00B050"/>
                            </a:solidFill>
                            <a:latin typeface="Cambria Math" panose="02040503050406030204" pitchFamily="18" charset="0"/>
                          </a:rPr>
                          <m:t>𝑒𝑛𝑣</m:t>
                        </m:r>
                        <m:r>
                          <a:rPr lang="en-US" sz="1400" kern="100">
                            <a:solidFill>
                              <a:srgbClr val="00B050"/>
                            </a:solidFill>
                            <a:latin typeface="Cambria Math" panose="02040503050406030204" pitchFamily="18" charset="0"/>
                          </a:rPr>
                          <m:t>,</m:t>
                        </m:r>
                        <m:r>
                          <a:rPr lang="en-US" sz="1400" kern="100">
                            <a:solidFill>
                              <a:srgbClr val="00B050"/>
                            </a:solidFill>
                            <a:latin typeface="Cambria Math" panose="02040503050406030204" pitchFamily="18" charset="0"/>
                          </a:rPr>
                          <m:t>𝑡</m:t>
                        </m:r>
                      </m:sub>
                    </m:sSub>
                  </m:oMath>
                </a14:m>
                <a:r>
                  <a:rPr lang="en-US" sz="1400" kern="100" dirty="0">
                    <a:solidFill>
                      <a:srgbClr val="00B050"/>
                    </a:solidFill>
                    <a:latin typeface="Courier New" panose="02070309020205020404" pitchFamily="49" charset="0"/>
                    <a:cs typeface="Courier New" panose="02070309020205020404" pitchFamily="49" charset="0"/>
                  </a:rPr>
                  <a:t>=4,16</a:t>
                </a:r>
                <a:endParaRPr lang="fr-FR" sz="1400" dirty="0">
                  <a:solidFill>
                    <a:srgbClr val="00B050"/>
                  </a:solidFill>
                </a:endParaRPr>
              </a:p>
            </p:txBody>
          </p:sp>
        </mc:Choice>
        <mc:Fallback xmlns="">
          <p:sp>
            <p:nvSpPr>
              <p:cNvPr id="15" name="Rectangle 14">
                <a:extLst>
                  <a:ext uri="{FF2B5EF4-FFF2-40B4-BE49-F238E27FC236}">
                    <a16:creationId xmlns:a16="http://schemas.microsoft.com/office/drawing/2014/main" id="{2A1FA850-9FD6-2B45-9479-9EDBBC430E3C}"/>
                  </a:ext>
                </a:extLst>
              </p:cNvPr>
              <p:cNvSpPr>
                <a:spLocks noRot="1" noChangeAspect="1" noMove="1" noResize="1" noEditPoints="1" noAdjustHandles="1" noChangeArrowheads="1" noChangeShapeType="1" noTextEdit="1"/>
              </p:cNvSpPr>
              <p:nvPr/>
            </p:nvSpPr>
            <p:spPr>
              <a:xfrm>
                <a:off x="3817950" y="4816117"/>
                <a:ext cx="1144737" cy="317203"/>
              </a:xfrm>
              <a:prstGeom prst="rect">
                <a:avLst/>
              </a:prstGeom>
              <a:blipFill>
                <a:blip r:embed="rId7"/>
                <a:stretch>
                  <a:fillRect/>
                </a:stretch>
              </a:blipFill>
              <a:effectLst>
                <a:outerShdw blurRad="63500" sx="102000" sy="102000" algn="ctr" rotWithShape="0">
                  <a:prstClr val="black">
                    <a:alpha val="40000"/>
                  </a:prstClr>
                </a:outerShdw>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544C239-CD57-3F47-9DE9-728B73669703}"/>
                  </a:ext>
                </a:extLst>
              </p:cNvPr>
              <p:cNvSpPr/>
              <p:nvPr/>
            </p:nvSpPr>
            <p:spPr>
              <a:xfrm>
                <a:off x="8196959" y="4808294"/>
                <a:ext cx="865558" cy="325025"/>
              </a:xfrm>
              <a:prstGeom prst="rect">
                <a:avLst/>
              </a:prstGeom>
              <a:solidFill>
                <a:schemeClr val="bg1">
                  <a:lumMod val="95000"/>
                </a:schemeClr>
              </a:solidFill>
              <a:effectLst>
                <a:outerShdw blurRad="63500" sx="102000" sy="102000" algn="ctr" rotWithShape="0">
                  <a:prstClr val="black">
                    <a:alpha val="40000"/>
                  </a:prstClr>
                </a:outerShdw>
              </a:effectLst>
            </p:spPr>
            <p:txBody>
              <a:bodyPr wrap="none">
                <a:spAutoFit/>
              </a:bodyPr>
              <a:lstStyle/>
              <a:p>
                <a14:m>
                  <m:oMath xmlns:m="http://schemas.openxmlformats.org/officeDocument/2006/math">
                    <m:sSub>
                      <m:sSubPr>
                        <m:ctrlPr>
                          <a:rPr lang="fr-FR" sz="1400" i="1" kern="100" smtClean="0">
                            <a:solidFill>
                              <a:schemeClr val="bg2">
                                <a:lumMod val="50000"/>
                              </a:schemeClr>
                            </a:solidFill>
                            <a:latin typeface="Cambria Math" panose="02040503050406030204" pitchFamily="18" charset="0"/>
                          </a:rPr>
                        </m:ctrlPr>
                      </m:sSubPr>
                      <m:e>
                        <m:r>
                          <a:rPr lang="en-US" sz="1400" kern="100">
                            <a:solidFill>
                              <a:schemeClr val="bg2">
                                <a:lumMod val="50000"/>
                              </a:schemeClr>
                            </a:solidFill>
                            <a:latin typeface="Cambria Math" panose="02040503050406030204" pitchFamily="18" charset="0"/>
                          </a:rPr>
                          <m:t>𝛾</m:t>
                        </m:r>
                      </m:e>
                      <m:sub>
                        <m:r>
                          <a:rPr lang="en-US" sz="1400" kern="100">
                            <a:solidFill>
                              <a:schemeClr val="bg2">
                                <a:lumMod val="50000"/>
                              </a:schemeClr>
                            </a:solidFill>
                            <a:latin typeface="Cambria Math" panose="02040503050406030204" pitchFamily="18" charset="0"/>
                          </a:rPr>
                          <m:t>𝑓𝑑</m:t>
                        </m:r>
                      </m:sub>
                    </m:sSub>
                  </m:oMath>
                </a14:m>
                <a:r>
                  <a:rPr lang="en-US" sz="1400" kern="100" dirty="0">
                    <a:solidFill>
                      <a:schemeClr val="bg2">
                        <a:lumMod val="50000"/>
                      </a:schemeClr>
                    </a:solidFill>
                    <a:latin typeface="Courier New" panose="02070309020205020404" pitchFamily="49" charset="0"/>
                    <a:cs typeface="Courier New" panose="02070309020205020404" pitchFamily="49" charset="0"/>
                  </a:rPr>
                  <a:t>=1,6</a:t>
                </a:r>
                <a:endParaRPr lang="fr-FR" sz="1400" dirty="0">
                  <a:solidFill>
                    <a:schemeClr val="bg2">
                      <a:lumMod val="50000"/>
                    </a:schemeClr>
                  </a:solidFill>
                </a:endParaRPr>
              </a:p>
            </p:txBody>
          </p:sp>
        </mc:Choice>
        <mc:Fallback xmlns="">
          <p:sp>
            <p:nvSpPr>
              <p:cNvPr id="17" name="Rectangle 16">
                <a:extLst>
                  <a:ext uri="{FF2B5EF4-FFF2-40B4-BE49-F238E27FC236}">
                    <a16:creationId xmlns:a16="http://schemas.microsoft.com/office/drawing/2014/main" id="{E544C239-CD57-3F47-9DE9-728B73669703}"/>
                  </a:ext>
                </a:extLst>
              </p:cNvPr>
              <p:cNvSpPr>
                <a:spLocks noRot="1" noChangeAspect="1" noMove="1" noResize="1" noEditPoints="1" noAdjustHandles="1" noChangeArrowheads="1" noChangeShapeType="1" noTextEdit="1"/>
              </p:cNvSpPr>
              <p:nvPr/>
            </p:nvSpPr>
            <p:spPr>
              <a:xfrm>
                <a:off x="8196959" y="4808294"/>
                <a:ext cx="865558" cy="325025"/>
              </a:xfrm>
              <a:prstGeom prst="rect">
                <a:avLst/>
              </a:prstGeom>
              <a:blipFill>
                <a:blip r:embed="rId8"/>
                <a:stretch>
                  <a:fillRect/>
                </a:stretch>
              </a:blipFill>
              <a:effectLst>
                <a:outerShdw blurRad="63500" sx="102000" sy="102000" algn="ctr" rotWithShape="0">
                  <a:prstClr val="black">
                    <a:alpha val="40000"/>
                  </a:prstClr>
                </a:outerShdw>
              </a:effectLst>
            </p:spPr>
            <p:txBody>
              <a:bodyPr/>
              <a:lstStyle/>
              <a:p>
                <a:r>
                  <a:rPr lang="fr-FR">
                    <a:noFill/>
                  </a:rPr>
                  <a:t> </a:t>
                </a:r>
              </a:p>
            </p:txBody>
          </p:sp>
        </mc:Fallback>
      </mc:AlternateContent>
      <p:sp>
        <p:nvSpPr>
          <p:cNvPr id="18" name="Rectangle 17">
            <a:extLst>
              <a:ext uri="{FF2B5EF4-FFF2-40B4-BE49-F238E27FC236}">
                <a16:creationId xmlns:a16="http://schemas.microsoft.com/office/drawing/2014/main" id="{BC75AA21-EB3B-634F-966E-46836387E1F3}"/>
              </a:ext>
            </a:extLst>
          </p:cNvPr>
          <p:cNvSpPr/>
          <p:nvPr/>
        </p:nvSpPr>
        <p:spPr>
          <a:xfrm>
            <a:off x="8193296" y="3827474"/>
            <a:ext cx="3519327" cy="485518"/>
          </a:xfrm>
          <a:prstGeom prst="rect">
            <a:avLst/>
          </a:prstGeom>
          <a:solidFill>
            <a:schemeClr val="accent2">
              <a:lumMod val="40000"/>
              <a:lumOff val="60000"/>
            </a:schemeClr>
          </a:solidFill>
          <a:effectLst>
            <a:outerShdw blurRad="63500" sx="102000" sy="102000" algn="ctr" rotWithShape="0">
              <a:prstClr val="black">
                <a:alpha val="40000"/>
              </a:prstClr>
            </a:outerShdw>
          </a:effectLst>
        </p:spPr>
        <p:txBody>
          <a:bodyPr wrap="square">
            <a:spAutoFit/>
          </a:bodyPr>
          <a:lstStyle/>
          <a:p>
            <a:pPr lvl="0">
              <a:lnSpc>
                <a:spcPct val="90000"/>
              </a:lnSpc>
              <a:spcBef>
                <a:spcPts val="1000"/>
              </a:spcBef>
              <a:defRPr/>
            </a:pPr>
            <a:r>
              <a:rPr lang="fr-FR" sz="1400" b="1" dirty="0">
                <a:latin typeface="Courier New" panose="02070309020205020404" pitchFamily="49" charset="0"/>
                <a:cs typeface="Courier New" panose="02070309020205020404" pitchFamily="49" charset="0"/>
              </a:rPr>
              <a:t>Problème de conservatisme</a:t>
            </a:r>
            <a:br>
              <a:rPr lang="fr-FR" sz="1400" b="1" dirty="0">
                <a:latin typeface="Courier New" panose="02070309020205020404" pitchFamily="49" charset="0"/>
                <a:cs typeface="Courier New" panose="02070309020205020404" pitchFamily="49" charset="0"/>
              </a:rPr>
            </a:br>
            <a:r>
              <a:rPr lang="fr-FR" sz="1400" b="1" dirty="0">
                <a:latin typeface="Courier New" panose="02070309020205020404" pitchFamily="49" charset="0"/>
                <a:cs typeface="Courier New" panose="02070309020205020404" pitchFamily="49" charset="0"/>
              </a:rPr>
              <a:t>du code de l'AFGC pour les GFRP</a:t>
            </a:r>
          </a:p>
        </p:txBody>
      </p:sp>
    </p:spTree>
    <p:extLst>
      <p:ext uri="{BB962C8B-B14F-4D97-AF65-F5344CB8AC3E}">
        <p14:creationId xmlns:p14="http://schemas.microsoft.com/office/powerpoint/2010/main" val="192230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46</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3716082" cy="830997"/>
          </a:xfrm>
          <a:prstGeom prst="rect">
            <a:avLst/>
          </a:prstGeom>
        </p:spPr>
        <p:txBody>
          <a:bodyPr wrap="none">
            <a:spAutoFit/>
          </a:bodyPr>
          <a:lstStyle/>
          <a:p>
            <a:r>
              <a:rPr lang="fr-FR" sz="2400" b="1" dirty="0">
                <a:solidFill>
                  <a:schemeClr val="bg1"/>
                </a:solidFill>
                <a:cs typeface="Times New Roman" pitchFamily="18" charset="0"/>
              </a:rPr>
              <a:t>Calibration de codes de</a:t>
            </a:r>
            <a:br>
              <a:rPr lang="fr-FR" sz="2400" b="1" dirty="0">
                <a:solidFill>
                  <a:schemeClr val="bg1"/>
                </a:solidFill>
                <a:cs typeface="Times New Roman" pitchFamily="18" charset="0"/>
              </a:rPr>
            </a:br>
            <a:r>
              <a:rPr lang="fr-FR" sz="2400" b="1" dirty="0">
                <a:solidFill>
                  <a:schemeClr val="bg1"/>
                </a:solidFill>
                <a:cs typeface="Times New Roman" pitchFamily="18" charset="0"/>
              </a:rPr>
              <a:t>dimensionnement</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33965"/>
          </a:xfrm>
          <a:prstGeom prst="rect">
            <a:avLst/>
          </a:prstGeom>
        </p:spPr>
        <p:txBody>
          <a:bodyPr wrap="square">
            <a:spAutoFit/>
          </a:bodyPr>
          <a:lstStyle/>
          <a:p>
            <a:pPr lvl="0">
              <a:lnSpc>
                <a:spcPct val="90000"/>
              </a:lnSpc>
              <a:spcBef>
                <a:spcPts val="1000"/>
              </a:spcBef>
              <a:defRPr/>
            </a:pPr>
            <a:r>
              <a:rPr lang="fr-FR" sz="2400" b="1" u="sng" dirty="0">
                <a:solidFill>
                  <a:srgbClr val="FF0000"/>
                </a:solidFill>
                <a:latin typeface="Courier New" panose="02070309020205020404" pitchFamily="49" charset="0"/>
                <a:cs typeface="Courier New" panose="02070309020205020404" pitchFamily="49" charset="0"/>
              </a:rPr>
              <a:t>Analyse probabiliste de la durée de vie </a:t>
            </a:r>
            <a:r>
              <a:rPr lang="fr-FR" b="1" u="sng" dirty="0">
                <a:solidFill>
                  <a:srgbClr val="FF0000"/>
                </a:solidFill>
                <a:latin typeface="Courier New" panose="02070309020205020404" pitchFamily="49" charset="0"/>
                <a:cs typeface="Courier New" panose="02070309020205020404" pitchFamily="49" charset="0"/>
              </a:rPr>
              <a:t>(4 codes internationaux)</a:t>
            </a:r>
            <a:endParaRPr lang="fr-FR" sz="2400" b="1" u="sng" dirty="0">
              <a:solidFill>
                <a:srgbClr val="FF0000"/>
              </a:solidFill>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5933034" cy="338554"/>
          </a:xfrm>
          <a:prstGeom prst="rect">
            <a:avLst/>
          </a:prstGeom>
          <a:ln w="28575">
            <a:noFill/>
          </a:ln>
        </p:spPr>
        <p:txBody>
          <a:bodyPr wrap="none">
            <a:spAutoFit/>
          </a:bodyPr>
          <a:lstStyle/>
          <a:p>
            <a:r>
              <a:rPr lang="fr-FR" sz="1600" b="1" i="1" dirty="0">
                <a:solidFill>
                  <a:schemeClr val="bg1"/>
                </a:solidFill>
              </a:rPr>
              <a:t>Analyse probabiliste de la durée de vie </a:t>
            </a:r>
            <a:r>
              <a:rPr lang="fr-FR" sz="1200" b="1" i="1" dirty="0">
                <a:solidFill>
                  <a:schemeClr val="bg1"/>
                </a:solidFill>
              </a:rPr>
              <a:t>(4 codes internationaux)</a:t>
            </a:r>
            <a:endParaRPr lang="fr-FR" sz="1600" b="1" i="1" dirty="0">
              <a:solidFill>
                <a:schemeClr val="bg1"/>
              </a:solidFill>
            </a:endParaRPr>
          </a:p>
        </p:txBody>
      </p:sp>
      <p:pic>
        <p:nvPicPr>
          <p:cNvPr id="10" name="Image 9">
            <a:extLst>
              <a:ext uri="{FF2B5EF4-FFF2-40B4-BE49-F238E27FC236}">
                <a16:creationId xmlns:a16="http://schemas.microsoft.com/office/drawing/2014/main" id="{7DF8EFA9-67C5-D44B-8A3A-A1532EBECD59}"/>
              </a:ext>
            </a:extLst>
          </p:cNvPr>
          <p:cNvPicPr>
            <a:picLocks noChangeAspect="1"/>
          </p:cNvPicPr>
          <p:nvPr/>
        </p:nvPicPr>
        <p:blipFill>
          <a:blip r:embed="rId3"/>
          <a:stretch>
            <a:fillRect/>
          </a:stretch>
        </p:blipFill>
        <p:spPr>
          <a:xfrm>
            <a:off x="119336" y="1556336"/>
            <a:ext cx="5940000" cy="4536456"/>
          </a:xfrm>
          <a:prstGeom prst="rect">
            <a:avLst/>
          </a:prstGeom>
          <a:solidFill>
            <a:schemeClr val="bg1"/>
          </a:solidFill>
          <a:effectLst>
            <a:outerShdw blurRad="63500" sx="102000" sy="102000" algn="ctr" rotWithShape="0">
              <a:prstClr val="black">
                <a:alpha val="40000"/>
              </a:prstClr>
            </a:outerShdw>
          </a:effectLst>
        </p:spPr>
      </p:pic>
      <p:pic>
        <p:nvPicPr>
          <p:cNvPr id="17" name="Image 16">
            <a:extLst>
              <a:ext uri="{FF2B5EF4-FFF2-40B4-BE49-F238E27FC236}">
                <a16:creationId xmlns:a16="http://schemas.microsoft.com/office/drawing/2014/main" id="{F2A8278B-EAF6-3F46-8041-3B617A400575}"/>
              </a:ext>
            </a:extLst>
          </p:cNvPr>
          <p:cNvPicPr>
            <a:picLocks noChangeAspect="1"/>
          </p:cNvPicPr>
          <p:nvPr/>
        </p:nvPicPr>
        <p:blipFill>
          <a:blip r:embed="rId4"/>
          <a:stretch>
            <a:fillRect/>
          </a:stretch>
        </p:blipFill>
        <p:spPr>
          <a:xfrm>
            <a:off x="6132666" y="1556336"/>
            <a:ext cx="5940000" cy="4536456"/>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2127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47</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3716082" cy="830997"/>
          </a:xfrm>
          <a:prstGeom prst="rect">
            <a:avLst/>
          </a:prstGeom>
        </p:spPr>
        <p:txBody>
          <a:bodyPr wrap="none">
            <a:spAutoFit/>
          </a:bodyPr>
          <a:lstStyle/>
          <a:p>
            <a:r>
              <a:rPr lang="fr-FR" sz="2400" b="1" dirty="0">
                <a:solidFill>
                  <a:schemeClr val="bg1"/>
                </a:solidFill>
                <a:cs typeface="Times New Roman" pitchFamily="18" charset="0"/>
              </a:rPr>
              <a:t>Calibration de codes de</a:t>
            </a:r>
            <a:br>
              <a:rPr lang="fr-FR" sz="2400" b="1" dirty="0">
                <a:solidFill>
                  <a:schemeClr val="bg1"/>
                </a:solidFill>
                <a:cs typeface="Times New Roman" pitchFamily="18" charset="0"/>
              </a:rPr>
            </a:br>
            <a:r>
              <a:rPr lang="fr-FR" sz="2400" b="1" dirty="0">
                <a:solidFill>
                  <a:schemeClr val="bg1"/>
                </a:solidFill>
                <a:cs typeface="Times New Roman" pitchFamily="18" charset="0"/>
              </a:rPr>
              <a:t>dimensionnement</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433965"/>
          </a:xfrm>
          <a:prstGeom prst="rect">
            <a:avLst/>
          </a:prstGeom>
        </p:spPr>
        <p:txBody>
          <a:bodyPr wrap="square">
            <a:spAutoFit/>
          </a:bodyPr>
          <a:lstStyle/>
          <a:p>
            <a:pPr lvl="0">
              <a:lnSpc>
                <a:spcPct val="90000"/>
              </a:lnSpc>
              <a:spcBef>
                <a:spcPts val="1000"/>
              </a:spcBef>
              <a:defRPr/>
            </a:pPr>
            <a:r>
              <a:rPr lang="fr-FR" sz="2400" b="1" u="sng" dirty="0">
                <a:solidFill>
                  <a:srgbClr val="FF0000"/>
                </a:solidFill>
                <a:latin typeface="Courier New" panose="02070309020205020404" pitchFamily="49" charset="0"/>
                <a:cs typeface="Courier New" panose="02070309020205020404" pitchFamily="49" charset="0"/>
              </a:rPr>
              <a:t>Analyse probabiliste de la durée de vie </a:t>
            </a:r>
            <a:r>
              <a:rPr lang="fr-FR" b="1" u="sng" dirty="0">
                <a:solidFill>
                  <a:srgbClr val="FF0000"/>
                </a:solidFill>
                <a:latin typeface="Courier New" panose="02070309020205020404" pitchFamily="49" charset="0"/>
                <a:cs typeface="Courier New" panose="02070309020205020404" pitchFamily="49" charset="0"/>
              </a:rPr>
              <a:t>(4 codes internationaux)</a:t>
            </a:r>
            <a:endParaRPr lang="fr-FR" sz="2400" b="1" u="sng" dirty="0">
              <a:solidFill>
                <a:srgbClr val="FF0000"/>
              </a:solidFill>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5933034" cy="338554"/>
          </a:xfrm>
          <a:prstGeom prst="rect">
            <a:avLst/>
          </a:prstGeom>
          <a:ln w="28575">
            <a:noFill/>
          </a:ln>
        </p:spPr>
        <p:txBody>
          <a:bodyPr wrap="none">
            <a:spAutoFit/>
          </a:bodyPr>
          <a:lstStyle/>
          <a:p>
            <a:r>
              <a:rPr lang="fr-FR" sz="1600" b="1" i="1" dirty="0">
                <a:solidFill>
                  <a:schemeClr val="bg1"/>
                </a:solidFill>
              </a:rPr>
              <a:t>Analyse probabiliste de la durée de vie </a:t>
            </a:r>
            <a:r>
              <a:rPr lang="fr-FR" sz="1200" b="1" i="1" dirty="0">
                <a:solidFill>
                  <a:schemeClr val="bg1"/>
                </a:solidFill>
              </a:rPr>
              <a:t>(4 codes internationaux)</a:t>
            </a:r>
            <a:endParaRPr lang="fr-FR" sz="1600" b="1" i="1" dirty="0">
              <a:solidFill>
                <a:schemeClr val="bg1"/>
              </a:solidFill>
            </a:endParaRPr>
          </a:p>
        </p:txBody>
      </p:sp>
      <mc:AlternateContent xmlns:mc="http://schemas.openxmlformats.org/markup-compatibility/2006" xmlns:a14="http://schemas.microsoft.com/office/drawing/2010/main">
        <mc:Choice Requires="a14">
          <p:graphicFrame>
            <p:nvGraphicFramePr>
              <p:cNvPr id="2" name="Tableau 1">
                <a:extLst>
                  <a:ext uri="{FF2B5EF4-FFF2-40B4-BE49-F238E27FC236}">
                    <a16:creationId xmlns:a16="http://schemas.microsoft.com/office/drawing/2014/main" id="{030ABBB1-F87C-7A40-B617-9DB078BF516D}"/>
                  </a:ext>
                </a:extLst>
              </p:cNvPr>
              <p:cNvGraphicFramePr>
                <a:graphicFrameLocks noGrp="1"/>
              </p:cNvGraphicFramePr>
              <p:nvPr>
                <p:extLst>
                  <p:ext uri="{D42A27DB-BD31-4B8C-83A1-F6EECF244321}">
                    <p14:modId xmlns:p14="http://schemas.microsoft.com/office/powerpoint/2010/main" val="3516322163"/>
                  </p:ext>
                </p:extLst>
              </p:nvPr>
            </p:nvGraphicFramePr>
            <p:xfrm>
              <a:off x="551384" y="1700808"/>
              <a:ext cx="11377264" cy="3873131"/>
            </p:xfrm>
            <a:graphic>
              <a:graphicData uri="http://schemas.openxmlformats.org/drawingml/2006/table">
                <a:tbl>
                  <a:tblPr firstRow="1" firstCol="1" bandRow="1">
                    <a:tableStyleId>{5C22544A-7EE6-4342-B048-85BDC9FD1C3A}</a:tableStyleId>
                  </a:tblPr>
                  <a:tblGrid>
                    <a:gridCol w="1008112">
                      <a:extLst>
                        <a:ext uri="{9D8B030D-6E8A-4147-A177-3AD203B41FA5}">
                          <a16:colId xmlns:a16="http://schemas.microsoft.com/office/drawing/2014/main" val="1444523127"/>
                        </a:ext>
                      </a:extLst>
                    </a:gridCol>
                    <a:gridCol w="432048">
                      <a:extLst>
                        <a:ext uri="{9D8B030D-6E8A-4147-A177-3AD203B41FA5}">
                          <a16:colId xmlns:a16="http://schemas.microsoft.com/office/drawing/2014/main" val="877024861"/>
                        </a:ext>
                      </a:extLst>
                    </a:gridCol>
                    <a:gridCol w="4392488">
                      <a:extLst>
                        <a:ext uri="{9D8B030D-6E8A-4147-A177-3AD203B41FA5}">
                          <a16:colId xmlns:a16="http://schemas.microsoft.com/office/drawing/2014/main" val="1402241427"/>
                        </a:ext>
                      </a:extLst>
                    </a:gridCol>
                    <a:gridCol w="1008112">
                      <a:extLst>
                        <a:ext uri="{9D8B030D-6E8A-4147-A177-3AD203B41FA5}">
                          <a16:colId xmlns:a16="http://schemas.microsoft.com/office/drawing/2014/main" val="1827867437"/>
                        </a:ext>
                      </a:extLst>
                    </a:gridCol>
                    <a:gridCol w="1512168">
                      <a:extLst>
                        <a:ext uri="{9D8B030D-6E8A-4147-A177-3AD203B41FA5}">
                          <a16:colId xmlns:a16="http://schemas.microsoft.com/office/drawing/2014/main" val="3974478966"/>
                        </a:ext>
                      </a:extLst>
                    </a:gridCol>
                    <a:gridCol w="1512168">
                      <a:extLst>
                        <a:ext uri="{9D8B030D-6E8A-4147-A177-3AD203B41FA5}">
                          <a16:colId xmlns:a16="http://schemas.microsoft.com/office/drawing/2014/main" val="2357776492"/>
                        </a:ext>
                      </a:extLst>
                    </a:gridCol>
                    <a:gridCol w="1512168">
                      <a:extLst>
                        <a:ext uri="{9D8B030D-6E8A-4147-A177-3AD203B41FA5}">
                          <a16:colId xmlns:a16="http://schemas.microsoft.com/office/drawing/2014/main" val="1751197303"/>
                        </a:ext>
                      </a:extLst>
                    </a:gridCol>
                  </a:tblGrid>
                  <a:tr h="340490">
                    <a:tc rowSpan="2">
                      <a:txBody>
                        <a:bodyPr/>
                        <a:lstStyle/>
                        <a:p>
                          <a:pPr algn="ctr">
                            <a:lnSpc>
                              <a:spcPct val="85000"/>
                            </a:lnSpc>
                          </a:pPr>
                          <a:r>
                            <a:rPr lang="en-US" sz="1500" kern="100" dirty="0">
                              <a:effectLst/>
                              <a:latin typeface="Courier New" panose="02070309020205020404" pitchFamily="49" charset="0"/>
                              <a:cs typeface="Courier New" panose="02070309020205020404" pitchFamily="49" charset="0"/>
                            </a:rPr>
                            <a:t>Code</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2" gridSpan="2">
                      <a:txBody>
                        <a:bodyPr/>
                        <a:lstStyle/>
                        <a:p>
                          <a:pPr algn="ctr">
                            <a:lnSpc>
                              <a:spcPct val="85000"/>
                            </a:lnSpc>
                          </a:pPr>
                          <a:r>
                            <a:rPr lang="en-US" sz="1500" kern="100" dirty="0" err="1">
                              <a:effectLst/>
                              <a:latin typeface="Courier New" panose="02070309020205020404" pitchFamily="49" charset="0"/>
                              <a:cs typeface="Courier New" panose="02070309020205020404" pitchFamily="49" charset="0"/>
                            </a:rPr>
                            <a:t>Valeurs</a:t>
                          </a:r>
                          <a:r>
                            <a:rPr lang="en-US" sz="1500" kern="100" dirty="0">
                              <a:effectLst/>
                              <a:latin typeface="Courier New" panose="02070309020205020404" pitchFamily="49" charset="0"/>
                              <a:cs typeface="Courier New" panose="02070309020205020404" pitchFamily="49" charset="0"/>
                            </a:rPr>
                            <a:t> des coefficients</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2" hMerge="1">
                      <a:txBody>
                        <a:bodyPr/>
                        <a:lstStyle/>
                        <a:p>
                          <a:endParaRPr lang="fr-FR"/>
                        </a:p>
                      </a:txBody>
                      <a:tcPr/>
                    </a:tc>
                    <a:tc rowSpan="2">
                      <a:txBody>
                        <a:bodyPr/>
                        <a:lstStyle/>
                        <a:p>
                          <a:pPr algn="ctr">
                            <a:lnSpc>
                              <a:spcPct val="50000"/>
                            </a:lnSpc>
                          </a:pPr>
                          <a:r>
                            <a:rPr lang="en-US" sz="1500" kern="100" dirty="0" err="1">
                              <a:effectLst/>
                              <a:latin typeface="Courier New" panose="02070309020205020404" pitchFamily="49" charset="0"/>
                              <a:cs typeface="Courier New" panose="02070309020205020404" pitchFamily="49" charset="0"/>
                            </a:rPr>
                            <a:t>Seuil</a:t>
                          </a:r>
                          <a:r>
                            <a:rPr lang="en-US" sz="1500" kern="100" dirty="0">
                              <a:effectLst/>
                              <a:latin typeface="Courier New" panose="02070309020205020404" pitchFamily="49" charset="0"/>
                              <a:cs typeface="Courier New" panose="02070309020205020404" pitchFamily="49" charset="0"/>
                            </a:rPr>
                            <a:t> </a:t>
                          </a:r>
                          <a14:m>
                            <m:oMath xmlns:m="http://schemas.openxmlformats.org/officeDocument/2006/math">
                              <m:r>
                                <a:rPr lang="en-US" sz="1500" kern="100">
                                  <a:effectLst/>
                                  <a:latin typeface="Cambria Math" panose="02040503050406030204" pitchFamily="18" charset="0"/>
                                </a:rPr>
                                <m:t>𝜔</m:t>
                              </m:r>
                            </m:oMath>
                          </a14:m>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gridSpan="2">
                      <a:txBody>
                        <a:bodyPr/>
                        <a:lstStyle/>
                        <a:p>
                          <a:pPr algn="ctr">
                            <a:lnSpc>
                              <a:spcPct val="85000"/>
                            </a:lnSpc>
                          </a:pPr>
                          <a:r>
                            <a:rPr lang="en-US" sz="1500" kern="100" dirty="0">
                              <a:effectLst/>
                              <a:latin typeface="Courier New" panose="02070309020205020404" pitchFamily="49" charset="0"/>
                              <a:cs typeface="Courier New" panose="02070309020205020404" pitchFamily="49" charset="0"/>
                            </a:rPr>
                            <a:t>Durée de vie </a:t>
                          </a:r>
                          <a:r>
                            <a:rPr lang="en-US" sz="1500" kern="100" dirty="0" err="1">
                              <a:effectLst/>
                              <a:latin typeface="Courier New" panose="02070309020205020404" pitchFamily="49" charset="0"/>
                              <a:cs typeface="Courier New" panose="02070309020205020404" pitchFamily="49" charset="0"/>
                            </a:rPr>
                            <a:t>estimée</a:t>
                          </a:r>
                          <a:endParaRPr lang="fr-FR" sz="1500" kern="100" dirty="0">
                            <a:effectLst/>
                            <a:latin typeface="Courier New" panose="02070309020205020404" pitchFamily="49" charset="0"/>
                            <a:cs typeface="Courier New" panose="02070309020205020404" pitchFamily="49" charset="0"/>
                          </a:endParaRPr>
                        </a:p>
                        <a:p>
                          <a:pPr algn="ctr">
                            <a:lnSpc>
                              <a:spcPct val="85000"/>
                            </a:lnSpc>
                          </a:pPr>
                          <a:r>
                            <a:rPr lang="en-US" sz="1500" kern="100" dirty="0">
                              <a:effectLst/>
                              <a:latin typeface="Courier New" panose="02070309020205020404" pitchFamily="49" charset="0"/>
                              <a:cs typeface="Courier New" panose="02070309020205020404" pitchFamily="49" charset="0"/>
                            </a:rPr>
                            <a:t>(</a:t>
                          </a:r>
                          <a:r>
                            <a:rPr lang="en-US" sz="1500" kern="100" dirty="0" err="1">
                              <a:effectLst/>
                              <a:latin typeface="Courier New" panose="02070309020205020404" pitchFamily="49" charset="0"/>
                              <a:cs typeface="Courier New" panose="02070309020205020404" pitchFamily="49" charset="0"/>
                            </a:rPr>
                            <a:t>mois</a:t>
                          </a:r>
                          <a:r>
                            <a:rPr lang="en-US" sz="1500" kern="100" dirty="0">
                              <a:effectLst/>
                              <a:latin typeface="Courier New" panose="02070309020205020404" pitchFamily="49" charset="0"/>
                              <a:cs typeface="Courier New" panose="02070309020205020404" pitchFamily="49" charset="0"/>
                            </a:rPr>
                            <a:t> / </a:t>
                          </a:r>
                          <a:r>
                            <a:rPr lang="en-US" sz="1500" kern="100" dirty="0" err="1">
                              <a:effectLst/>
                              <a:latin typeface="Courier New" panose="02070309020205020404" pitchFamily="49" charset="0"/>
                              <a:cs typeface="Courier New" panose="02070309020205020404" pitchFamily="49" charset="0"/>
                            </a:rPr>
                            <a:t>année</a:t>
                          </a:r>
                          <a:r>
                            <a:rPr lang="en-US" sz="1500" kern="100" dirty="0">
                              <a:effectLst/>
                              <a:latin typeface="Courier New" panose="02070309020205020404" pitchFamily="49" charset="0"/>
                              <a:cs typeface="Courier New" panose="02070309020205020404" pitchFamily="49" charset="0"/>
                            </a:rPr>
                            <a:t>)</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hMerge="1">
                      <a:txBody>
                        <a:bodyPr/>
                        <a:lstStyle/>
                        <a:p>
                          <a:endParaRPr lang="fr-FR"/>
                        </a:p>
                      </a:txBody>
                      <a:tcPr/>
                    </a:tc>
                    <a:tc rowSpan="2">
                      <a:txBody>
                        <a:bodyPr/>
                        <a:lstStyle/>
                        <a:p>
                          <a:pPr algn="ctr">
                            <a:lnSpc>
                              <a:spcPct val="85000"/>
                            </a:lnSpc>
                          </a:pPr>
                          <a:r>
                            <a:rPr lang="en-US" sz="1500" kern="100" dirty="0" err="1">
                              <a:effectLst/>
                              <a:latin typeface="Courier New" panose="02070309020205020404" pitchFamily="49" charset="0"/>
                              <a:cs typeface="Courier New" panose="02070309020205020404" pitchFamily="49" charset="0"/>
                            </a:rPr>
                            <a:t>niveau</a:t>
                          </a:r>
                          <a:r>
                            <a:rPr lang="en-US" sz="1500" kern="100" dirty="0">
                              <a:effectLst/>
                              <a:latin typeface="Courier New" panose="02070309020205020404" pitchFamily="49" charset="0"/>
                              <a:cs typeface="Courier New" panose="02070309020205020404" pitchFamily="49" charset="0"/>
                            </a:rPr>
                            <a:t> de </a:t>
                          </a:r>
                          <a:r>
                            <a:rPr lang="en-US" sz="1500" kern="100" dirty="0" err="1">
                              <a:effectLst/>
                              <a:latin typeface="Courier New" panose="02070309020205020404" pitchFamily="49" charset="0"/>
                              <a:cs typeface="Courier New" panose="02070309020205020404" pitchFamily="49" charset="0"/>
                            </a:rPr>
                            <a:t>confiance</a:t>
                          </a:r>
                          <a:r>
                            <a:rPr lang="en-US" sz="1500" kern="100" dirty="0">
                              <a:effectLst/>
                              <a:latin typeface="Courier New" panose="02070309020205020404" pitchFamily="49" charset="0"/>
                              <a:cs typeface="Courier New" panose="02070309020205020404" pitchFamily="49" charset="0"/>
                            </a:rPr>
                            <a:t> </a:t>
                          </a:r>
                          <a14:m>
                            <m:oMath xmlns:m="http://schemas.openxmlformats.org/officeDocument/2006/math">
                              <m:sSub>
                                <m:sSubPr>
                                  <m:ctrlPr>
                                    <a:rPr lang="fr-FR" sz="1500" i="1" kern="100">
                                      <a:effectLst/>
                                      <a:latin typeface="Cambria Math" panose="02040503050406030204" pitchFamily="18" charset="0"/>
                                    </a:rPr>
                                  </m:ctrlPr>
                                </m:sSubPr>
                                <m:e>
                                  <m:r>
                                    <a:rPr lang="en-US" sz="1500" kern="100">
                                      <a:effectLst/>
                                      <a:latin typeface="Cambria Math" panose="02040503050406030204" pitchFamily="18" charset="0"/>
                                    </a:rPr>
                                    <m:t>𝓁</m:t>
                                  </m:r>
                                </m:e>
                                <m:sub>
                                  <m:r>
                                    <a:rPr lang="en-US" sz="1500" kern="100">
                                      <a:effectLst/>
                                      <a:latin typeface="Cambria Math" panose="02040503050406030204" pitchFamily="18" charset="0"/>
                                    </a:rPr>
                                    <m:t>𝑐</m:t>
                                  </m:r>
                                </m:sub>
                              </m:sSub>
                            </m:oMath>
                          </a14:m>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970916459"/>
                      </a:ext>
                    </a:extLst>
                  </a:tr>
                  <a:tr h="340490">
                    <a:tc vMerge="1">
                      <a:txBody>
                        <a:bodyPr/>
                        <a:lstStyle/>
                        <a:p>
                          <a:endParaRPr lang="fr-FR"/>
                        </a:p>
                      </a:txBody>
                      <a:tcPr/>
                    </a:tc>
                    <a:tc gridSpan="2" vMerge="1">
                      <a:txBody>
                        <a:bodyPr/>
                        <a:lstStyle/>
                        <a:p>
                          <a:endParaRPr lang="fr-FR"/>
                        </a:p>
                      </a:txBody>
                      <a:tcPr/>
                    </a:tc>
                    <a:tc hMerge="1" vMerge="1">
                      <a:txBody>
                        <a:bodyPr/>
                        <a:lstStyle/>
                        <a:p>
                          <a:endParaRPr lang="fr-FR"/>
                        </a:p>
                      </a:txBody>
                      <a:tcPr/>
                    </a:tc>
                    <a:tc vMerge="1">
                      <a:txBody>
                        <a:bodyPr/>
                        <a:lstStyle/>
                        <a:p>
                          <a:endParaRPr lang="fr-FR"/>
                        </a:p>
                      </a:txBody>
                      <a:tcPr/>
                    </a:tc>
                    <a:tc>
                      <a:txBody>
                        <a:bodyPr/>
                        <a:lstStyle/>
                        <a:p>
                          <a:pPr algn="ctr">
                            <a:lnSpc>
                              <a:spcPct val="85000"/>
                            </a:lnSpc>
                          </a:pPr>
                          <a:r>
                            <a:rPr lang="en-US" sz="1500" kern="100" dirty="0">
                              <a:effectLst/>
                              <a:latin typeface="Courier New" panose="02070309020205020404" pitchFamily="49" charset="0"/>
                              <a:cs typeface="Courier New" panose="02070309020205020404" pitchFamily="49" charset="0"/>
                            </a:rPr>
                            <a:t>MTBF</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lnSpc>
                              <a:spcPct val="85000"/>
                            </a:lnSpc>
                          </a:pPr>
                          <a:r>
                            <a:rPr lang="en-US" sz="1500" kern="100" dirty="0">
                              <a:effectLst/>
                              <a:latin typeface="Courier New" panose="02070309020205020404" pitchFamily="49" charset="0"/>
                              <a:cs typeface="Courier New" panose="02070309020205020404" pitchFamily="49" charset="0"/>
                            </a:rPr>
                            <a:t>10%-quantile </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vMerge="1">
                      <a:txBody>
                        <a:bodyPr/>
                        <a:lstStyle/>
                        <a:p>
                          <a:endParaRPr lang="fr-FR"/>
                        </a:p>
                      </a:txBody>
                      <a:tcPr/>
                    </a:tc>
                    <a:extLst>
                      <a:ext uri="{0D108BD9-81ED-4DB2-BD59-A6C34878D82A}">
                        <a16:rowId xmlns:a16="http://schemas.microsoft.com/office/drawing/2014/main" val="4052074048"/>
                      </a:ext>
                    </a:extLst>
                  </a:tr>
                  <a:tr h="391931">
                    <a:tc rowSpan="2">
                      <a:txBody>
                        <a:bodyPr/>
                        <a:lstStyle/>
                        <a:p>
                          <a:pPr algn="l"/>
                          <a:r>
                            <a:rPr lang="en-US" sz="1400" kern="100" dirty="0">
                              <a:effectLst/>
                              <a:latin typeface="Courier New" panose="02070309020205020404" pitchFamily="49" charset="0"/>
                              <a:cs typeface="Courier New" panose="02070309020205020404" pitchFamily="49" charset="0"/>
                            </a:rPr>
                            <a:t>ACI 440</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2">
                      <a:txBody>
                        <a:bodyPr/>
                        <a:lstStyle/>
                        <a:p>
                          <a:pPr algn="l"/>
                          <a:r>
                            <a:rPr lang="en-US" sz="1050" kern="100">
                              <a:effectLst/>
                              <a:latin typeface="Courier New" panose="02070309020205020404" pitchFamily="49" charset="0"/>
                              <a:cs typeface="Courier New" panose="02070309020205020404" pitchFamily="49" charset="0"/>
                            </a:rPr>
                            <a:t>with</a:t>
                          </a:r>
                          <a:endParaRPr lang="fr-FR" sz="12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l">
                            <a:lnSpc>
                              <a:spcPct val="90000"/>
                            </a:lnSpc>
                          </a:pP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𝐶</m:t>
                                  </m:r>
                                </m:e>
                                <m:sub>
                                  <m:r>
                                    <a:rPr lang="en-US" sz="1400" kern="100">
                                      <a:effectLst/>
                                      <a:latin typeface="Cambria Math" panose="02040503050406030204" pitchFamily="18" charset="0"/>
                                    </a:rPr>
                                    <m:t>𝐸</m:t>
                                  </m:r>
                                </m:sub>
                              </m:sSub>
                            </m:oMath>
                          </a14:m>
                          <a:r>
                            <a:rPr lang="en-US" sz="1400" kern="100" dirty="0">
                              <a:effectLst/>
                              <a:latin typeface="Courier New" panose="02070309020205020404" pitchFamily="49" charset="0"/>
                              <a:cs typeface="Courier New" panose="02070309020205020404" pitchFamily="49" charset="0"/>
                            </a:rPr>
                            <a:t>=0,85 (</a:t>
                          </a:r>
                          <a14:m>
                            <m:oMath xmlns:m="http://schemas.openxmlformats.org/officeDocument/2006/math">
                              <m:r>
                                <a:rPr lang="en-US" sz="1400" i="1" kern="100" dirty="0" smtClean="0">
                                  <a:effectLst/>
                                  <a:latin typeface="Cambria Math" panose="02040503050406030204" pitchFamily="18" charset="0"/>
                                  <a:ea typeface="Cambria Math" panose="02040503050406030204" pitchFamily="18" charset="0"/>
                                  <a:cs typeface="Courier New" panose="02070309020205020404" pitchFamily="49" charset="0"/>
                                </a:rPr>
                                <m:t>≡</m:t>
                              </m:r>
                            </m:oMath>
                          </a14:m>
                          <a:r>
                            <a:rPr lang="en-US" sz="1400" kern="100" dirty="0">
                              <a:effectLst/>
                              <a:latin typeface="Courier New" panose="02070309020205020404" pitchFamily="49" charset="0"/>
                              <a:cs typeface="Courier New" panose="02070309020205020404" pitchFamily="49" charset="0"/>
                            </a:rPr>
                            <a:t> </a:t>
                          </a:r>
                          <a:r>
                            <a:rPr lang="en-US" sz="1400" kern="100" dirty="0" err="1">
                              <a:effectLst/>
                              <a:latin typeface="Courier New" panose="02070309020205020404" pitchFamily="49" charset="0"/>
                              <a:cs typeface="Courier New" panose="02070309020205020404" pitchFamily="49" charset="0"/>
                            </a:rPr>
                            <a:t>fibres</a:t>
                          </a:r>
                          <a:r>
                            <a:rPr lang="en-US" sz="1400" kern="100" dirty="0">
                              <a:effectLst/>
                              <a:latin typeface="Courier New" panose="02070309020205020404" pitchFamily="49" charset="0"/>
                              <a:cs typeface="Courier New" panose="02070309020205020404" pitchFamily="49" charset="0"/>
                            </a:rPr>
                            <a:t> de </a:t>
                          </a:r>
                          <a:r>
                            <a:rPr lang="en-US" sz="1400" kern="100" dirty="0" err="1">
                              <a:effectLst/>
                              <a:latin typeface="Courier New" panose="02070309020205020404" pitchFamily="49" charset="0"/>
                              <a:cs typeface="Courier New" panose="02070309020205020404" pitchFamily="49" charset="0"/>
                            </a:rPr>
                            <a:t>carbone</a:t>
                          </a:r>
                          <a:r>
                            <a:rPr lang="en-US" sz="1400" kern="100" dirty="0">
                              <a:effectLst/>
                              <a:latin typeface="Courier New" panose="02070309020205020404" pitchFamily="49" charset="0"/>
                              <a:cs typeface="Courier New" panose="02070309020205020404" pitchFamily="49" charset="0"/>
                            </a:rPr>
                            <a:t>)</a:t>
                          </a:r>
                          <a:endParaRPr lang="fr-FR" sz="20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0,656</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72,1 / 6</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44,9 / 3,7</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3,039e-06</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310352880"/>
                      </a:ext>
                    </a:extLst>
                  </a:tr>
                  <a:tr h="391931">
                    <a:tc vMerge="1">
                      <a:txBody>
                        <a:bodyPr/>
                        <a:lstStyle/>
                        <a:p>
                          <a:endParaRPr lang="fr-FR"/>
                        </a:p>
                      </a:txBody>
                      <a:tcPr/>
                    </a:tc>
                    <a:tc vMerge="1">
                      <a:txBody>
                        <a:bodyPr/>
                        <a:lstStyle/>
                        <a:p>
                          <a:endParaRPr lang="fr-FR"/>
                        </a:p>
                      </a:txBody>
                      <a:tcPr/>
                    </a:tc>
                    <a:tc>
                      <a:txBody>
                        <a:bodyPr/>
                        <a:lstStyle/>
                        <a:p>
                          <a:pPr algn="just"/>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𝐶</m:t>
                                  </m:r>
                                </m:e>
                                <m:sub>
                                  <m:r>
                                    <a:rPr lang="en-US" sz="1400" kern="100">
                                      <a:effectLst/>
                                      <a:latin typeface="Cambria Math" panose="02040503050406030204" pitchFamily="18" charset="0"/>
                                    </a:rPr>
                                    <m:t>𝐸</m:t>
                                  </m:r>
                                </m:sub>
                              </m:sSub>
                            </m:oMath>
                          </a14:m>
                          <a:r>
                            <a:rPr lang="en-US" sz="1400" kern="100" dirty="0">
                              <a:effectLst/>
                              <a:latin typeface="Courier New" panose="02070309020205020404" pitchFamily="49" charset="0"/>
                              <a:cs typeface="Courier New" panose="02070309020205020404" pitchFamily="49" charset="0"/>
                            </a:rPr>
                            <a:t>=0,65 (</a:t>
                          </a:r>
                          <a14:m>
                            <m:oMath xmlns:m="http://schemas.openxmlformats.org/officeDocument/2006/math">
                              <m:r>
                                <a:rPr lang="en-US" sz="1400" i="1" kern="100" dirty="0" smtClean="0">
                                  <a:effectLst/>
                                  <a:latin typeface="Cambria Math" panose="02040503050406030204" pitchFamily="18" charset="0"/>
                                  <a:ea typeface="Cambria Math" panose="02040503050406030204" pitchFamily="18" charset="0"/>
                                  <a:cs typeface="Courier New" panose="02070309020205020404" pitchFamily="49" charset="0"/>
                                </a:rPr>
                                <m:t>≡</m:t>
                              </m:r>
                            </m:oMath>
                          </a14:m>
                          <a:r>
                            <a:rPr lang="en-US" sz="1400" kern="100" dirty="0">
                              <a:effectLst/>
                              <a:latin typeface="Courier New" panose="02070309020205020404" pitchFamily="49" charset="0"/>
                              <a:cs typeface="Courier New" panose="02070309020205020404" pitchFamily="49" charset="0"/>
                            </a:rPr>
                            <a:t> </a:t>
                          </a:r>
                          <a:r>
                            <a:rPr lang="en-US" sz="1400" kern="100" dirty="0" err="1">
                              <a:effectLst/>
                              <a:latin typeface="Courier New" panose="02070309020205020404" pitchFamily="49" charset="0"/>
                              <a:cs typeface="Courier New" panose="02070309020205020404" pitchFamily="49" charset="0"/>
                            </a:rPr>
                            <a:t>fibres</a:t>
                          </a:r>
                          <a:r>
                            <a:rPr lang="en-US" sz="1400" kern="100" dirty="0">
                              <a:effectLst/>
                              <a:latin typeface="Courier New" panose="02070309020205020404" pitchFamily="49" charset="0"/>
                              <a:cs typeface="Courier New" panose="02070309020205020404" pitchFamily="49" charset="0"/>
                            </a:rPr>
                            <a:t> de </a:t>
                          </a:r>
                          <a:r>
                            <a:rPr lang="en-US" sz="1400" kern="100" dirty="0" err="1">
                              <a:effectLst/>
                              <a:latin typeface="Courier New" panose="02070309020205020404" pitchFamily="49" charset="0"/>
                              <a:cs typeface="Courier New" panose="02070309020205020404" pitchFamily="49" charset="0"/>
                            </a:rPr>
                            <a:t>verre</a:t>
                          </a:r>
                          <a:r>
                            <a:rPr lang="en-US" sz="1400" kern="100" dirty="0">
                              <a:effectLst/>
                              <a:latin typeface="Courier New" panose="02070309020205020404" pitchFamily="49" charset="0"/>
                              <a:cs typeface="Courier New" panose="02070309020205020404" pitchFamily="49" charset="0"/>
                            </a:rPr>
                            <a:t> E)</a:t>
                          </a:r>
                          <a:endParaRPr lang="fr-FR" sz="20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0,502</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146,4 / 12,2</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87,0 / 7,3</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2,778e-11</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2877998319"/>
                      </a:ext>
                    </a:extLst>
                  </a:tr>
                  <a:tr h="391931">
                    <a:tc rowSpan="2">
                      <a:txBody>
                        <a:bodyPr/>
                        <a:lstStyle/>
                        <a:p>
                          <a:pPr algn="l"/>
                          <a:r>
                            <a:rPr lang="en-US" sz="1400" kern="100" dirty="0">
                              <a:effectLst/>
                              <a:latin typeface="Courier New" panose="02070309020205020404" pitchFamily="49" charset="0"/>
                              <a:cs typeface="Courier New" panose="02070309020205020404" pitchFamily="49" charset="0"/>
                            </a:rPr>
                            <a:t>TR55</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2">
                      <a:txBody>
                        <a:bodyPr/>
                        <a:lstStyle/>
                        <a:p>
                          <a:pPr algn="l"/>
                          <a:r>
                            <a:rPr lang="en-US" sz="1050" kern="100">
                              <a:effectLst/>
                              <a:latin typeface="Courier New" panose="02070309020205020404" pitchFamily="49" charset="0"/>
                              <a:cs typeface="Courier New" panose="02070309020205020404" pitchFamily="49" charset="0"/>
                            </a:rPr>
                            <a:t>with</a:t>
                          </a:r>
                          <a:endParaRPr lang="fr-FR" sz="12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l">
                            <a:lnSpc>
                              <a:spcPct val="90000"/>
                            </a:lnSpc>
                          </a:pP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𝑚𝑓</m:t>
                                  </m:r>
                                </m:sub>
                              </m:sSub>
                            </m:oMath>
                          </a14:m>
                          <a:r>
                            <a:rPr lang="fr-FR" sz="1400" kern="100" dirty="0">
                              <a:effectLst/>
                              <a:latin typeface="Courier New" panose="02070309020205020404" pitchFamily="49" charset="0"/>
                              <a:cs typeface="Courier New" panose="02070309020205020404" pitchFamily="49" charset="0"/>
                            </a:rPr>
                            <a:t>=1,4; </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𝑚𝐸</m:t>
                                  </m:r>
                                </m:sub>
                              </m:sSub>
                            </m:oMath>
                          </a14:m>
                          <a:r>
                            <a:rPr lang="fr-FR" sz="1400" kern="100" dirty="0">
                              <a:effectLst/>
                              <a:latin typeface="Courier New" panose="02070309020205020404" pitchFamily="49" charset="0"/>
                              <a:cs typeface="Courier New" panose="02070309020205020404" pitchFamily="49" charset="0"/>
                            </a:rPr>
                            <a:t>=1,1; </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𝑚𝑚</m:t>
                                  </m:r>
                                </m:sub>
                              </m:sSub>
                            </m:oMath>
                          </a14:m>
                          <a:r>
                            <a:rPr lang="fr-FR" sz="1400" kern="100" dirty="0">
                              <a:effectLst/>
                              <a:latin typeface="Courier New" panose="02070309020205020404" pitchFamily="49" charset="0"/>
                              <a:cs typeface="Courier New" panose="02070309020205020404" pitchFamily="49" charset="0"/>
                            </a:rPr>
                            <a:t>=1,4 (</a:t>
                          </a:r>
                          <a14:m>
                            <m:oMath xmlns:m="http://schemas.openxmlformats.org/officeDocument/2006/math">
                              <m:r>
                                <a:rPr lang="en-US" sz="1400" i="1" kern="100" dirty="0" smtClean="0">
                                  <a:effectLst/>
                                  <a:latin typeface="Cambria Math" panose="02040503050406030204" pitchFamily="18" charset="0"/>
                                  <a:ea typeface="Cambria Math" panose="02040503050406030204" pitchFamily="18" charset="0"/>
                                  <a:cs typeface="Courier New" panose="02070309020205020404" pitchFamily="49" charset="0"/>
                                </a:rPr>
                                <m:t>≡</m:t>
                              </m:r>
                            </m:oMath>
                          </a14:m>
                          <a:r>
                            <a:rPr lang="en-US" sz="1400" kern="100" dirty="0">
                              <a:effectLst/>
                              <a:latin typeface="Courier New" panose="02070309020205020404" pitchFamily="49" charset="0"/>
                              <a:cs typeface="Courier New" panose="02070309020205020404" pitchFamily="49" charset="0"/>
                            </a:rPr>
                            <a:t> carbone)</a:t>
                          </a:r>
                          <a:endParaRPr lang="fr-FR" sz="20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0,393</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213,4 / 17,8</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133,3 / 11,1</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7,163e-16</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167424833"/>
                      </a:ext>
                    </a:extLst>
                  </a:tr>
                  <a:tr h="391931">
                    <a:tc vMerge="1">
                      <a:txBody>
                        <a:bodyPr/>
                        <a:lstStyle/>
                        <a:p>
                          <a:endParaRPr lang="fr-FR"/>
                        </a:p>
                      </a:txBody>
                      <a:tcPr/>
                    </a:tc>
                    <a:tc vMerge="1">
                      <a:txBody>
                        <a:bodyPr/>
                        <a:lstStyle/>
                        <a:p>
                          <a:endParaRPr lang="fr-FR"/>
                        </a:p>
                      </a:txBody>
                      <a:tcPr/>
                    </a:tc>
                    <a:tc>
                      <a:txBody>
                        <a:bodyPr/>
                        <a:lstStyle/>
                        <a:p>
                          <a:pPr algn="just"/>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𝑚𝑓</m:t>
                                  </m:r>
                                </m:sub>
                              </m:sSub>
                            </m:oMath>
                          </a14:m>
                          <a:r>
                            <a:rPr lang="en-US" sz="1400" kern="100" dirty="0">
                              <a:effectLst/>
                              <a:latin typeface="Courier New" panose="02070309020205020404" pitchFamily="49" charset="0"/>
                              <a:cs typeface="Courier New" panose="02070309020205020404" pitchFamily="49" charset="0"/>
                            </a:rPr>
                            <a:t>=1,95; </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𝑚𝐸</m:t>
                                  </m:r>
                                </m:sub>
                              </m:sSub>
                            </m:oMath>
                          </a14:m>
                          <a:r>
                            <a:rPr lang="en-US" sz="1400" kern="100" dirty="0">
                              <a:effectLst/>
                              <a:latin typeface="Courier New" panose="02070309020205020404" pitchFamily="49" charset="0"/>
                              <a:cs typeface="Courier New" panose="02070309020205020404" pitchFamily="49" charset="0"/>
                            </a:rPr>
                            <a:t>=1,8; </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𝑚𝑚</m:t>
                                  </m:r>
                                </m:sub>
                              </m:sSub>
                            </m:oMath>
                          </a14:m>
                          <a:r>
                            <a:rPr lang="en-US" sz="1400" kern="100" dirty="0">
                              <a:effectLst/>
                              <a:latin typeface="Courier New" panose="02070309020205020404" pitchFamily="49" charset="0"/>
                              <a:cs typeface="Courier New" panose="02070309020205020404" pitchFamily="49" charset="0"/>
                            </a:rPr>
                            <a:t>=1,4 (</a:t>
                          </a:r>
                          <a14:m>
                            <m:oMath xmlns:m="http://schemas.openxmlformats.org/officeDocument/2006/math">
                              <m:r>
                                <a:rPr lang="en-US" sz="1400" i="1" kern="100" dirty="0" smtClean="0">
                                  <a:effectLst/>
                                  <a:latin typeface="Cambria Math" panose="02040503050406030204" pitchFamily="18" charset="0"/>
                                  <a:ea typeface="Cambria Math" panose="02040503050406030204" pitchFamily="18" charset="0"/>
                                  <a:cs typeface="Courier New" panose="02070309020205020404" pitchFamily="49" charset="0"/>
                                </a:rPr>
                                <m:t>≡</m:t>
                              </m:r>
                            </m:oMath>
                          </a14:m>
                          <a:r>
                            <a:rPr lang="en-US" sz="1400" kern="100" dirty="0">
                              <a:effectLst/>
                              <a:latin typeface="Courier New" panose="02070309020205020404" pitchFamily="49" charset="0"/>
                              <a:cs typeface="Courier New" panose="02070309020205020404" pitchFamily="49" charset="0"/>
                            </a:rPr>
                            <a:t> </a:t>
                          </a:r>
                          <a:r>
                            <a:rPr lang="en-US" sz="1400" kern="100" dirty="0" err="1">
                              <a:effectLst/>
                              <a:latin typeface="Courier New" panose="02070309020205020404" pitchFamily="49" charset="0"/>
                              <a:cs typeface="Courier New" panose="02070309020205020404" pitchFamily="49" charset="0"/>
                            </a:rPr>
                            <a:t>verre</a:t>
                          </a:r>
                          <a:r>
                            <a:rPr lang="en-US" sz="1400" kern="100" dirty="0">
                              <a:effectLst/>
                              <a:latin typeface="Courier New" panose="02070309020205020404" pitchFamily="49" charset="0"/>
                              <a:cs typeface="Courier New" panose="02070309020205020404" pitchFamily="49" charset="0"/>
                            </a:rPr>
                            <a:t> E)</a:t>
                          </a:r>
                          <a:endParaRPr lang="fr-FR" sz="20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0,173</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435,0 / 36,3</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282,6 / 23,6</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6,628e-28</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3333097800"/>
                      </a:ext>
                    </a:extLst>
                  </a:tr>
                  <a:tr h="391931">
                    <a:tc rowSpan="2">
                      <a:txBody>
                        <a:bodyPr/>
                        <a:lstStyle/>
                        <a:p>
                          <a:pPr algn="l"/>
                          <a:r>
                            <a:rPr lang="en-US" sz="1400" kern="100" dirty="0">
                              <a:effectLst/>
                              <a:latin typeface="Courier New" panose="02070309020205020404" pitchFamily="49" charset="0"/>
                              <a:cs typeface="Courier New" panose="02070309020205020404" pitchFamily="49" charset="0"/>
                            </a:rPr>
                            <a:t>Fib 40</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2">
                      <a:txBody>
                        <a:bodyPr/>
                        <a:lstStyle/>
                        <a:p>
                          <a:pPr algn="l"/>
                          <a:r>
                            <a:rPr lang="en-US" sz="1050" kern="100">
                              <a:effectLst/>
                              <a:latin typeface="Courier New" panose="02070309020205020404" pitchFamily="49" charset="0"/>
                              <a:cs typeface="Courier New" panose="02070309020205020404" pitchFamily="49" charset="0"/>
                            </a:rPr>
                            <a:t>with</a:t>
                          </a:r>
                          <a:endParaRPr lang="fr-FR" sz="12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l">
                            <a:lnSpc>
                              <a:spcPct val="90000"/>
                            </a:lnSpc>
                          </a:pP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𝜂</m:t>
                                  </m:r>
                                </m:e>
                                <m:sub>
                                  <m:r>
                                    <a:rPr lang="en-US" sz="1400" kern="100">
                                      <a:effectLst/>
                                      <a:latin typeface="Cambria Math" panose="02040503050406030204" pitchFamily="18" charset="0"/>
                                    </a:rPr>
                                    <m:t>𝑒𝑛𝑣</m:t>
                                  </m:r>
                                  <m:r>
                                    <a:rPr lang="fr-FR" sz="1400" kern="100">
                                      <a:effectLst/>
                                      <a:latin typeface="Cambria Math" panose="02040503050406030204" pitchFamily="18" charset="0"/>
                                    </a:rPr>
                                    <m:t>,</m:t>
                                  </m:r>
                                  <m:r>
                                    <a:rPr lang="en-US" sz="1400" kern="100">
                                      <a:effectLst/>
                                      <a:latin typeface="Cambria Math" panose="02040503050406030204" pitchFamily="18" charset="0"/>
                                    </a:rPr>
                                    <m:t>𝑡</m:t>
                                  </m:r>
                                </m:sub>
                              </m:sSub>
                            </m:oMath>
                          </a14:m>
                          <a:r>
                            <a:rPr lang="fr-FR" sz="1400" kern="100" dirty="0">
                              <a:effectLst/>
                              <a:latin typeface="Courier New" panose="02070309020205020404" pitchFamily="49" charset="0"/>
                              <a:cs typeface="Courier New" panose="02070309020205020404" pitchFamily="49" charset="0"/>
                            </a:rPr>
                            <a:t>=1,29; </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𝑓</m:t>
                                  </m:r>
                                </m:sub>
                              </m:sSub>
                            </m:oMath>
                          </a14:m>
                          <a:r>
                            <a:rPr lang="fr-FR" sz="1400" kern="100" dirty="0">
                              <a:effectLst/>
                              <a:latin typeface="Courier New" panose="02070309020205020404" pitchFamily="49" charset="0"/>
                              <a:cs typeface="Courier New" panose="02070309020205020404" pitchFamily="49" charset="0"/>
                            </a:rPr>
                            <a:t>=1,25 (</a:t>
                          </a:r>
                          <a14:m>
                            <m:oMath xmlns:m="http://schemas.openxmlformats.org/officeDocument/2006/math">
                              <m:r>
                                <a:rPr lang="en-US" sz="1400" i="1" kern="100" dirty="0" smtClean="0">
                                  <a:effectLst/>
                                  <a:latin typeface="Cambria Math" panose="02040503050406030204" pitchFamily="18" charset="0"/>
                                  <a:ea typeface="Cambria Math" panose="02040503050406030204" pitchFamily="18" charset="0"/>
                                  <a:cs typeface="Courier New" panose="02070309020205020404" pitchFamily="49" charset="0"/>
                                </a:rPr>
                                <m:t>≡</m:t>
                              </m:r>
                            </m:oMath>
                          </a14:m>
                          <a:r>
                            <a:rPr lang="en-US" sz="1400" kern="100" dirty="0">
                              <a:effectLst/>
                              <a:latin typeface="Courier New" panose="02070309020205020404" pitchFamily="49" charset="0"/>
                              <a:cs typeface="Courier New" panose="02070309020205020404" pitchFamily="49" charset="0"/>
                            </a:rPr>
                            <a:t> carbone)</a:t>
                          </a:r>
                          <a:endParaRPr lang="fr-FR" sz="20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0,547</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119,5 / 10,0</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73,9 / 6,2</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1,220e-09</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598459103"/>
                      </a:ext>
                    </a:extLst>
                  </a:tr>
                  <a:tr h="391931">
                    <a:tc vMerge="1">
                      <a:txBody>
                        <a:bodyPr/>
                        <a:lstStyle/>
                        <a:p>
                          <a:endParaRPr lang="fr-FR"/>
                        </a:p>
                      </a:txBody>
                      <a:tcPr/>
                    </a:tc>
                    <a:tc vMerge="1">
                      <a:txBody>
                        <a:bodyPr/>
                        <a:lstStyle/>
                        <a:p>
                          <a:endParaRPr lang="fr-FR"/>
                        </a:p>
                      </a:txBody>
                      <a:tcPr/>
                    </a:tc>
                    <a:tc>
                      <a:txBody>
                        <a:bodyPr/>
                        <a:lstStyle/>
                        <a:p>
                          <a:pPr algn="just"/>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𝜂</m:t>
                                  </m:r>
                                </m:e>
                                <m:sub>
                                  <m:r>
                                    <a:rPr lang="en-US" sz="1400" kern="100">
                                      <a:effectLst/>
                                      <a:latin typeface="Cambria Math" panose="02040503050406030204" pitchFamily="18" charset="0"/>
                                    </a:rPr>
                                    <m:t>𝑒𝑛𝑣</m:t>
                                  </m:r>
                                  <m:r>
                                    <a:rPr lang="en-US" sz="1400" kern="100">
                                      <a:effectLst/>
                                      <a:latin typeface="Cambria Math" panose="02040503050406030204" pitchFamily="18" charset="0"/>
                                    </a:rPr>
                                    <m:t>,</m:t>
                                  </m:r>
                                  <m:r>
                                    <a:rPr lang="en-US" sz="1400" kern="100">
                                      <a:effectLst/>
                                      <a:latin typeface="Cambria Math" panose="02040503050406030204" pitchFamily="18" charset="0"/>
                                    </a:rPr>
                                    <m:t>𝑡</m:t>
                                  </m:r>
                                </m:sub>
                              </m:sSub>
                            </m:oMath>
                          </a14:m>
                          <a:r>
                            <a:rPr lang="en-US" sz="1400" kern="100" dirty="0">
                              <a:effectLst/>
                              <a:latin typeface="Courier New" panose="02070309020205020404" pitchFamily="49" charset="0"/>
                              <a:cs typeface="Courier New" panose="02070309020205020404" pitchFamily="49" charset="0"/>
                            </a:rPr>
                            <a:t>=4,16; </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𝑓</m:t>
                                  </m:r>
                                </m:sub>
                              </m:sSub>
                            </m:oMath>
                          </a14:m>
                          <a:r>
                            <a:rPr lang="en-US" sz="1400" kern="100" dirty="0">
                              <a:effectLst/>
                              <a:latin typeface="Courier New" panose="02070309020205020404" pitchFamily="49" charset="0"/>
                              <a:cs typeface="Courier New" panose="02070309020205020404" pitchFamily="49" charset="0"/>
                            </a:rPr>
                            <a:t>=1,25 (</a:t>
                          </a:r>
                          <a14:m>
                            <m:oMath xmlns:m="http://schemas.openxmlformats.org/officeDocument/2006/math">
                              <m:r>
                                <a:rPr lang="en-US" sz="1400" i="1" kern="100" dirty="0" smtClean="0">
                                  <a:effectLst/>
                                  <a:latin typeface="Cambria Math" panose="02040503050406030204" pitchFamily="18" charset="0"/>
                                  <a:ea typeface="Cambria Math" panose="02040503050406030204" pitchFamily="18" charset="0"/>
                                  <a:cs typeface="Courier New" panose="02070309020205020404" pitchFamily="49" charset="0"/>
                                </a:rPr>
                                <m:t>≡</m:t>
                              </m:r>
                            </m:oMath>
                          </a14:m>
                          <a:r>
                            <a:rPr lang="en-US" sz="1400" kern="100" dirty="0">
                              <a:effectLst/>
                              <a:latin typeface="Courier New" panose="02070309020205020404" pitchFamily="49" charset="0"/>
                              <a:cs typeface="Courier New" panose="02070309020205020404" pitchFamily="49" charset="0"/>
                            </a:rPr>
                            <a:t> </a:t>
                          </a:r>
                          <a:r>
                            <a:rPr lang="en-US" sz="1400" kern="100" dirty="0" err="1">
                              <a:effectLst/>
                              <a:latin typeface="Courier New" panose="02070309020205020404" pitchFamily="49" charset="0"/>
                              <a:cs typeface="Courier New" panose="02070309020205020404" pitchFamily="49" charset="0"/>
                            </a:rPr>
                            <a:t>verre</a:t>
                          </a:r>
                          <a:r>
                            <a:rPr lang="en-US" sz="1400" kern="100" dirty="0">
                              <a:effectLst/>
                              <a:latin typeface="Courier New" panose="02070309020205020404" pitchFamily="49" charset="0"/>
                              <a:cs typeface="Courier New" panose="02070309020205020404" pitchFamily="49" charset="0"/>
                            </a:rPr>
                            <a:t> E)</a:t>
                          </a:r>
                          <a:endParaRPr lang="fr-FR" sz="20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0,169</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440,4 / 36,7</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281,2 / 23,4</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4,257e-28</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2621560176"/>
                      </a:ext>
                    </a:extLst>
                  </a:tr>
                  <a:tr h="391931">
                    <a:tc rowSpan="2">
                      <a:txBody>
                        <a:bodyPr/>
                        <a:lstStyle/>
                        <a:p>
                          <a:pPr algn="l"/>
                          <a:r>
                            <a:rPr lang="en-US" sz="1400" kern="100" dirty="0">
                              <a:effectLst/>
                              <a:latin typeface="Courier New" panose="02070309020205020404" pitchFamily="49" charset="0"/>
                              <a:cs typeface="Courier New" panose="02070309020205020404" pitchFamily="49" charset="0"/>
                            </a:rPr>
                            <a:t>AFGC</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2">
                      <a:txBody>
                        <a:bodyPr/>
                        <a:lstStyle/>
                        <a:p>
                          <a:pPr algn="l"/>
                          <a:r>
                            <a:rPr lang="en-US" sz="1050" kern="100">
                              <a:effectLst/>
                              <a:latin typeface="Courier New" panose="02070309020205020404" pitchFamily="49" charset="0"/>
                              <a:cs typeface="Courier New" panose="02070309020205020404" pitchFamily="49" charset="0"/>
                            </a:rPr>
                            <a:t>with</a:t>
                          </a:r>
                          <a:endParaRPr lang="fr-FR" sz="12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l">
                            <a:lnSpc>
                              <a:spcPct val="90000"/>
                            </a:lnSpc>
                          </a:pP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𝑓𝑑</m:t>
                                  </m:r>
                                </m:sub>
                              </m:sSub>
                            </m:oMath>
                          </a14:m>
                          <a:r>
                            <a:rPr lang="fr-FR" sz="1400" kern="100" dirty="0">
                              <a:effectLst/>
                              <a:latin typeface="Courier New" panose="02070309020205020404" pitchFamily="49" charset="0"/>
                              <a:cs typeface="Courier New" panose="02070309020205020404" pitchFamily="49" charset="0"/>
                            </a:rPr>
                            <a:t>=1,4; </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𝛼</m:t>
                                  </m:r>
                                </m:e>
                                <m:sub>
                                  <m:r>
                                    <a:rPr lang="en-US" sz="1400" kern="100">
                                      <a:effectLst/>
                                      <a:latin typeface="Cambria Math" panose="02040503050406030204" pitchFamily="18" charset="0"/>
                                    </a:rPr>
                                    <m:t>𝑓</m:t>
                                  </m:r>
                                </m:sub>
                              </m:sSub>
                            </m:oMath>
                          </a14:m>
                          <a:r>
                            <a:rPr lang="fr-FR" sz="1400" kern="100" dirty="0">
                              <a:effectLst/>
                              <a:latin typeface="Courier New" panose="02070309020205020404" pitchFamily="49" charset="0"/>
                              <a:cs typeface="Courier New" panose="02070309020205020404" pitchFamily="49" charset="0"/>
                            </a:rPr>
                            <a:t>=0,8 (</a:t>
                          </a:r>
                          <a14:m>
                            <m:oMath xmlns:m="http://schemas.openxmlformats.org/officeDocument/2006/math">
                              <m:r>
                                <a:rPr lang="en-US" sz="1400" i="1" kern="100" dirty="0" smtClean="0">
                                  <a:effectLst/>
                                  <a:latin typeface="Cambria Math" panose="02040503050406030204" pitchFamily="18" charset="0"/>
                                  <a:ea typeface="Cambria Math" panose="02040503050406030204" pitchFamily="18" charset="0"/>
                                  <a:cs typeface="Courier New" panose="02070309020205020404" pitchFamily="49" charset="0"/>
                                </a:rPr>
                                <m:t>≡</m:t>
                              </m:r>
                            </m:oMath>
                          </a14:m>
                          <a:r>
                            <a:rPr lang="en-US" sz="1400" kern="100" dirty="0">
                              <a:effectLst/>
                              <a:latin typeface="Courier New" panose="02070309020205020404" pitchFamily="49" charset="0"/>
                              <a:cs typeface="Courier New" panose="02070309020205020404" pitchFamily="49" charset="0"/>
                            </a:rPr>
                            <a:t> carbone)</a:t>
                          </a:r>
                          <a:endParaRPr lang="fr-FR" sz="20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0,571</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110,4 / 9,2</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66,7 / 5,6</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8,547e-09</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1205906193"/>
                      </a:ext>
                    </a:extLst>
                  </a:tr>
                  <a:tr h="391931">
                    <a:tc vMerge="1">
                      <a:txBody>
                        <a:bodyPr/>
                        <a:lstStyle/>
                        <a:p>
                          <a:endParaRPr lang="fr-FR"/>
                        </a:p>
                      </a:txBody>
                      <a:tcPr/>
                    </a:tc>
                    <a:tc vMerge="1">
                      <a:txBody>
                        <a:bodyPr/>
                        <a:lstStyle/>
                        <a:p>
                          <a:endParaRPr lang="fr-FR"/>
                        </a:p>
                      </a:txBody>
                      <a:tcPr/>
                    </a:tc>
                    <a:tc>
                      <a:txBody>
                        <a:bodyPr/>
                        <a:lstStyle/>
                        <a:p>
                          <a:pPr algn="just"/>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𝑓𝑑</m:t>
                                  </m:r>
                                </m:sub>
                              </m:sSub>
                            </m:oMath>
                          </a14:m>
                          <a:r>
                            <a:rPr lang="en-US" sz="1400" kern="100" dirty="0">
                              <a:effectLst/>
                              <a:latin typeface="Courier New" panose="02070309020205020404" pitchFamily="49" charset="0"/>
                              <a:cs typeface="Courier New" panose="02070309020205020404" pitchFamily="49" charset="0"/>
                            </a:rPr>
                            <a:t>=1,6; </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𝛼</m:t>
                                  </m:r>
                                </m:e>
                                <m:sub>
                                  <m:r>
                                    <a:rPr lang="en-US" sz="1400" kern="100">
                                      <a:effectLst/>
                                      <a:latin typeface="Cambria Math" panose="02040503050406030204" pitchFamily="18" charset="0"/>
                                    </a:rPr>
                                    <m:t>𝑓</m:t>
                                  </m:r>
                                </m:sub>
                              </m:sSub>
                            </m:oMath>
                          </a14:m>
                          <a:r>
                            <a:rPr lang="en-US" sz="1400" kern="100" dirty="0">
                              <a:effectLst/>
                              <a:latin typeface="Courier New" panose="02070309020205020404" pitchFamily="49" charset="0"/>
                              <a:cs typeface="Courier New" panose="02070309020205020404" pitchFamily="49" charset="0"/>
                            </a:rPr>
                            <a:t>=0,8 (</a:t>
                          </a:r>
                          <a14:m>
                            <m:oMath xmlns:m="http://schemas.openxmlformats.org/officeDocument/2006/math">
                              <m:r>
                                <a:rPr lang="en-US" sz="1400" i="1" kern="100" dirty="0" smtClean="0">
                                  <a:effectLst/>
                                  <a:latin typeface="Cambria Math" panose="02040503050406030204" pitchFamily="18" charset="0"/>
                                  <a:ea typeface="Cambria Math" panose="02040503050406030204" pitchFamily="18" charset="0"/>
                                  <a:cs typeface="Courier New" panose="02070309020205020404" pitchFamily="49" charset="0"/>
                                </a:rPr>
                                <m:t>≡</m:t>
                              </m:r>
                            </m:oMath>
                          </a14:m>
                          <a:r>
                            <a:rPr lang="en-US" sz="1400" kern="100" dirty="0">
                              <a:effectLst/>
                              <a:latin typeface="Courier New" panose="02070309020205020404" pitchFamily="49" charset="0"/>
                              <a:cs typeface="Courier New" panose="02070309020205020404" pitchFamily="49" charset="0"/>
                            </a:rPr>
                            <a:t> </a:t>
                          </a:r>
                          <a:r>
                            <a:rPr lang="en-US" sz="1400" kern="100" dirty="0" err="1">
                              <a:effectLst/>
                              <a:latin typeface="Courier New" panose="02070309020205020404" pitchFamily="49" charset="0"/>
                              <a:cs typeface="Courier New" panose="02070309020205020404" pitchFamily="49" charset="0"/>
                            </a:rPr>
                            <a:t>verre</a:t>
                          </a:r>
                          <a:r>
                            <a:rPr lang="en-US" sz="1400" kern="100" dirty="0">
                              <a:effectLst/>
                              <a:latin typeface="Courier New" panose="02070309020205020404" pitchFamily="49" charset="0"/>
                              <a:cs typeface="Courier New" panose="02070309020205020404" pitchFamily="49" charset="0"/>
                            </a:rPr>
                            <a:t> E)</a:t>
                          </a:r>
                          <a:endParaRPr lang="fr-FR" sz="20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0,500</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146,6 / 12,2</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89,8 / 7,5</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2,369e-11</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2416960184"/>
                      </a:ext>
                    </a:extLst>
                  </a:tr>
                </a:tbl>
              </a:graphicData>
            </a:graphic>
          </p:graphicFrame>
        </mc:Choice>
        <mc:Fallback xmlns="">
          <p:graphicFrame>
            <p:nvGraphicFramePr>
              <p:cNvPr id="2" name="Tableau 1">
                <a:extLst>
                  <a:ext uri="{FF2B5EF4-FFF2-40B4-BE49-F238E27FC236}">
                    <a16:creationId xmlns:a16="http://schemas.microsoft.com/office/drawing/2014/main" id="{030ABBB1-F87C-7A40-B617-9DB078BF516D}"/>
                  </a:ext>
                </a:extLst>
              </p:cNvPr>
              <p:cNvGraphicFramePr>
                <a:graphicFrameLocks noGrp="1"/>
              </p:cNvGraphicFramePr>
              <p:nvPr>
                <p:extLst>
                  <p:ext uri="{D42A27DB-BD31-4B8C-83A1-F6EECF244321}">
                    <p14:modId xmlns:p14="http://schemas.microsoft.com/office/powerpoint/2010/main" val="3516322163"/>
                  </p:ext>
                </p:extLst>
              </p:nvPr>
            </p:nvGraphicFramePr>
            <p:xfrm>
              <a:off x="551384" y="1700808"/>
              <a:ext cx="11377264" cy="3873131"/>
            </p:xfrm>
            <a:graphic>
              <a:graphicData uri="http://schemas.openxmlformats.org/drawingml/2006/table">
                <a:tbl>
                  <a:tblPr firstRow="1" firstCol="1" bandRow="1">
                    <a:tableStyleId>{5C22544A-7EE6-4342-B048-85BDC9FD1C3A}</a:tableStyleId>
                  </a:tblPr>
                  <a:tblGrid>
                    <a:gridCol w="1008112">
                      <a:extLst>
                        <a:ext uri="{9D8B030D-6E8A-4147-A177-3AD203B41FA5}">
                          <a16:colId xmlns:a16="http://schemas.microsoft.com/office/drawing/2014/main" val="1444523127"/>
                        </a:ext>
                      </a:extLst>
                    </a:gridCol>
                    <a:gridCol w="432048">
                      <a:extLst>
                        <a:ext uri="{9D8B030D-6E8A-4147-A177-3AD203B41FA5}">
                          <a16:colId xmlns:a16="http://schemas.microsoft.com/office/drawing/2014/main" val="877024861"/>
                        </a:ext>
                      </a:extLst>
                    </a:gridCol>
                    <a:gridCol w="4392488">
                      <a:extLst>
                        <a:ext uri="{9D8B030D-6E8A-4147-A177-3AD203B41FA5}">
                          <a16:colId xmlns:a16="http://schemas.microsoft.com/office/drawing/2014/main" val="1402241427"/>
                        </a:ext>
                      </a:extLst>
                    </a:gridCol>
                    <a:gridCol w="1008112">
                      <a:extLst>
                        <a:ext uri="{9D8B030D-6E8A-4147-A177-3AD203B41FA5}">
                          <a16:colId xmlns:a16="http://schemas.microsoft.com/office/drawing/2014/main" val="1827867437"/>
                        </a:ext>
                      </a:extLst>
                    </a:gridCol>
                    <a:gridCol w="1512168">
                      <a:extLst>
                        <a:ext uri="{9D8B030D-6E8A-4147-A177-3AD203B41FA5}">
                          <a16:colId xmlns:a16="http://schemas.microsoft.com/office/drawing/2014/main" val="3974478966"/>
                        </a:ext>
                      </a:extLst>
                    </a:gridCol>
                    <a:gridCol w="1512168">
                      <a:extLst>
                        <a:ext uri="{9D8B030D-6E8A-4147-A177-3AD203B41FA5}">
                          <a16:colId xmlns:a16="http://schemas.microsoft.com/office/drawing/2014/main" val="2357776492"/>
                        </a:ext>
                      </a:extLst>
                    </a:gridCol>
                    <a:gridCol w="1512168">
                      <a:extLst>
                        <a:ext uri="{9D8B030D-6E8A-4147-A177-3AD203B41FA5}">
                          <a16:colId xmlns:a16="http://schemas.microsoft.com/office/drawing/2014/main" val="1751197303"/>
                        </a:ext>
                      </a:extLst>
                    </a:gridCol>
                  </a:tblGrid>
                  <a:tr h="397193">
                    <a:tc rowSpan="2">
                      <a:txBody>
                        <a:bodyPr/>
                        <a:lstStyle/>
                        <a:p>
                          <a:pPr algn="ctr">
                            <a:lnSpc>
                              <a:spcPct val="85000"/>
                            </a:lnSpc>
                          </a:pPr>
                          <a:r>
                            <a:rPr lang="en-US" sz="1500" kern="100" dirty="0">
                              <a:effectLst/>
                              <a:latin typeface="Courier New" panose="02070309020205020404" pitchFamily="49" charset="0"/>
                              <a:cs typeface="Courier New" panose="02070309020205020404" pitchFamily="49" charset="0"/>
                            </a:rPr>
                            <a:t>Code</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2" gridSpan="2">
                      <a:txBody>
                        <a:bodyPr/>
                        <a:lstStyle/>
                        <a:p>
                          <a:pPr algn="ctr">
                            <a:lnSpc>
                              <a:spcPct val="85000"/>
                            </a:lnSpc>
                          </a:pPr>
                          <a:r>
                            <a:rPr lang="en-US" sz="1500" kern="100" dirty="0" err="1">
                              <a:effectLst/>
                              <a:latin typeface="Courier New" panose="02070309020205020404" pitchFamily="49" charset="0"/>
                              <a:cs typeface="Courier New" panose="02070309020205020404" pitchFamily="49" charset="0"/>
                            </a:rPr>
                            <a:t>Valeurs</a:t>
                          </a:r>
                          <a:r>
                            <a:rPr lang="en-US" sz="1500" kern="100" dirty="0">
                              <a:effectLst/>
                              <a:latin typeface="Courier New" panose="02070309020205020404" pitchFamily="49" charset="0"/>
                              <a:cs typeface="Courier New" panose="02070309020205020404" pitchFamily="49" charset="0"/>
                            </a:rPr>
                            <a:t> des coefficients</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2" hMerge="1">
                      <a:txBody>
                        <a:bodyPr/>
                        <a:lstStyle/>
                        <a:p>
                          <a:endParaRPr lang="fr-FR"/>
                        </a:p>
                      </a:txBody>
                      <a:tcPr/>
                    </a:tc>
                    <a:tc rowSpan="2">
                      <a:txBody>
                        <a:bodyPr/>
                        <a:lstStyle/>
                        <a:p>
                          <a:endParaRPr lang="fr-FR"/>
                        </a:p>
                      </a:txBody>
                      <a:tcPr marL="17780" marR="17780" marT="0" marB="0" anchor="ctr">
                        <a:blipFill>
                          <a:blip r:embed="rId3"/>
                          <a:stretch>
                            <a:fillRect l="-583544" t="-10345" r="-455696" b="-432759"/>
                          </a:stretch>
                        </a:blipFill>
                      </a:tcPr>
                    </a:tc>
                    <a:tc gridSpan="2">
                      <a:txBody>
                        <a:bodyPr/>
                        <a:lstStyle/>
                        <a:p>
                          <a:pPr algn="ctr">
                            <a:lnSpc>
                              <a:spcPct val="85000"/>
                            </a:lnSpc>
                          </a:pPr>
                          <a:r>
                            <a:rPr lang="en-US" sz="1500" kern="100" dirty="0">
                              <a:effectLst/>
                              <a:latin typeface="Courier New" panose="02070309020205020404" pitchFamily="49" charset="0"/>
                              <a:cs typeface="Courier New" panose="02070309020205020404" pitchFamily="49" charset="0"/>
                            </a:rPr>
                            <a:t>Durée de vie </a:t>
                          </a:r>
                          <a:r>
                            <a:rPr lang="en-US" sz="1500" kern="100" dirty="0" err="1">
                              <a:effectLst/>
                              <a:latin typeface="Courier New" panose="02070309020205020404" pitchFamily="49" charset="0"/>
                              <a:cs typeface="Courier New" panose="02070309020205020404" pitchFamily="49" charset="0"/>
                            </a:rPr>
                            <a:t>estimée</a:t>
                          </a:r>
                          <a:endParaRPr lang="fr-FR" sz="1500" kern="100" dirty="0">
                            <a:effectLst/>
                            <a:latin typeface="Courier New" panose="02070309020205020404" pitchFamily="49" charset="0"/>
                            <a:cs typeface="Courier New" panose="02070309020205020404" pitchFamily="49" charset="0"/>
                          </a:endParaRPr>
                        </a:p>
                        <a:p>
                          <a:pPr algn="ctr">
                            <a:lnSpc>
                              <a:spcPct val="85000"/>
                            </a:lnSpc>
                          </a:pPr>
                          <a:r>
                            <a:rPr lang="en-US" sz="1500" kern="100" dirty="0">
                              <a:effectLst/>
                              <a:latin typeface="Courier New" panose="02070309020205020404" pitchFamily="49" charset="0"/>
                              <a:cs typeface="Courier New" panose="02070309020205020404" pitchFamily="49" charset="0"/>
                            </a:rPr>
                            <a:t>(</a:t>
                          </a:r>
                          <a:r>
                            <a:rPr lang="en-US" sz="1500" kern="100" dirty="0" err="1">
                              <a:effectLst/>
                              <a:latin typeface="Courier New" panose="02070309020205020404" pitchFamily="49" charset="0"/>
                              <a:cs typeface="Courier New" panose="02070309020205020404" pitchFamily="49" charset="0"/>
                            </a:rPr>
                            <a:t>mois</a:t>
                          </a:r>
                          <a:r>
                            <a:rPr lang="en-US" sz="1500" kern="100" dirty="0">
                              <a:effectLst/>
                              <a:latin typeface="Courier New" panose="02070309020205020404" pitchFamily="49" charset="0"/>
                              <a:cs typeface="Courier New" panose="02070309020205020404" pitchFamily="49" charset="0"/>
                            </a:rPr>
                            <a:t> / </a:t>
                          </a:r>
                          <a:r>
                            <a:rPr lang="en-US" sz="1500" kern="100" dirty="0" err="1">
                              <a:effectLst/>
                              <a:latin typeface="Courier New" panose="02070309020205020404" pitchFamily="49" charset="0"/>
                              <a:cs typeface="Courier New" panose="02070309020205020404" pitchFamily="49" charset="0"/>
                            </a:rPr>
                            <a:t>année</a:t>
                          </a:r>
                          <a:r>
                            <a:rPr lang="en-US" sz="1500" kern="100" dirty="0">
                              <a:effectLst/>
                              <a:latin typeface="Courier New" panose="02070309020205020404" pitchFamily="49" charset="0"/>
                              <a:cs typeface="Courier New" panose="02070309020205020404" pitchFamily="49" charset="0"/>
                            </a:rPr>
                            <a:t>)</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hMerge="1">
                      <a:txBody>
                        <a:bodyPr/>
                        <a:lstStyle/>
                        <a:p>
                          <a:endParaRPr lang="fr-FR"/>
                        </a:p>
                      </a:txBody>
                      <a:tcPr/>
                    </a:tc>
                    <a:tc rowSpan="2">
                      <a:txBody>
                        <a:bodyPr/>
                        <a:lstStyle/>
                        <a:p>
                          <a:endParaRPr lang="fr-FR"/>
                        </a:p>
                      </a:txBody>
                      <a:tcPr marL="17780" marR="17780" marT="0" marB="0" anchor="ctr">
                        <a:blipFill>
                          <a:blip r:embed="rId3"/>
                          <a:stretch>
                            <a:fillRect l="-654622" t="-10345" r="-1681" b="-432759"/>
                          </a:stretch>
                        </a:blipFill>
                      </a:tcPr>
                    </a:tc>
                    <a:extLst>
                      <a:ext uri="{0D108BD9-81ED-4DB2-BD59-A6C34878D82A}">
                        <a16:rowId xmlns:a16="http://schemas.microsoft.com/office/drawing/2014/main" val="970916459"/>
                      </a:ext>
                    </a:extLst>
                  </a:tr>
                  <a:tr h="340490">
                    <a:tc vMerge="1">
                      <a:txBody>
                        <a:bodyPr/>
                        <a:lstStyle/>
                        <a:p>
                          <a:endParaRPr lang="fr-FR"/>
                        </a:p>
                      </a:txBody>
                      <a:tcPr/>
                    </a:tc>
                    <a:tc gridSpan="2" vMerge="1">
                      <a:txBody>
                        <a:bodyPr/>
                        <a:lstStyle/>
                        <a:p>
                          <a:endParaRPr lang="fr-FR"/>
                        </a:p>
                      </a:txBody>
                      <a:tcPr/>
                    </a:tc>
                    <a:tc hMerge="1" vMerge="1">
                      <a:txBody>
                        <a:bodyPr/>
                        <a:lstStyle/>
                        <a:p>
                          <a:endParaRPr lang="fr-FR"/>
                        </a:p>
                      </a:txBody>
                      <a:tcPr/>
                    </a:tc>
                    <a:tc vMerge="1">
                      <a:txBody>
                        <a:bodyPr/>
                        <a:lstStyle/>
                        <a:p>
                          <a:endParaRPr lang="fr-FR"/>
                        </a:p>
                      </a:txBody>
                      <a:tcPr/>
                    </a:tc>
                    <a:tc>
                      <a:txBody>
                        <a:bodyPr/>
                        <a:lstStyle/>
                        <a:p>
                          <a:pPr algn="ctr">
                            <a:lnSpc>
                              <a:spcPct val="85000"/>
                            </a:lnSpc>
                          </a:pPr>
                          <a:r>
                            <a:rPr lang="en-US" sz="1500" kern="100" dirty="0">
                              <a:effectLst/>
                              <a:latin typeface="Courier New" panose="02070309020205020404" pitchFamily="49" charset="0"/>
                              <a:cs typeface="Courier New" panose="02070309020205020404" pitchFamily="49" charset="0"/>
                            </a:rPr>
                            <a:t>MTBF</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lnSpc>
                              <a:spcPct val="85000"/>
                            </a:lnSpc>
                          </a:pPr>
                          <a:r>
                            <a:rPr lang="en-US" sz="1500" kern="100" dirty="0">
                              <a:effectLst/>
                              <a:latin typeface="Courier New" panose="02070309020205020404" pitchFamily="49" charset="0"/>
                              <a:cs typeface="Courier New" panose="02070309020205020404" pitchFamily="49" charset="0"/>
                            </a:rPr>
                            <a:t>10%-quantile </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vMerge="1">
                      <a:txBody>
                        <a:bodyPr/>
                        <a:lstStyle/>
                        <a:p>
                          <a:endParaRPr lang="fr-FR"/>
                        </a:p>
                      </a:txBody>
                      <a:tcPr/>
                    </a:tc>
                    <a:extLst>
                      <a:ext uri="{0D108BD9-81ED-4DB2-BD59-A6C34878D82A}">
                        <a16:rowId xmlns:a16="http://schemas.microsoft.com/office/drawing/2014/main" val="4052074048"/>
                      </a:ext>
                    </a:extLst>
                  </a:tr>
                  <a:tr h="391931">
                    <a:tc rowSpan="2">
                      <a:txBody>
                        <a:bodyPr/>
                        <a:lstStyle/>
                        <a:p>
                          <a:pPr algn="l"/>
                          <a:r>
                            <a:rPr lang="en-US" sz="1400" kern="100" dirty="0">
                              <a:effectLst/>
                              <a:latin typeface="Courier New" panose="02070309020205020404" pitchFamily="49" charset="0"/>
                              <a:cs typeface="Courier New" panose="02070309020205020404" pitchFamily="49" charset="0"/>
                            </a:rPr>
                            <a:t>ACI 440</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2">
                      <a:txBody>
                        <a:bodyPr/>
                        <a:lstStyle/>
                        <a:p>
                          <a:pPr algn="l"/>
                          <a:r>
                            <a:rPr lang="en-US" sz="1050" kern="100">
                              <a:effectLst/>
                              <a:latin typeface="Courier New" panose="02070309020205020404" pitchFamily="49" charset="0"/>
                              <a:cs typeface="Courier New" panose="02070309020205020404" pitchFamily="49" charset="0"/>
                            </a:rPr>
                            <a:t>with</a:t>
                          </a:r>
                          <a:endParaRPr lang="fr-FR" sz="12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endParaRPr lang="fr-FR"/>
                        </a:p>
                      </a:txBody>
                      <a:tcPr marL="17780" marR="17780" marT="0" marB="0" anchor="ctr">
                        <a:blipFill>
                          <a:blip r:embed="rId3"/>
                          <a:stretch>
                            <a:fillRect l="-33237" t="-206452" r="-126879" b="-709677"/>
                          </a:stretch>
                        </a:blipFill>
                      </a:tcPr>
                    </a:tc>
                    <a:tc>
                      <a:txBody>
                        <a:bodyPr/>
                        <a:lstStyle/>
                        <a:p>
                          <a:pPr algn="ctr"/>
                          <a:r>
                            <a:rPr lang="en-US" sz="1500" kern="100" dirty="0">
                              <a:effectLst/>
                              <a:latin typeface="Courier New" panose="02070309020205020404" pitchFamily="49" charset="0"/>
                              <a:cs typeface="Courier New" panose="02070309020205020404" pitchFamily="49" charset="0"/>
                            </a:rPr>
                            <a:t>0,656</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72,1 / 6</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44,9 / 3,7</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3,039e-06</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310352880"/>
                      </a:ext>
                    </a:extLst>
                  </a:tr>
                  <a:tr h="391931">
                    <a:tc vMerge="1">
                      <a:txBody>
                        <a:bodyPr/>
                        <a:lstStyle/>
                        <a:p>
                          <a:endParaRPr lang="fr-FR"/>
                        </a:p>
                      </a:txBody>
                      <a:tcPr/>
                    </a:tc>
                    <a:tc vMerge="1">
                      <a:txBody>
                        <a:bodyPr/>
                        <a:lstStyle/>
                        <a:p>
                          <a:endParaRPr lang="fr-FR"/>
                        </a:p>
                      </a:txBody>
                      <a:tcPr/>
                    </a:tc>
                    <a:tc>
                      <a:txBody>
                        <a:bodyPr/>
                        <a:lstStyle/>
                        <a:p>
                          <a:endParaRPr lang="fr-FR"/>
                        </a:p>
                      </a:txBody>
                      <a:tcPr marL="17780" marR="17780" marT="0" marB="0" anchor="ctr">
                        <a:blipFill>
                          <a:blip r:embed="rId3"/>
                          <a:stretch>
                            <a:fillRect l="-33237" t="-306452" r="-126879" b="-609677"/>
                          </a:stretch>
                        </a:blipFill>
                      </a:tcPr>
                    </a:tc>
                    <a:tc>
                      <a:txBody>
                        <a:bodyPr/>
                        <a:lstStyle/>
                        <a:p>
                          <a:pPr algn="ctr"/>
                          <a:r>
                            <a:rPr lang="en-US" sz="1500" kern="100" dirty="0">
                              <a:effectLst/>
                              <a:latin typeface="Courier New" panose="02070309020205020404" pitchFamily="49" charset="0"/>
                              <a:cs typeface="Courier New" panose="02070309020205020404" pitchFamily="49" charset="0"/>
                            </a:rPr>
                            <a:t>0,502</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146,4 / 12,2</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87,0 / 7,3</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2,778e-11</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2877998319"/>
                      </a:ext>
                    </a:extLst>
                  </a:tr>
                  <a:tr h="391931">
                    <a:tc rowSpan="2">
                      <a:txBody>
                        <a:bodyPr/>
                        <a:lstStyle/>
                        <a:p>
                          <a:pPr algn="l"/>
                          <a:r>
                            <a:rPr lang="en-US" sz="1400" kern="100" dirty="0">
                              <a:effectLst/>
                              <a:latin typeface="Courier New" panose="02070309020205020404" pitchFamily="49" charset="0"/>
                              <a:cs typeface="Courier New" panose="02070309020205020404" pitchFamily="49" charset="0"/>
                            </a:rPr>
                            <a:t>TR55</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2">
                      <a:txBody>
                        <a:bodyPr/>
                        <a:lstStyle/>
                        <a:p>
                          <a:pPr algn="l"/>
                          <a:r>
                            <a:rPr lang="en-US" sz="1050" kern="100">
                              <a:effectLst/>
                              <a:latin typeface="Courier New" panose="02070309020205020404" pitchFamily="49" charset="0"/>
                              <a:cs typeface="Courier New" panose="02070309020205020404" pitchFamily="49" charset="0"/>
                            </a:rPr>
                            <a:t>with</a:t>
                          </a:r>
                          <a:endParaRPr lang="fr-FR" sz="12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endParaRPr lang="fr-FR"/>
                        </a:p>
                      </a:txBody>
                      <a:tcPr marL="17780" marR="17780" marT="0" marB="0" anchor="ctr">
                        <a:blipFill>
                          <a:blip r:embed="rId3"/>
                          <a:stretch>
                            <a:fillRect l="-33237" t="-406452" r="-126879" b="-509677"/>
                          </a:stretch>
                        </a:blipFill>
                      </a:tcPr>
                    </a:tc>
                    <a:tc>
                      <a:txBody>
                        <a:bodyPr/>
                        <a:lstStyle/>
                        <a:p>
                          <a:pPr algn="ctr"/>
                          <a:r>
                            <a:rPr lang="en-US" sz="1500" kern="100" dirty="0">
                              <a:effectLst/>
                              <a:latin typeface="Courier New" panose="02070309020205020404" pitchFamily="49" charset="0"/>
                              <a:cs typeface="Courier New" panose="02070309020205020404" pitchFamily="49" charset="0"/>
                            </a:rPr>
                            <a:t>0,393</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213,4 / 17,8</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133,3 / 11,1</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7,163e-16</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167424833"/>
                      </a:ext>
                    </a:extLst>
                  </a:tr>
                  <a:tr h="391931">
                    <a:tc vMerge="1">
                      <a:txBody>
                        <a:bodyPr/>
                        <a:lstStyle/>
                        <a:p>
                          <a:endParaRPr lang="fr-FR"/>
                        </a:p>
                      </a:txBody>
                      <a:tcPr/>
                    </a:tc>
                    <a:tc vMerge="1">
                      <a:txBody>
                        <a:bodyPr/>
                        <a:lstStyle/>
                        <a:p>
                          <a:endParaRPr lang="fr-FR"/>
                        </a:p>
                      </a:txBody>
                      <a:tcPr/>
                    </a:tc>
                    <a:tc>
                      <a:txBody>
                        <a:bodyPr/>
                        <a:lstStyle/>
                        <a:p>
                          <a:endParaRPr lang="fr-FR"/>
                        </a:p>
                      </a:txBody>
                      <a:tcPr marL="17780" marR="17780" marT="0" marB="0" anchor="ctr">
                        <a:blipFill>
                          <a:blip r:embed="rId3"/>
                          <a:stretch>
                            <a:fillRect l="-33237" t="-506452" r="-126879" b="-409677"/>
                          </a:stretch>
                        </a:blipFill>
                      </a:tcPr>
                    </a:tc>
                    <a:tc>
                      <a:txBody>
                        <a:bodyPr/>
                        <a:lstStyle/>
                        <a:p>
                          <a:pPr algn="ctr"/>
                          <a:r>
                            <a:rPr lang="en-US" sz="1500" kern="100" dirty="0">
                              <a:effectLst/>
                              <a:latin typeface="Courier New" panose="02070309020205020404" pitchFamily="49" charset="0"/>
                              <a:cs typeface="Courier New" panose="02070309020205020404" pitchFamily="49" charset="0"/>
                            </a:rPr>
                            <a:t>0,173</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435,0 / 36,3</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282,6 / 23,6</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6,628e-28</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3333097800"/>
                      </a:ext>
                    </a:extLst>
                  </a:tr>
                  <a:tr h="391931">
                    <a:tc rowSpan="2">
                      <a:txBody>
                        <a:bodyPr/>
                        <a:lstStyle/>
                        <a:p>
                          <a:pPr algn="l"/>
                          <a:r>
                            <a:rPr lang="en-US" sz="1400" kern="100" dirty="0">
                              <a:effectLst/>
                              <a:latin typeface="Courier New" panose="02070309020205020404" pitchFamily="49" charset="0"/>
                              <a:cs typeface="Courier New" panose="02070309020205020404" pitchFamily="49" charset="0"/>
                            </a:rPr>
                            <a:t>Fib 40</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2">
                      <a:txBody>
                        <a:bodyPr/>
                        <a:lstStyle/>
                        <a:p>
                          <a:pPr algn="l"/>
                          <a:r>
                            <a:rPr lang="en-US" sz="1050" kern="100">
                              <a:effectLst/>
                              <a:latin typeface="Courier New" panose="02070309020205020404" pitchFamily="49" charset="0"/>
                              <a:cs typeface="Courier New" panose="02070309020205020404" pitchFamily="49" charset="0"/>
                            </a:rPr>
                            <a:t>with</a:t>
                          </a:r>
                          <a:endParaRPr lang="fr-FR" sz="12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endParaRPr lang="fr-FR"/>
                        </a:p>
                      </a:txBody>
                      <a:tcPr marL="17780" marR="17780" marT="0" marB="0" anchor="ctr">
                        <a:blipFill>
                          <a:blip r:embed="rId3"/>
                          <a:stretch>
                            <a:fillRect l="-33237" t="-606452" r="-126879" b="-309677"/>
                          </a:stretch>
                        </a:blipFill>
                      </a:tcPr>
                    </a:tc>
                    <a:tc>
                      <a:txBody>
                        <a:bodyPr/>
                        <a:lstStyle/>
                        <a:p>
                          <a:pPr algn="ctr"/>
                          <a:r>
                            <a:rPr lang="en-US" sz="1500" kern="100" dirty="0">
                              <a:effectLst/>
                              <a:latin typeface="Courier New" panose="02070309020205020404" pitchFamily="49" charset="0"/>
                              <a:cs typeface="Courier New" panose="02070309020205020404" pitchFamily="49" charset="0"/>
                            </a:rPr>
                            <a:t>0,547</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119,5 / 10,0</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73,9 / 6,2</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1,220e-09</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598459103"/>
                      </a:ext>
                    </a:extLst>
                  </a:tr>
                  <a:tr h="391931">
                    <a:tc vMerge="1">
                      <a:txBody>
                        <a:bodyPr/>
                        <a:lstStyle/>
                        <a:p>
                          <a:endParaRPr lang="fr-FR"/>
                        </a:p>
                      </a:txBody>
                      <a:tcPr/>
                    </a:tc>
                    <a:tc vMerge="1">
                      <a:txBody>
                        <a:bodyPr/>
                        <a:lstStyle/>
                        <a:p>
                          <a:endParaRPr lang="fr-FR"/>
                        </a:p>
                      </a:txBody>
                      <a:tcPr/>
                    </a:tc>
                    <a:tc>
                      <a:txBody>
                        <a:bodyPr/>
                        <a:lstStyle/>
                        <a:p>
                          <a:endParaRPr lang="fr-FR"/>
                        </a:p>
                      </a:txBody>
                      <a:tcPr marL="17780" marR="17780" marT="0" marB="0" anchor="ctr">
                        <a:blipFill>
                          <a:blip r:embed="rId3"/>
                          <a:stretch>
                            <a:fillRect l="-33237" t="-706452" r="-126879" b="-209677"/>
                          </a:stretch>
                        </a:blipFill>
                      </a:tcPr>
                    </a:tc>
                    <a:tc>
                      <a:txBody>
                        <a:bodyPr/>
                        <a:lstStyle/>
                        <a:p>
                          <a:pPr algn="ctr"/>
                          <a:r>
                            <a:rPr lang="en-US" sz="1500" kern="100" dirty="0">
                              <a:effectLst/>
                              <a:latin typeface="Courier New" panose="02070309020205020404" pitchFamily="49" charset="0"/>
                              <a:cs typeface="Courier New" panose="02070309020205020404" pitchFamily="49" charset="0"/>
                            </a:rPr>
                            <a:t>0,169</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440,4 / 36,7</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281,2 / 23,4</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4,257e-28</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2621560176"/>
                      </a:ext>
                    </a:extLst>
                  </a:tr>
                  <a:tr h="391931">
                    <a:tc rowSpan="2">
                      <a:txBody>
                        <a:bodyPr/>
                        <a:lstStyle/>
                        <a:p>
                          <a:pPr algn="l"/>
                          <a:r>
                            <a:rPr lang="en-US" sz="1400" kern="100" dirty="0">
                              <a:effectLst/>
                              <a:latin typeface="Courier New" panose="02070309020205020404" pitchFamily="49" charset="0"/>
                              <a:cs typeface="Courier New" panose="02070309020205020404" pitchFamily="49" charset="0"/>
                            </a:rPr>
                            <a:t>AFGC</a:t>
                          </a:r>
                          <a:endParaRPr lang="fr-FR" sz="1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2">
                      <a:txBody>
                        <a:bodyPr/>
                        <a:lstStyle/>
                        <a:p>
                          <a:pPr algn="l"/>
                          <a:r>
                            <a:rPr lang="en-US" sz="1050" kern="100">
                              <a:effectLst/>
                              <a:latin typeface="Courier New" panose="02070309020205020404" pitchFamily="49" charset="0"/>
                              <a:cs typeface="Courier New" panose="02070309020205020404" pitchFamily="49" charset="0"/>
                            </a:rPr>
                            <a:t>with</a:t>
                          </a:r>
                          <a:endParaRPr lang="fr-FR" sz="12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endParaRPr lang="fr-FR"/>
                        </a:p>
                      </a:txBody>
                      <a:tcPr marL="17780" marR="17780" marT="0" marB="0" anchor="ctr">
                        <a:blipFill>
                          <a:blip r:embed="rId3"/>
                          <a:stretch>
                            <a:fillRect l="-33237" t="-806452" r="-126879" b="-109677"/>
                          </a:stretch>
                        </a:blipFill>
                      </a:tcPr>
                    </a:tc>
                    <a:tc>
                      <a:txBody>
                        <a:bodyPr/>
                        <a:lstStyle/>
                        <a:p>
                          <a:pPr algn="ctr"/>
                          <a:r>
                            <a:rPr lang="en-US" sz="1500" kern="100" dirty="0">
                              <a:effectLst/>
                              <a:latin typeface="Courier New" panose="02070309020205020404" pitchFamily="49" charset="0"/>
                              <a:cs typeface="Courier New" panose="02070309020205020404" pitchFamily="49" charset="0"/>
                            </a:rPr>
                            <a:t>0,571</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110,4 / 9,2</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66,7 / 5,6</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8,547e-09</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1205906193"/>
                      </a:ext>
                    </a:extLst>
                  </a:tr>
                  <a:tr h="391931">
                    <a:tc vMerge="1">
                      <a:txBody>
                        <a:bodyPr/>
                        <a:lstStyle/>
                        <a:p>
                          <a:endParaRPr lang="fr-FR"/>
                        </a:p>
                      </a:txBody>
                      <a:tcPr/>
                    </a:tc>
                    <a:tc vMerge="1">
                      <a:txBody>
                        <a:bodyPr/>
                        <a:lstStyle/>
                        <a:p>
                          <a:endParaRPr lang="fr-FR"/>
                        </a:p>
                      </a:txBody>
                      <a:tcPr/>
                    </a:tc>
                    <a:tc>
                      <a:txBody>
                        <a:bodyPr/>
                        <a:lstStyle/>
                        <a:p>
                          <a:endParaRPr lang="fr-FR"/>
                        </a:p>
                      </a:txBody>
                      <a:tcPr marL="17780" marR="17780" marT="0" marB="0" anchor="ctr">
                        <a:blipFill>
                          <a:blip r:embed="rId3"/>
                          <a:stretch>
                            <a:fillRect l="-33237" t="-906452" r="-126879" b="-9677"/>
                          </a:stretch>
                        </a:blipFill>
                      </a:tcPr>
                    </a:tc>
                    <a:tc>
                      <a:txBody>
                        <a:bodyPr/>
                        <a:lstStyle/>
                        <a:p>
                          <a:pPr algn="ctr"/>
                          <a:r>
                            <a:rPr lang="en-US" sz="1500" kern="100" dirty="0">
                              <a:effectLst/>
                              <a:latin typeface="Courier New" panose="02070309020205020404" pitchFamily="49" charset="0"/>
                              <a:cs typeface="Courier New" panose="02070309020205020404" pitchFamily="49" charset="0"/>
                            </a:rPr>
                            <a:t>0,500</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146,6 / 12,2</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89,8 / 7,5</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a:txBody>
                        <a:bodyPr/>
                        <a:lstStyle/>
                        <a:p>
                          <a:pPr algn="ctr"/>
                          <a:r>
                            <a:rPr lang="en-US" sz="1500" kern="100" dirty="0">
                              <a:effectLst/>
                              <a:latin typeface="Courier New" panose="02070309020205020404" pitchFamily="49" charset="0"/>
                              <a:cs typeface="Courier New" panose="02070309020205020404" pitchFamily="49" charset="0"/>
                            </a:rPr>
                            <a:t>2,369e-11</a:t>
                          </a:r>
                          <a:endParaRPr lang="fr-FR" sz="15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2416960184"/>
                      </a:ext>
                    </a:extLst>
                  </a:tr>
                </a:tbl>
              </a:graphicData>
            </a:graphic>
          </p:graphicFrame>
        </mc:Fallback>
      </mc:AlternateContent>
      <p:pic>
        <p:nvPicPr>
          <p:cNvPr id="4" name="Image 3">
            <a:extLst>
              <a:ext uri="{FF2B5EF4-FFF2-40B4-BE49-F238E27FC236}">
                <a16:creationId xmlns:a16="http://schemas.microsoft.com/office/drawing/2014/main" id="{F41E9E6F-E803-D34F-99D2-031BC1178B86}"/>
              </a:ext>
            </a:extLst>
          </p:cNvPr>
          <p:cNvPicPr>
            <a:picLocks noChangeAspect="1"/>
          </p:cNvPicPr>
          <p:nvPr/>
        </p:nvPicPr>
        <p:blipFill>
          <a:blip r:embed="rId4"/>
          <a:stretch>
            <a:fillRect/>
          </a:stretch>
        </p:blipFill>
        <p:spPr>
          <a:xfrm>
            <a:off x="5133367" y="559132"/>
            <a:ext cx="7049383" cy="59973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0310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48</a:t>
            </a:fld>
            <a:endParaRPr lang="fr-FR" dirty="0"/>
          </a:p>
        </p:txBody>
      </p:sp>
      <p:sp>
        <p:nvSpPr>
          <p:cNvPr id="11" name="Rectangle 10">
            <a:extLst>
              <a:ext uri="{FF2B5EF4-FFF2-40B4-BE49-F238E27FC236}">
                <a16:creationId xmlns:a16="http://schemas.microsoft.com/office/drawing/2014/main" id="{515A2822-E859-3543-9171-551C21917F93}"/>
              </a:ext>
            </a:extLst>
          </p:cNvPr>
          <p:cNvSpPr/>
          <p:nvPr/>
        </p:nvSpPr>
        <p:spPr>
          <a:xfrm>
            <a:off x="119336" y="44624"/>
            <a:ext cx="3716082" cy="830997"/>
          </a:xfrm>
          <a:prstGeom prst="rect">
            <a:avLst/>
          </a:prstGeom>
        </p:spPr>
        <p:txBody>
          <a:bodyPr wrap="none">
            <a:spAutoFit/>
          </a:bodyPr>
          <a:lstStyle/>
          <a:p>
            <a:r>
              <a:rPr lang="fr-FR" sz="2400" b="1" dirty="0">
                <a:solidFill>
                  <a:schemeClr val="bg1"/>
                </a:solidFill>
                <a:cs typeface="Times New Roman" pitchFamily="18" charset="0"/>
              </a:rPr>
              <a:t>Calibration de codes de</a:t>
            </a:r>
            <a:br>
              <a:rPr lang="fr-FR" sz="2400" b="1" dirty="0">
                <a:solidFill>
                  <a:schemeClr val="bg1"/>
                </a:solidFill>
                <a:cs typeface="Times New Roman" pitchFamily="18" charset="0"/>
              </a:rPr>
            </a:br>
            <a:r>
              <a:rPr lang="fr-FR" sz="2400" b="1" dirty="0">
                <a:solidFill>
                  <a:schemeClr val="bg1"/>
                </a:solidFill>
                <a:cs typeface="Times New Roman" pitchFamily="18" charset="0"/>
              </a:rPr>
              <a:t>dimensionnement</a:t>
            </a:r>
          </a:p>
        </p:txBody>
      </p:sp>
      <p:sp>
        <p:nvSpPr>
          <p:cNvPr id="14" name="Rectangle 13">
            <a:extLst>
              <a:ext uri="{FF2B5EF4-FFF2-40B4-BE49-F238E27FC236}">
                <a16:creationId xmlns:a16="http://schemas.microsoft.com/office/drawing/2014/main" id="{1145FB70-4EE0-684F-8F76-FFB2EF1C5E37}"/>
              </a:ext>
            </a:extLst>
          </p:cNvPr>
          <p:cNvSpPr/>
          <p:nvPr/>
        </p:nvSpPr>
        <p:spPr>
          <a:xfrm>
            <a:off x="66230" y="976215"/>
            <a:ext cx="11593288" cy="766364"/>
          </a:xfrm>
          <a:prstGeom prst="rect">
            <a:avLst/>
          </a:prstGeom>
        </p:spPr>
        <p:txBody>
          <a:bodyPr wrap="square">
            <a:spAutoFit/>
          </a:bodyPr>
          <a:lstStyle/>
          <a:p>
            <a:pPr lvl="0">
              <a:lnSpc>
                <a:spcPct val="90000"/>
              </a:lnSpc>
              <a:spcBef>
                <a:spcPts val="1000"/>
              </a:spcBef>
              <a:defRPr/>
            </a:pPr>
            <a:r>
              <a:rPr lang="fr-FR" sz="2400" b="1" u="sng" dirty="0">
                <a:solidFill>
                  <a:srgbClr val="FF0000"/>
                </a:solidFill>
                <a:latin typeface="Courier New" panose="02070309020205020404" pitchFamily="49" charset="0"/>
                <a:cs typeface="Courier New" panose="02070309020205020404" pitchFamily="49" charset="0"/>
              </a:rPr>
              <a:t>Calibration des coefficients et facteurs des principaux codes pour le cas des fibres de lin</a:t>
            </a:r>
          </a:p>
        </p:txBody>
      </p:sp>
      <p:sp>
        <p:nvSpPr>
          <p:cNvPr id="16" name="Rectangle 15">
            <a:extLst>
              <a:ext uri="{FF2B5EF4-FFF2-40B4-BE49-F238E27FC236}">
                <a16:creationId xmlns:a16="http://schemas.microsoft.com/office/drawing/2014/main" id="{8D44ECDA-49DC-9345-BCFD-C1D749A13E35}"/>
              </a:ext>
            </a:extLst>
          </p:cNvPr>
          <p:cNvSpPr/>
          <p:nvPr/>
        </p:nvSpPr>
        <p:spPr>
          <a:xfrm>
            <a:off x="6096000" y="220578"/>
            <a:ext cx="5933034" cy="338554"/>
          </a:xfrm>
          <a:prstGeom prst="rect">
            <a:avLst/>
          </a:prstGeom>
          <a:ln w="28575">
            <a:noFill/>
          </a:ln>
        </p:spPr>
        <p:txBody>
          <a:bodyPr wrap="none">
            <a:spAutoFit/>
          </a:bodyPr>
          <a:lstStyle/>
          <a:p>
            <a:r>
              <a:rPr lang="fr-FR" sz="1600" b="1" i="1" dirty="0">
                <a:solidFill>
                  <a:schemeClr val="bg1"/>
                </a:solidFill>
              </a:rPr>
              <a:t>Analyse probabiliste de la durée de vie </a:t>
            </a:r>
            <a:r>
              <a:rPr lang="fr-FR" sz="1200" b="1" i="1" dirty="0">
                <a:solidFill>
                  <a:schemeClr val="bg1"/>
                </a:solidFill>
              </a:rPr>
              <a:t>(4 codes internationaux)</a:t>
            </a:r>
            <a:endParaRPr lang="fr-FR" sz="1600" b="1" i="1" dirty="0">
              <a:solidFill>
                <a:schemeClr val="bg1"/>
              </a:solidFill>
            </a:endParaRPr>
          </a:p>
        </p:txBody>
      </p:sp>
      <mc:AlternateContent xmlns:mc="http://schemas.openxmlformats.org/markup-compatibility/2006" xmlns:a14="http://schemas.microsoft.com/office/drawing/2010/main">
        <mc:Choice Requires="a14">
          <p:graphicFrame>
            <p:nvGraphicFramePr>
              <p:cNvPr id="3" name="Tableau 2">
                <a:extLst>
                  <a:ext uri="{FF2B5EF4-FFF2-40B4-BE49-F238E27FC236}">
                    <a16:creationId xmlns:a16="http://schemas.microsoft.com/office/drawing/2014/main" id="{0D80A34A-300C-7F43-8201-CFE7A5A586DB}"/>
                  </a:ext>
                </a:extLst>
              </p:cNvPr>
              <p:cNvGraphicFramePr>
                <a:graphicFrameLocks noGrp="1"/>
              </p:cNvGraphicFramePr>
              <p:nvPr>
                <p:extLst>
                  <p:ext uri="{D42A27DB-BD31-4B8C-83A1-F6EECF244321}">
                    <p14:modId xmlns:p14="http://schemas.microsoft.com/office/powerpoint/2010/main" val="976717439"/>
                  </p:ext>
                </p:extLst>
              </p:nvPr>
            </p:nvGraphicFramePr>
            <p:xfrm>
              <a:off x="191345" y="1843174"/>
              <a:ext cx="11737303" cy="4267937"/>
            </p:xfrm>
            <a:graphic>
              <a:graphicData uri="http://schemas.openxmlformats.org/drawingml/2006/table">
                <a:tbl>
                  <a:tblPr firstRow="1" firstCol="1" bandRow="1">
                    <a:tableStyleId>{5C22544A-7EE6-4342-B048-85BDC9FD1C3A}</a:tableStyleId>
                  </a:tblPr>
                  <a:tblGrid>
                    <a:gridCol w="1497776">
                      <a:extLst>
                        <a:ext uri="{9D8B030D-6E8A-4147-A177-3AD203B41FA5}">
                          <a16:colId xmlns:a16="http://schemas.microsoft.com/office/drawing/2014/main" val="3475104476"/>
                        </a:ext>
                      </a:extLst>
                    </a:gridCol>
                    <a:gridCol w="1670575">
                      <a:extLst>
                        <a:ext uri="{9D8B030D-6E8A-4147-A177-3AD203B41FA5}">
                          <a16:colId xmlns:a16="http://schemas.microsoft.com/office/drawing/2014/main" val="3660218209"/>
                        </a:ext>
                      </a:extLst>
                    </a:gridCol>
                    <a:gridCol w="1728192">
                      <a:extLst>
                        <a:ext uri="{9D8B030D-6E8A-4147-A177-3AD203B41FA5}">
                          <a16:colId xmlns:a16="http://schemas.microsoft.com/office/drawing/2014/main" val="2803178747"/>
                        </a:ext>
                      </a:extLst>
                    </a:gridCol>
                    <a:gridCol w="1724862">
                      <a:extLst>
                        <a:ext uri="{9D8B030D-6E8A-4147-A177-3AD203B41FA5}">
                          <a16:colId xmlns:a16="http://schemas.microsoft.com/office/drawing/2014/main" val="2080609709"/>
                        </a:ext>
                      </a:extLst>
                    </a:gridCol>
                    <a:gridCol w="1827750">
                      <a:extLst>
                        <a:ext uri="{9D8B030D-6E8A-4147-A177-3AD203B41FA5}">
                          <a16:colId xmlns:a16="http://schemas.microsoft.com/office/drawing/2014/main" val="3286635712"/>
                        </a:ext>
                      </a:extLst>
                    </a:gridCol>
                    <a:gridCol w="1644718">
                      <a:extLst>
                        <a:ext uri="{9D8B030D-6E8A-4147-A177-3AD203B41FA5}">
                          <a16:colId xmlns:a16="http://schemas.microsoft.com/office/drawing/2014/main" val="2662392095"/>
                        </a:ext>
                      </a:extLst>
                    </a:gridCol>
                    <a:gridCol w="1643430">
                      <a:extLst>
                        <a:ext uri="{9D8B030D-6E8A-4147-A177-3AD203B41FA5}">
                          <a16:colId xmlns:a16="http://schemas.microsoft.com/office/drawing/2014/main" val="2196670257"/>
                        </a:ext>
                      </a:extLst>
                    </a:gridCol>
                  </a:tblGrid>
                  <a:tr h="378403">
                    <a:tc gridSpan="3">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kern="0" dirty="0">
                              <a:solidFill>
                                <a:schemeClr val="bg1"/>
                              </a:solidFill>
                              <a:effectLst/>
                              <a:latin typeface="Courier New" panose="02070309020205020404" pitchFamily="49" charset="0"/>
                              <a:cs typeface="Courier New" panose="02070309020205020404" pitchFamily="49" charset="0"/>
                            </a:rPr>
                            <a:t>Codes </a:t>
                          </a:r>
                          <a:r>
                            <a:rPr lang="en-US" sz="1800" kern="0" dirty="0">
                              <a:solidFill>
                                <a:schemeClr val="bg1"/>
                              </a:solidFill>
                              <a:effectLst/>
                              <a:latin typeface="Wingdings 3" pitchFamily="2" charset="2"/>
                              <a:ea typeface="SimSun" panose="02010600030101010101" pitchFamily="2" charset="-122"/>
                              <a:cs typeface="Times New Roman" panose="02020603050405020304" pitchFamily="18" charset="0"/>
                            </a:rPr>
                            <a:t>g</a:t>
                          </a:r>
                          <a:r>
                            <a:rPr lang="fr-FR" dirty="0">
                              <a:effectLst/>
                            </a:rPr>
                            <a:t> </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hMerge="1">
                      <a:txBody>
                        <a:bodyPr/>
                        <a:lstStyle/>
                        <a:p>
                          <a:endParaRPr lang="fr-FR"/>
                        </a:p>
                      </a:txBody>
                      <a:tcPr/>
                    </a:tc>
                    <a:tc hMerge="1">
                      <a:txBody>
                        <a:bodyPr/>
                        <a:lstStyle/>
                        <a:p>
                          <a:endParaRPr lang="fr-FR"/>
                        </a:p>
                      </a:txBody>
                      <a:tcPr/>
                    </a:tc>
                    <a:tc rowSpan="3">
                      <a:txBody>
                        <a:bodyPr/>
                        <a:lstStyle/>
                        <a:p>
                          <a:pPr algn="ctr"/>
                          <a:r>
                            <a:rPr lang="en-US" sz="1800" kern="0" dirty="0">
                              <a:effectLst/>
                              <a:latin typeface="Courier New" panose="02070309020205020404" pitchFamily="49" charset="0"/>
                              <a:cs typeface="Courier New" panose="02070309020205020404" pitchFamily="49" charset="0"/>
                            </a:rPr>
                            <a:t>ACI 440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3">
                      <a:txBody>
                        <a:bodyPr/>
                        <a:lstStyle/>
                        <a:p>
                          <a:pPr algn="ctr"/>
                          <a:r>
                            <a:rPr lang="en-US" sz="1800" kern="0" dirty="0">
                              <a:effectLst/>
                              <a:latin typeface="Courier New" panose="02070309020205020404" pitchFamily="49" charset="0"/>
                              <a:cs typeface="Courier New" panose="02070309020205020404" pitchFamily="49" charset="0"/>
                            </a:rPr>
                            <a:t>TR55</a:t>
                          </a:r>
                          <a:endParaRPr lang="fr-FR" sz="2400" kern="100" dirty="0">
                            <a:effectLst/>
                            <a:latin typeface="Courier New" panose="02070309020205020404" pitchFamily="49" charset="0"/>
                            <a:cs typeface="Courier New" panose="02070309020205020404" pitchFamily="49" charset="0"/>
                          </a:endParaRPr>
                        </a:p>
                        <a:p>
                          <a:pPr algn="ctr"/>
                          <a:r>
                            <a:rPr lang="en-US" sz="1600" kern="0" dirty="0">
                              <a:effectLst/>
                              <a:latin typeface="Courier New" panose="02070309020205020404" pitchFamily="49" charset="0"/>
                              <a:cs typeface="Courier New" panose="02070309020205020404" pitchFamily="49" charset="0"/>
                            </a:rPr>
                            <a:t>(</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𝑚𝐸</m:t>
                                  </m:r>
                                </m:sub>
                              </m:sSub>
                            </m:oMath>
                          </a14:m>
                          <a:r>
                            <a:rPr lang="en-US" sz="1400" kern="100" dirty="0">
                              <a:effectLst/>
                              <a:latin typeface="Courier New" panose="02070309020205020404" pitchFamily="49" charset="0"/>
                              <a:cs typeface="Courier New" panose="02070309020205020404" pitchFamily="49" charset="0"/>
                            </a:rPr>
                            <a:t>=1.8; </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𝑚𝑚</m:t>
                                  </m:r>
                                </m:sub>
                              </m:sSub>
                            </m:oMath>
                          </a14:m>
                          <a:r>
                            <a:rPr lang="en-US" sz="1400" kern="100" dirty="0">
                              <a:effectLst/>
                              <a:latin typeface="Courier New" panose="02070309020205020404" pitchFamily="49" charset="0"/>
                              <a:cs typeface="Courier New" panose="02070309020205020404" pitchFamily="49" charset="0"/>
                            </a:rPr>
                            <a:t>=1.4</a:t>
                          </a:r>
                          <a:r>
                            <a:rPr lang="en-US" sz="1600" kern="0" dirty="0">
                              <a:effectLst/>
                              <a:latin typeface="Courier New" panose="02070309020205020404" pitchFamily="49" charset="0"/>
                              <a:cs typeface="Courier New" panose="02070309020205020404" pitchFamily="49" charset="0"/>
                            </a:rPr>
                            <a:t>)</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3">
                      <a:txBody>
                        <a:bodyPr/>
                        <a:lstStyle/>
                        <a:p>
                          <a:pPr algn="ctr"/>
                          <a:r>
                            <a:rPr lang="en-US" sz="1800" kern="0" dirty="0">
                              <a:effectLst/>
                              <a:latin typeface="Courier New" panose="02070309020205020404" pitchFamily="49" charset="0"/>
                              <a:cs typeface="Courier New" panose="02070309020205020404" pitchFamily="49" charset="0"/>
                            </a:rPr>
                            <a:t>Fib 40</a:t>
                          </a:r>
                          <a:r>
                            <a:rPr lang="en-US" sz="2000" kern="100" baseline="30000" dirty="0">
                              <a:effectLst/>
                              <a:latin typeface="Courier New" panose="02070309020205020404" pitchFamily="49" charset="0"/>
                              <a:cs typeface="Courier New" panose="02070309020205020404" pitchFamily="49" charset="0"/>
                            </a:rPr>
                            <a:t> </a:t>
                          </a:r>
                          <a:r>
                            <a:rPr lang="en-US" sz="1600" kern="0" dirty="0">
                              <a:effectLst/>
                              <a:latin typeface="Courier New" panose="02070309020205020404" pitchFamily="49" charset="0"/>
                              <a:cs typeface="Courier New" panose="02070309020205020404" pitchFamily="49" charset="0"/>
                            </a:rPr>
                            <a:t>(</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𝛾</m:t>
                                  </m:r>
                                </m:e>
                                <m:sub>
                                  <m:r>
                                    <a:rPr lang="en-US" sz="1400" kern="100">
                                      <a:effectLst/>
                                      <a:latin typeface="Cambria Math" panose="02040503050406030204" pitchFamily="18" charset="0"/>
                                    </a:rPr>
                                    <m:t>𝑓</m:t>
                                  </m:r>
                                </m:sub>
                              </m:sSub>
                            </m:oMath>
                          </a14:m>
                          <a:r>
                            <a:rPr lang="en-US" sz="1400" kern="100" dirty="0">
                              <a:effectLst/>
                              <a:latin typeface="Courier New" panose="02070309020205020404" pitchFamily="49" charset="0"/>
                              <a:cs typeface="Courier New" panose="02070309020205020404" pitchFamily="49" charset="0"/>
                            </a:rPr>
                            <a:t>=1.5</a:t>
                          </a:r>
                          <a:r>
                            <a:rPr lang="en-US" sz="1600" kern="0" dirty="0">
                              <a:effectLst/>
                              <a:latin typeface="Courier New" panose="02070309020205020404" pitchFamily="49" charset="0"/>
                              <a:cs typeface="Courier New" panose="02070309020205020404" pitchFamily="49" charset="0"/>
                            </a:rPr>
                            <a:t>)</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3">
                      <a:txBody>
                        <a:bodyPr/>
                        <a:lstStyle/>
                        <a:p>
                          <a:pPr algn="ctr"/>
                          <a:r>
                            <a:rPr lang="en-US" sz="1800" kern="0" dirty="0">
                              <a:effectLst/>
                              <a:latin typeface="Courier New" panose="02070309020205020404" pitchFamily="49" charset="0"/>
                              <a:cs typeface="Courier New" panose="02070309020205020404" pitchFamily="49" charset="0"/>
                            </a:rPr>
                            <a:t>AFGC</a:t>
                          </a:r>
                          <a:endParaRPr lang="fr-FR" sz="2400" kern="100" dirty="0">
                            <a:effectLst/>
                            <a:latin typeface="Courier New" panose="02070309020205020404" pitchFamily="49" charset="0"/>
                            <a:cs typeface="Courier New" panose="02070309020205020404" pitchFamily="49" charset="0"/>
                          </a:endParaRPr>
                        </a:p>
                        <a:p>
                          <a:pPr algn="ctr"/>
                          <a:r>
                            <a:rPr lang="en-US" sz="1600" kern="0" dirty="0">
                              <a:effectLst/>
                              <a:latin typeface="Courier New" panose="02070309020205020404" pitchFamily="49" charset="0"/>
                              <a:cs typeface="Courier New" panose="02070309020205020404" pitchFamily="49" charset="0"/>
                            </a:rPr>
                            <a:t>(</a:t>
                          </a:r>
                          <a14:m>
                            <m:oMath xmlns:m="http://schemas.openxmlformats.org/officeDocument/2006/math">
                              <m:sSub>
                                <m:sSubPr>
                                  <m:ctrlPr>
                                    <a:rPr lang="fr-FR" sz="1400" i="1" kern="100">
                                      <a:effectLst/>
                                      <a:latin typeface="Cambria Math" panose="02040503050406030204" pitchFamily="18" charset="0"/>
                                    </a:rPr>
                                  </m:ctrlPr>
                                </m:sSubPr>
                                <m:e>
                                  <m:r>
                                    <a:rPr lang="en-US" sz="1400" kern="100">
                                      <a:effectLst/>
                                      <a:latin typeface="Cambria Math" panose="02040503050406030204" pitchFamily="18" charset="0"/>
                                    </a:rPr>
                                    <m:t>𝛼</m:t>
                                  </m:r>
                                </m:e>
                                <m:sub>
                                  <m:r>
                                    <a:rPr lang="en-US" sz="1400" kern="100">
                                      <a:effectLst/>
                                      <a:latin typeface="Cambria Math" panose="02040503050406030204" pitchFamily="18" charset="0"/>
                                    </a:rPr>
                                    <m:t>𝑓</m:t>
                                  </m:r>
                                </m:sub>
                              </m:sSub>
                            </m:oMath>
                          </a14:m>
                          <a:r>
                            <a:rPr lang="en-US" sz="1400" kern="100" dirty="0">
                              <a:effectLst/>
                              <a:latin typeface="Courier New" panose="02070309020205020404" pitchFamily="49" charset="0"/>
                              <a:cs typeface="Courier New" panose="02070309020205020404" pitchFamily="49" charset="0"/>
                            </a:rPr>
                            <a:t>=0.8</a:t>
                          </a:r>
                          <a:r>
                            <a:rPr lang="en-US" sz="1600" kern="0" dirty="0">
                              <a:effectLst/>
                              <a:latin typeface="Courier New" panose="02070309020205020404" pitchFamily="49" charset="0"/>
                              <a:cs typeface="Courier New" panose="02070309020205020404" pitchFamily="49" charset="0"/>
                            </a:rPr>
                            <a:t>)</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extLst>
                      <a:ext uri="{0D108BD9-81ED-4DB2-BD59-A6C34878D82A}">
                        <a16:rowId xmlns:a16="http://schemas.microsoft.com/office/drawing/2014/main" val="2624500408"/>
                      </a:ext>
                    </a:extLst>
                  </a:tr>
                  <a:tr h="443504">
                    <a:tc gridSpan="2">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800" kern="0" dirty="0" err="1">
                              <a:solidFill>
                                <a:schemeClr val="bg1"/>
                              </a:solidFill>
                              <a:effectLst/>
                              <a:latin typeface="Wingdings 3" pitchFamily="2" charset="2"/>
                              <a:ea typeface="SimSun" panose="02010600030101010101" pitchFamily="2" charset="-122"/>
                              <a:cs typeface="Times New Roman" panose="02020603050405020304" pitchFamily="18" charset="0"/>
                            </a:rPr>
                            <a:t>i</a:t>
                          </a:r>
                          <a:r>
                            <a:rPr lang="fr-FR" dirty="0">
                              <a:solidFill>
                                <a:schemeClr val="bg1"/>
                              </a:solidFill>
                              <a:effectLst/>
                            </a:rPr>
                            <a:t> </a:t>
                          </a:r>
                          <a:r>
                            <a:rPr lang="en-US" sz="1800" kern="0" dirty="0">
                              <a:solidFill>
                                <a:schemeClr val="bg1"/>
                              </a:solidFill>
                              <a:effectLst/>
                              <a:latin typeface="Courier New" panose="02070309020205020404" pitchFamily="49" charset="0"/>
                              <a:cs typeface="Courier New" panose="02070309020205020404" pitchFamily="49" charset="0"/>
                            </a:rPr>
                            <a:t> Durée </a:t>
                          </a:r>
                          <a:r>
                            <a:rPr lang="en-US" sz="1800" kern="0" dirty="0">
                              <a:effectLst/>
                              <a:latin typeface="Courier New" panose="02070309020205020404" pitchFamily="49" charset="0"/>
                              <a:cs typeface="Courier New" panose="02070309020205020404" pitchFamily="49" charset="0"/>
                            </a:rPr>
                            <a:t>de vie </a:t>
                          </a:r>
                          <a:r>
                            <a:rPr lang="en-US" sz="1800" kern="0" dirty="0" err="1">
                              <a:effectLst/>
                              <a:latin typeface="Courier New" panose="02070309020205020404" pitchFamily="49" charset="0"/>
                              <a:cs typeface="Courier New" panose="02070309020205020404" pitchFamily="49" charset="0"/>
                            </a:rPr>
                            <a:t>cible</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hMerge="1">
                      <a:txBody>
                        <a:bodyPr/>
                        <a:lstStyle/>
                        <a:p>
                          <a:endParaRPr lang="fr-FR"/>
                        </a:p>
                      </a:txBody>
                      <a:tcPr/>
                    </a:tc>
                    <a:tc rowSpan="3">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800" kern="0" dirty="0">
                              <a:solidFill>
                                <a:schemeClr val="bg1"/>
                              </a:solidFill>
                              <a:effectLst/>
                              <a:latin typeface="Wingdings 3" pitchFamily="2" charset="2"/>
                              <a:ea typeface="SimSun" panose="02010600030101010101" pitchFamily="2" charset="-122"/>
                              <a:cs typeface="Times New Roman" panose="02020603050405020304" pitchFamily="18" charset="0"/>
                            </a:rPr>
                            <a:t>i</a:t>
                          </a:r>
                          <a:r>
                            <a:rPr lang="fr-FR" sz="1800" dirty="0">
                              <a:solidFill>
                                <a:schemeClr val="bg1"/>
                              </a:solidFill>
                              <a:effectLst/>
                            </a:rPr>
                            <a:t> </a:t>
                          </a:r>
                          <a:r>
                            <a:rPr lang="en-US" sz="1800" kern="0" dirty="0">
                              <a:solidFill>
                                <a:schemeClr val="bg1"/>
                              </a:solidFill>
                              <a:effectLst/>
                              <a:latin typeface="Courier New" panose="02070309020205020404" pitchFamily="49" charset="0"/>
                              <a:cs typeface="Courier New" panose="02070309020205020404" pitchFamily="49" charset="0"/>
                            </a:rPr>
                            <a:t> </a:t>
                          </a:r>
                          <a:r>
                            <a:rPr lang="en-US" sz="1800" kern="0" dirty="0" err="1">
                              <a:solidFill>
                                <a:schemeClr val="bg1"/>
                              </a:solidFill>
                              <a:effectLst/>
                              <a:latin typeface="Courier New" panose="02070309020205020404" pitchFamily="49" charset="0"/>
                              <a:cs typeface="Courier New" panose="02070309020205020404" pitchFamily="49" charset="0"/>
                            </a:rPr>
                            <a:t>seuil</a:t>
                          </a:r>
                          <a:r>
                            <a:rPr lang="en-US" sz="1800" kern="0" dirty="0">
                              <a:solidFill>
                                <a:schemeClr val="bg1"/>
                              </a:solidFill>
                              <a:effectLst/>
                              <a:latin typeface="Courier New" panose="02070309020205020404" pitchFamily="49" charset="0"/>
                              <a:cs typeface="Courier New" panose="02070309020205020404" pitchFamily="49" charset="0"/>
                            </a:rPr>
                            <a:t> </a:t>
                          </a:r>
                          <a14:m>
                            <m:oMath xmlns:m="http://schemas.openxmlformats.org/officeDocument/2006/math">
                              <m:r>
                                <a:rPr lang="en-US" sz="1800" kern="100">
                                  <a:solidFill>
                                    <a:schemeClr val="bg1"/>
                                  </a:solidFill>
                                  <a:effectLst/>
                                  <a:latin typeface="Cambria Math" panose="02040503050406030204" pitchFamily="18" charset="0"/>
                                </a:rPr>
                                <m:t>𝜔</m:t>
                              </m:r>
                            </m:oMath>
                          </a14:m>
                          <a:r>
                            <a:rPr lang="fr-FR" sz="1800" kern="100" dirty="0">
                              <a:solidFill>
                                <a:schemeClr val="bg1"/>
                              </a:solidFill>
                              <a:effectLst/>
                              <a:latin typeface="Courier New" panose="02070309020205020404" pitchFamily="49" charset="0"/>
                              <a:ea typeface="SimSun" panose="02010600030101010101" pitchFamily="2" charset="-122"/>
                              <a:cs typeface="Courier New" panose="02070309020205020404" pitchFamily="49" charset="0"/>
                            </a:rPr>
                            <a:t> </a:t>
                          </a:r>
                          <a:r>
                            <a:rPr lang="fr-FR" sz="1600" kern="100" dirty="0">
                              <a:solidFill>
                                <a:schemeClr val="bg1"/>
                              </a:solidFill>
                              <a:effectLst/>
                              <a:latin typeface="Courier New" panose="02070309020205020404" pitchFamily="49" charset="0"/>
                              <a:ea typeface="SimSun" panose="02010600030101010101" pitchFamily="2" charset="-122"/>
                              <a:cs typeface="Courier New" panose="02070309020205020404" pitchFamily="49" charset="0"/>
                            </a:rPr>
                            <a:t>correspondant</a:t>
                          </a:r>
                          <a:endParaRPr lang="fr-FR" sz="1800" kern="100" dirty="0">
                            <a:solidFill>
                              <a:schemeClr val="bg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solidFill>
                          <a:schemeClr val="accent1"/>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132287465"/>
                      </a:ext>
                    </a:extLst>
                  </a:tr>
                  <a:tr h="259863">
                    <a:tc rowSpan="2">
                      <a:txBody>
                        <a:bodyPr/>
                        <a:lstStyle/>
                        <a:p>
                          <a:pPr algn="ctr">
                            <a:lnSpc>
                              <a:spcPct val="85000"/>
                            </a:lnSpc>
                          </a:pPr>
                          <a:r>
                            <a:rPr lang="en-US" sz="1800" b="1" kern="0" dirty="0">
                              <a:effectLst/>
                              <a:latin typeface="Courier New" panose="02070309020205020404" pitchFamily="49" charset="0"/>
                              <a:cs typeface="Courier New" panose="02070309020205020404" pitchFamily="49" charset="0"/>
                            </a:rPr>
                            <a:t>MTBF</a:t>
                          </a:r>
                          <a:r>
                            <a:rPr lang="en-US" sz="1800" kern="0" dirty="0">
                              <a:effectLst/>
                              <a:latin typeface="Courier New" panose="02070309020205020404" pitchFamily="49" charset="0"/>
                              <a:cs typeface="Courier New" panose="02070309020205020404" pitchFamily="49" charset="0"/>
                            </a:rPr>
                            <a:t> </a:t>
                          </a:r>
                          <a:r>
                            <a:rPr lang="en-US" sz="1600" b="0" kern="0" dirty="0">
                              <a:effectLst/>
                              <a:latin typeface="Courier New" panose="02070309020205020404" pitchFamily="49" charset="0"/>
                              <a:cs typeface="Courier New" panose="02070309020205020404" pitchFamily="49" charset="0"/>
                            </a:rPr>
                            <a:t>(</a:t>
                          </a:r>
                          <a:r>
                            <a:rPr lang="en-US" sz="1600" b="0" kern="0" dirty="0" err="1">
                              <a:effectLst/>
                              <a:latin typeface="Courier New" panose="02070309020205020404" pitchFamily="49" charset="0"/>
                              <a:cs typeface="Courier New" panose="02070309020205020404" pitchFamily="49" charset="0"/>
                            </a:rPr>
                            <a:t>années</a:t>
                          </a:r>
                          <a:r>
                            <a:rPr lang="en-US" sz="1600" b="0" kern="0" dirty="0">
                              <a:effectLst/>
                              <a:latin typeface="Courier New" panose="02070309020205020404" pitchFamily="49" charset="0"/>
                              <a:cs typeface="Courier New" panose="02070309020205020404" pitchFamily="49" charset="0"/>
                            </a:rPr>
                            <a:t>)</a:t>
                          </a:r>
                          <a:endParaRPr lang="fr-FR" sz="2400" b="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solidFill>
                          <a:schemeClr val="accent1"/>
                        </a:solidFill>
                      </a:tcPr>
                    </a:tc>
                    <a:tc rowSpan="2">
                      <a:txBody>
                        <a:bodyPr/>
                        <a:lstStyle/>
                        <a:p>
                          <a:pPr algn="ctr">
                            <a:lnSpc>
                              <a:spcPct val="85000"/>
                            </a:lnSpc>
                          </a:pPr>
                          <a:r>
                            <a:rPr lang="en-US" sz="1600" b="1" kern="0" dirty="0">
                              <a:solidFill>
                                <a:schemeClr val="bg1"/>
                              </a:solidFill>
                              <a:effectLst/>
                              <a:latin typeface="Courier New" panose="02070309020205020404" pitchFamily="49" charset="0"/>
                              <a:cs typeface="Courier New" panose="02070309020205020404" pitchFamily="49" charset="0"/>
                            </a:rPr>
                            <a:t>10%-quantile </a:t>
                          </a:r>
                          <a:r>
                            <a:rPr lang="en-US" sz="1600" kern="0" dirty="0">
                              <a:solidFill>
                                <a:schemeClr val="bg1"/>
                              </a:solidFill>
                              <a:effectLst/>
                              <a:latin typeface="Courier New" panose="02070309020205020404" pitchFamily="49" charset="0"/>
                              <a:cs typeface="Courier New" panose="02070309020205020404" pitchFamily="49" charset="0"/>
                            </a:rPr>
                            <a:t>(</a:t>
                          </a:r>
                          <a:r>
                            <a:rPr lang="en-US" sz="1600" kern="0" dirty="0" err="1">
                              <a:solidFill>
                                <a:schemeClr val="bg1"/>
                              </a:solidFill>
                              <a:effectLst/>
                              <a:latin typeface="Courier New" panose="02070309020205020404" pitchFamily="49" charset="0"/>
                              <a:cs typeface="Courier New" panose="02070309020205020404" pitchFamily="49" charset="0"/>
                            </a:rPr>
                            <a:t>années</a:t>
                          </a:r>
                          <a:r>
                            <a:rPr lang="en-US" sz="1600" kern="0" dirty="0">
                              <a:solidFill>
                                <a:schemeClr val="bg1"/>
                              </a:solidFill>
                              <a:effectLst/>
                              <a:latin typeface="Courier New" panose="02070309020205020404" pitchFamily="49" charset="0"/>
                              <a:cs typeface="Courier New" panose="02070309020205020404" pitchFamily="49" charset="0"/>
                            </a:rPr>
                            <a:t>)</a:t>
                          </a:r>
                          <a:endParaRPr lang="fr-FR" sz="2400" kern="100" dirty="0">
                            <a:solidFill>
                              <a:schemeClr val="bg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solidFill>
                          <a:schemeClr val="accent1"/>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752551385"/>
                      </a:ext>
                    </a:extLst>
                  </a:tr>
                  <a:tr h="457052">
                    <a:tc vMerge="1">
                      <a:txBody>
                        <a:bodyPr/>
                        <a:lstStyle/>
                        <a:p>
                          <a:pPr algn="ctr">
                            <a:lnSpc>
                              <a:spcPct val="85000"/>
                            </a:lnSpc>
                          </a:pPr>
                          <a:endParaRPr lang="fr-FR" sz="2400" b="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solidFill>
                          <a:schemeClr val="accent1"/>
                        </a:solidFill>
                      </a:tcPr>
                    </a:tc>
                    <a:tc vMerge="1">
                      <a:txBody>
                        <a:bodyPr/>
                        <a:lstStyle/>
                        <a:p>
                          <a:pPr algn="ctr">
                            <a:lnSpc>
                              <a:spcPct val="85000"/>
                            </a:lnSpc>
                          </a:pPr>
                          <a:endParaRPr lang="fr-FR" sz="2400" kern="100" dirty="0">
                            <a:solidFill>
                              <a:schemeClr val="bg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solidFill>
                          <a:schemeClr val="accent1"/>
                        </a:solidFill>
                      </a:tcPr>
                    </a:tc>
                    <a:tc vMerge="1">
                      <a:txBody>
                        <a:bodyPr/>
                        <a:lstStyle/>
                        <a:p>
                          <a:pPr marL="0" marR="0" indent="0" algn="ctr" defTabSz="914400" rtl="0" eaLnBrk="1" fontAlgn="auto" latinLnBrk="0" hangingPunct="1">
                            <a:lnSpc>
                              <a:spcPct val="85000"/>
                            </a:lnSpc>
                            <a:spcBef>
                              <a:spcPts val="0"/>
                            </a:spcBef>
                            <a:spcAft>
                              <a:spcPts val="0"/>
                            </a:spcAft>
                            <a:buClrTx/>
                            <a:buSzTx/>
                            <a:buFontTx/>
                            <a:buNone/>
                            <a:tabLst/>
                            <a:defRPr/>
                          </a:pPr>
                          <a:endParaRPr lang="fr-FR" sz="1800" kern="100" dirty="0">
                            <a:solidFill>
                              <a:schemeClr val="bg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solidFill>
                          <a:schemeClr val="accent1"/>
                        </a:solidFill>
                      </a:tcPr>
                    </a:tc>
                    <a:tc>
                      <a:txBody>
                        <a:bodyPr/>
                        <a:lstStyle/>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carbone-verre</a:t>
                          </a:r>
                        </a:p>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0,85-0,65</a:t>
                          </a:r>
                        </a:p>
                      </a:txBody>
                      <a:tcPr marL="17780" marR="17780" marT="0" marB="0" anchor="ctr">
                        <a:solidFill>
                          <a:schemeClr val="accent1">
                            <a:lumMod val="40000"/>
                            <a:lumOff val="60000"/>
                          </a:schemeClr>
                        </a:solidFill>
                      </a:tcPr>
                    </a:tc>
                    <a:tc>
                      <a:txBody>
                        <a:bodyPr/>
                        <a:lstStyle/>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carbone-verre</a:t>
                          </a:r>
                        </a:p>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1,4-1,95</a:t>
                          </a:r>
                        </a:p>
                      </a:txBody>
                      <a:tcPr marL="17780" marR="17780" marT="0" marB="0" anchor="ctr">
                        <a:solidFill>
                          <a:schemeClr val="accent1">
                            <a:lumMod val="40000"/>
                            <a:lumOff val="60000"/>
                          </a:schemeClr>
                        </a:solidFill>
                      </a:tcPr>
                    </a:tc>
                    <a:tc>
                      <a:txBody>
                        <a:bodyPr/>
                        <a:lstStyle/>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carbone-verre</a:t>
                          </a:r>
                        </a:p>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1,29-4,16</a:t>
                          </a:r>
                        </a:p>
                      </a:txBody>
                      <a:tcPr marL="17780" marR="17780" marT="0" marB="0" anchor="ctr">
                        <a:solidFill>
                          <a:schemeClr val="accent1">
                            <a:lumMod val="40000"/>
                            <a:lumOff val="60000"/>
                          </a:schemeClr>
                        </a:solidFill>
                      </a:tcPr>
                    </a:tc>
                    <a:tc>
                      <a:txBody>
                        <a:bodyPr/>
                        <a:lstStyle/>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carbone-verre</a:t>
                          </a:r>
                        </a:p>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1,4-1,6</a:t>
                          </a:r>
                        </a:p>
                      </a:txBody>
                      <a:tcPr marL="17780" marR="17780" marT="0" marB="0" anchor="ctr">
                        <a:solidFill>
                          <a:schemeClr val="accent1">
                            <a:lumMod val="40000"/>
                            <a:lumOff val="60000"/>
                          </a:schemeClr>
                        </a:solidFill>
                      </a:tcPr>
                    </a:tc>
                    <a:extLst>
                      <a:ext uri="{0D108BD9-81ED-4DB2-BD59-A6C34878D82A}">
                        <a16:rowId xmlns:a16="http://schemas.microsoft.com/office/drawing/2014/main" val="2638200036"/>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5.0</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E8F0F4"/>
                        </a:solidFill>
                      </a:tcPr>
                    </a:tc>
                    <a:tc>
                      <a:txBody>
                        <a:bodyPr/>
                        <a:lstStyle/>
                        <a:p>
                          <a:pPr algn="ctr"/>
                          <a:r>
                            <a:rPr lang="en-US" sz="1800" kern="0" dirty="0">
                              <a:effectLst/>
                              <a:latin typeface="Courier New" panose="02070309020205020404" pitchFamily="49" charset="0"/>
                              <a:cs typeface="Courier New" panose="02070309020205020404" pitchFamily="49" charset="0"/>
                            </a:rPr>
                            <a:t>3.0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0.686</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=0.89</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𝑚𝑓</m:t>
                                  </m:r>
                                </m:sub>
                              </m:sSub>
                            </m:oMath>
                          </a14:m>
                          <a:r>
                            <a:rPr lang="en-US" sz="1800" kern="100" dirty="0">
                              <a:effectLst/>
                              <a:latin typeface="Courier New" panose="02070309020205020404" pitchFamily="49" charset="0"/>
                              <a:cs typeface="Courier New" panose="02070309020205020404" pitchFamily="49" charset="0"/>
                            </a:rPr>
                            <a:t>=0.49</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𝜂</m:t>
                                  </m:r>
                                </m:e>
                                <m:sub>
                                  <m:r>
                                    <a:rPr lang="en-US" sz="1800" kern="100">
                                      <a:effectLst/>
                                      <a:latin typeface="Cambria Math" panose="02040503050406030204" pitchFamily="18" charset="0"/>
                                    </a:rPr>
                                    <m:t>𝑒𝑛𝑣</m:t>
                                  </m:r>
                                  <m:r>
                                    <a:rPr lang="en-US" sz="1800" kern="100">
                                      <a:effectLst/>
                                      <a:latin typeface="Cambria Math" panose="02040503050406030204" pitchFamily="18" charset="0"/>
                                    </a:rPr>
                                    <m:t>,</m:t>
                                  </m:r>
                                  <m:r>
                                    <a:rPr lang="en-US" sz="1800" kern="100">
                                      <a:effectLst/>
                                      <a:latin typeface="Cambria Math" panose="02040503050406030204" pitchFamily="18" charset="0"/>
                                    </a:rPr>
                                    <m:t>𝑡</m:t>
                                  </m:r>
                                </m:sub>
                              </m:sSub>
                            </m:oMath>
                          </a14:m>
                          <a:r>
                            <a:rPr lang="en-US" sz="1800" kern="100" dirty="0">
                              <a:effectLst/>
                              <a:latin typeface="Courier New" panose="02070309020205020404" pitchFamily="49" charset="0"/>
                              <a:cs typeface="Courier New" panose="02070309020205020404" pitchFamily="49" charset="0"/>
                            </a:rPr>
                            <a:t>=1.03</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𝑓𝑑</m:t>
                                  </m:r>
                                </m:sub>
                              </m:sSub>
                            </m:oMath>
                          </a14:m>
                          <a:r>
                            <a:rPr lang="en-US" sz="1800" kern="100" dirty="0">
                              <a:effectLst/>
                              <a:latin typeface="Courier New" panose="02070309020205020404" pitchFamily="49" charset="0"/>
                              <a:cs typeface="Courier New" panose="02070309020205020404" pitchFamily="49" charset="0"/>
                            </a:rPr>
                            <a:t>=1.17</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extLst>
                      <a:ext uri="{0D108BD9-81ED-4DB2-BD59-A6C34878D82A}">
                        <a16:rowId xmlns:a16="http://schemas.microsoft.com/office/drawing/2014/main" val="3082527096"/>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8.0</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CDE0E8"/>
                        </a:solidFill>
                      </a:tcPr>
                    </a:tc>
                    <a:tc>
                      <a:txBody>
                        <a:bodyPr/>
                        <a:lstStyle/>
                        <a:p>
                          <a:pPr algn="ctr"/>
                          <a:r>
                            <a:rPr lang="en-US" sz="1800" kern="0" dirty="0">
                              <a:effectLst/>
                              <a:latin typeface="Courier New" panose="02070309020205020404" pitchFamily="49" charset="0"/>
                              <a:cs typeface="Courier New" panose="02070309020205020404" pitchFamily="49" charset="0"/>
                            </a:rPr>
                            <a:t>5.0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0.600</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=0.78</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𝑚𝑓</m:t>
                                  </m:r>
                                </m:sub>
                              </m:sSub>
                            </m:oMath>
                          </a14:m>
                          <a:r>
                            <a:rPr lang="en-US" sz="1800" kern="100">
                              <a:effectLst/>
                              <a:latin typeface="Courier New" panose="02070309020205020404" pitchFamily="49" charset="0"/>
                              <a:cs typeface="Courier New" panose="02070309020205020404" pitchFamily="49" charset="0"/>
                            </a:rPr>
                            <a:t>=0.56</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𝜂</m:t>
                                  </m:r>
                                </m:e>
                                <m:sub>
                                  <m:r>
                                    <a:rPr lang="en-US" sz="1800" kern="100">
                                      <a:effectLst/>
                                      <a:latin typeface="Cambria Math" panose="02040503050406030204" pitchFamily="18" charset="0"/>
                                    </a:rPr>
                                    <m:t>𝑒𝑛𝑣</m:t>
                                  </m:r>
                                  <m:r>
                                    <a:rPr lang="en-US" sz="1800" kern="100">
                                      <a:effectLst/>
                                      <a:latin typeface="Cambria Math" panose="02040503050406030204" pitchFamily="18" charset="0"/>
                                    </a:rPr>
                                    <m:t>,</m:t>
                                  </m:r>
                                  <m:r>
                                    <a:rPr lang="en-US" sz="1800" kern="100">
                                      <a:effectLst/>
                                      <a:latin typeface="Cambria Math" panose="02040503050406030204" pitchFamily="18" charset="0"/>
                                    </a:rPr>
                                    <m:t>𝑡</m:t>
                                  </m:r>
                                </m:sub>
                              </m:sSub>
                            </m:oMath>
                          </a14:m>
                          <a:r>
                            <a:rPr lang="en-US" sz="1800" kern="100">
                              <a:effectLst/>
                              <a:latin typeface="Courier New" panose="02070309020205020404" pitchFamily="49" charset="0"/>
                              <a:cs typeface="Courier New" panose="02070309020205020404" pitchFamily="49" charset="0"/>
                            </a:rPr>
                            <a:t>=1.17</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𝑓𝑑</m:t>
                                  </m:r>
                                </m:sub>
                              </m:sSub>
                            </m:oMath>
                          </a14:m>
                          <a:r>
                            <a:rPr lang="en-US" sz="1800" kern="100" dirty="0">
                              <a:effectLst/>
                              <a:latin typeface="Courier New" panose="02070309020205020404" pitchFamily="49" charset="0"/>
                              <a:cs typeface="Courier New" panose="02070309020205020404" pitchFamily="49" charset="0"/>
                            </a:rPr>
                            <a:t>=1.33</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extLst>
                      <a:ext uri="{0D108BD9-81ED-4DB2-BD59-A6C34878D82A}">
                        <a16:rowId xmlns:a16="http://schemas.microsoft.com/office/drawing/2014/main" val="1070132211"/>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10.0</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E8F0F4"/>
                        </a:solidFill>
                      </a:tcPr>
                    </a:tc>
                    <a:tc>
                      <a:txBody>
                        <a:bodyPr/>
                        <a:lstStyle/>
                        <a:p>
                          <a:pPr algn="ctr"/>
                          <a:r>
                            <a:rPr lang="en-US" sz="1800" kern="0" dirty="0">
                              <a:effectLst/>
                              <a:latin typeface="Courier New" panose="02070309020205020404" pitchFamily="49" charset="0"/>
                              <a:cs typeface="Courier New" panose="02070309020205020404" pitchFamily="49" charset="0"/>
                            </a:rPr>
                            <a:t>6.3</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0.550</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=0.71</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𝑚𝑓</m:t>
                                  </m:r>
                                </m:sub>
                              </m:sSub>
                            </m:oMath>
                          </a14:m>
                          <a:r>
                            <a:rPr lang="en-US" sz="1800" kern="100">
                              <a:effectLst/>
                              <a:latin typeface="Courier New" panose="02070309020205020404" pitchFamily="49" charset="0"/>
                              <a:cs typeface="Courier New" panose="02070309020205020404" pitchFamily="49" charset="0"/>
                            </a:rPr>
                            <a:t>=0.61</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𝜂</m:t>
                                  </m:r>
                                </m:e>
                                <m:sub>
                                  <m:r>
                                    <a:rPr lang="en-US" sz="1800" kern="100">
                                      <a:effectLst/>
                                      <a:latin typeface="Cambria Math" panose="02040503050406030204" pitchFamily="18" charset="0"/>
                                    </a:rPr>
                                    <m:t>𝑒𝑛𝑣</m:t>
                                  </m:r>
                                  <m:r>
                                    <a:rPr lang="en-US" sz="1800" kern="100">
                                      <a:effectLst/>
                                      <a:latin typeface="Cambria Math" panose="02040503050406030204" pitchFamily="18" charset="0"/>
                                    </a:rPr>
                                    <m:t>,</m:t>
                                  </m:r>
                                  <m:r>
                                    <a:rPr lang="en-US" sz="1800" kern="100">
                                      <a:effectLst/>
                                      <a:latin typeface="Cambria Math" panose="02040503050406030204" pitchFamily="18" charset="0"/>
                                    </a:rPr>
                                    <m:t>𝑡</m:t>
                                  </m:r>
                                </m:sub>
                              </m:sSub>
                            </m:oMath>
                          </a14:m>
                          <a:r>
                            <a:rPr lang="en-US" sz="1800" kern="100">
                              <a:effectLst/>
                              <a:latin typeface="Courier New" panose="02070309020205020404" pitchFamily="49" charset="0"/>
                              <a:cs typeface="Courier New" panose="02070309020205020404" pitchFamily="49" charset="0"/>
                            </a:rPr>
                            <a:t>=1.28</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𝑓𝑑</m:t>
                                  </m:r>
                                </m:sub>
                              </m:sSub>
                            </m:oMath>
                          </a14:m>
                          <a:r>
                            <a:rPr lang="en-US" sz="1800" kern="100">
                              <a:effectLst/>
                              <a:latin typeface="Courier New" panose="02070309020205020404" pitchFamily="49" charset="0"/>
                              <a:cs typeface="Courier New" panose="02070309020205020404" pitchFamily="49" charset="0"/>
                            </a:rPr>
                            <a:t>=1.46</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extLst>
                      <a:ext uri="{0D108BD9-81ED-4DB2-BD59-A6C34878D82A}">
                        <a16:rowId xmlns:a16="http://schemas.microsoft.com/office/drawing/2014/main" val="2374708220"/>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15.0</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CDE0E8"/>
                        </a:solidFill>
                      </a:tcPr>
                    </a:tc>
                    <a:tc>
                      <a:txBody>
                        <a:bodyPr/>
                        <a:lstStyle/>
                        <a:p>
                          <a:pPr algn="ctr"/>
                          <a:r>
                            <a:rPr lang="en-US" sz="1800" kern="0" dirty="0">
                              <a:effectLst/>
                              <a:latin typeface="Courier New" panose="02070309020205020404" pitchFamily="49" charset="0"/>
                              <a:cs typeface="Courier New" panose="02070309020205020404" pitchFamily="49" charset="0"/>
                            </a:rPr>
                            <a:t>9.7</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0.441</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=0.57</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𝑚𝑓</m:t>
                                  </m:r>
                                </m:sub>
                              </m:sSub>
                            </m:oMath>
                          </a14:m>
                          <a:r>
                            <a:rPr lang="en-US" sz="1800" kern="100">
                              <a:effectLst/>
                              <a:latin typeface="Courier New" panose="02070309020205020404" pitchFamily="49" charset="0"/>
                              <a:cs typeface="Courier New" panose="02070309020205020404" pitchFamily="49" charset="0"/>
                            </a:rPr>
                            <a:t>=0.76</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𝜂</m:t>
                                  </m:r>
                                </m:e>
                                <m:sub>
                                  <m:r>
                                    <a:rPr lang="en-US" sz="1800" kern="100">
                                      <a:effectLst/>
                                      <a:latin typeface="Cambria Math" panose="02040503050406030204" pitchFamily="18" charset="0"/>
                                    </a:rPr>
                                    <m:t>𝑒𝑛𝑣</m:t>
                                  </m:r>
                                  <m:r>
                                    <a:rPr lang="en-US" sz="1800" kern="100">
                                      <a:effectLst/>
                                      <a:latin typeface="Cambria Math" panose="02040503050406030204" pitchFamily="18" charset="0"/>
                                    </a:rPr>
                                    <m:t>,</m:t>
                                  </m:r>
                                  <m:r>
                                    <a:rPr lang="en-US" sz="1800" kern="100">
                                      <a:effectLst/>
                                      <a:latin typeface="Cambria Math" panose="02040503050406030204" pitchFamily="18" charset="0"/>
                                    </a:rPr>
                                    <m:t>𝑡</m:t>
                                  </m:r>
                                </m:sub>
                              </m:sSub>
                            </m:oMath>
                          </a14:m>
                          <a:r>
                            <a:rPr lang="en-US" sz="1800" kern="100">
                              <a:effectLst/>
                              <a:latin typeface="Courier New" panose="02070309020205020404" pitchFamily="49" charset="0"/>
                              <a:cs typeface="Courier New" panose="02070309020205020404" pitchFamily="49" charset="0"/>
                            </a:rPr>
                            <a:t>=1.60</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𝑓𝑑</m:t>
                                  </m:r>
                                </m:sub>
                              </m:sSub>
                            </m:oMath>
                          </a14:m>
                          <a:r>
                            <a:rPr lang="en-US" sz="1800" kern="100" dirty="0">
                              <a:effectLst/>
                              <a:latin typeface="Courier New" panose="02070309020205020404" pitchFamily="49" charset="0"/>
                              <a:cs typeface="Courier New" panose="02070309020205020404" pitchFamily="49" charset="0"/>
                            </a:rPr>
                            <a:t>=1.82</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extLst>
                      <a:ext uri="{0D108BD9-81ED-4DB2-BD59-A6C34878D82A}">
                        <a16:rowId xmlns:a16="http://schemas.microsoft.com/office/drawing/2014/main" val="563451064"/>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15.5</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E8F0F4"/>
                        </a:solidFill>
                      </a:tcPr>
                    </a:tc>
                    <a:tc>
                      <a:txBody>
                        <a:bodyPr/>
                        <a:lstStyle/>
                        <a:p>
                          <a:pPr algn="ctr"/>
                          <a:r>
                            <a:rPr lang="en-US" sz="1800" kern="0" dirty="0">
                              <a:effectLst/>
                              <a:latin typeface="Courier New" panose="02070309020205020404" pitchFamily="49" charset="0"/>
                              <a:cs typeface="Courier New" panose="02070309020205020404" pitchFamily="49" charset="0"/>
                            </a:rPr>
                            <a:t>10.0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0.432</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=0.56</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𝑚𝑓</m:t>
                                  </m:r>
                                </m:sub>
                              </m:sSub>
                            </m:oMath>
                          </a14:m>
                          <a:r>
                            <a:rPr lang="en-US" sz="1800" kern="100">
                              <a:effectLst/>
                              <a:latin typeface="Courier New" panose="02070309020205020404" pitchFamily="49" charset="0"/>
                              <a:cs typeface="Courier New" panose="02070309020205020404" pitchFamily="49" charset="0"/>
                            </a:rPr>
                            <a:t>=0.78</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𝜂</m:t>
                                  </m:r>
                                </m:e>
                                <m:sub>
                                  <m:r>
                                    <a:rPr lang="en-US" sz="1800" kern="100">
                                      <a:effectLst/>
                                      <a:latin typeface="Cambria Math" panose="02040503050406030204" pitchFamily="18" charset="0"/>
                                    </a:rPr>
                                    <m:t>𝑒𝑛𝑣</m:t>
                                  </m:r>
                                  <m:r>
                                    <a:rPr lang="en-US" sz="1800" kern="100">
                                      <a:effectLst/>
                                      <a:latin typeface="Cambria Math" panose="02040503050406030204" pitchFamily="18" charset="0"/>
                                    </a:rPr>
                                    <m:t>,</m:t>
                                  </m:r>
                                  <m:r>
                                    <a:rPr lang="en-US" sz="1800" kern="100">
                                      <a:effectLst/>
                                      <a:latin typeface="Cambria Math" panose="02040503050406030204" pitchFamily="18" charset="0"/>
                                    </a:rPr>
                                    <m:t>𝑡</m:t>
                                  </m:r>
                                </m:sub>
                              </m:sSub>
                            </m:oMath>
                          </a14:m>
                          <a:r>
                            <a:rPr lang="en-US" sz="1800" kern="100">
                              <a:effectLst/>
                              <a:latin typeface="Courier New" panose="02070309020205020404" pitchFamily="49" charset="0"/>
                              <a:cs typeface="Courier New" panose="02070309020205020404" pitchFamily="49" charset="0"/>
                            </a:rPr>
                            <a:t>=1.64</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𝑓𝑑</m:t>
                                  </m:r>
                                </m:sub>
                              </m:sSub>
                            </m:oMath>
                          </a14:m>
                          <a:r>
                            <a:rPr lang="en-US" sz="1800" kern="100">
                              <a:effectLst/>
                              <a:latin typeface="Courier New" panose="02070309020205020404" pitchFamily="49" charset="0"/>
                              <a:cs typeface="Courier New" panose="02070309020205020404" pitchFamily="49" charset="0"/>
                            </a:rPr>
                            <a:t>=1.86</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extLst>
                      <a:ext uri="{0D108BD9-81ED-4DB2-BD59-A6C34878D82A}">
                        <a16:rowId xmlns:a16="http://schemas.microsoft.com/office/drawing/2014/main" val="4175613747"/>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20.0</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CDE0E8"/>
                        </a:solidFill>
                      </a:tcPr>
                    </a:tc>
                    <a:tc>
                      <a:txBody>
                        <a:bodyPr/>
                        <a:lstStyle/>
                        <a:p>
                          <a:pPr algn="ctr"/>
                          <a:r>
                            <a:rPr lang="en-US" sz="1800" kern="0" dirty="0">
                              <a:effectLst/>
                              <a:latin typeface="Courier New" panose="02070309020205020404" pitchFamily="49" charset="0"/>
                              <a:cs typeface="Courier New" panose="02070309020205020404" pitchFamily="49" charset="0"/>
                            </a:rPr>
                            <a:t>13.0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0.353</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=0.46</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𝑚𝑓</m:t>
                                  </m:r>
                                </m:sub>
                              </m:sSub>
                            </m:oMath>
                          </a14:m>
                          <a:r>
                            <a:rPr lang="en-US" sz="1800" kern="100">
                              <a:effectLst/>
                              <a:latin typeface="Courier New" panose="02070309020205020404" pitchFamily="49" charset="0"/>
                              <a:cs typeface="Courier New" panose="02070309020205020404" pitchFamily="49" charset="0"/>
                            </a:rPr>
                            <a:t>=0.95</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𝜂</m:t>
                                  </m:r>
                                </m:e>
                                <m:sub>
                                  <m:r>
                                    <a:rPr lang="en-US" sz="1800" kern="100">
                                      <a:effectLst/>
                                      <a:latin typeface="Cambria Math" panose="02040503050406030204" pitchFamily="18" charset="0"/>
                                    </a:rPr>
                                    <m:t>𝑒𝑛𝑣</m:t>
                                  </m:r>
                                  <m:r>
                                    <a:rPr lang="en-US" sz="1800" kern="100">
                                      <a:effectLst/>
                                      <a:latin typeface="Cambria Math" panose="02040503050406030204" pitchFamily="18" charset="0"/>
                                    </a:rPr>
                                    <m:t>,</m:t>
                                  </m:r>
                                  <m:r>
                                    <a:rPr lang="en-US" sz="1800" kern="100">
                                      <a:effectLst/>
                                      <a:latin typeface="Cambria Math" panose="02040503050406030204" pitchFamily="18" charset="0"/>
                                    </a:rPr>
                                    <m:t>𝑡</m:t>
                                  </m:r>
                                </m:sub>
                              </m:sSub>
                            </m:oMath>
                          </a14:m>
                          <a:r>
                            <a:rPr lang="en-US" sz="1800" kern="100">
                              <a:effectLst/>
                              <a:latin typeface="Courier New" panose="02070309020205020404" pitchFamily="49" charset="0"/>
                              <a:cs typeface="Courier New" panose="02070309020205020404" pitchFamily="49" charset="0"/>
                            </a:rPr>
                            <a:t>=2.00</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𝑓𝑑</m:t>
                                  </m:r>
                                </m:sub>
                              </m:sSub>
                            </m:oMath>
                          </a14:m>
                          <a:r>
                            <a:rPr lang="en-US" sz="1800" kern="100">
                              <a:effectLst/>
                              <a:latin typeface="Courier New" panose="02070309020205020404" pitchFamily="49" charset="0"/>
                              <a:cs typeface="Courier New" panose="02070309020205020404" pitchFamily="49" charset="0"/>
                            </a:rPr>
                            <a:t>=2.27</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extLst>
                      <a:ext uri="{0D108BD9-81ED-4DB2-BD59-A6C34878D82A}">
                        <a16:rowId xmlns:a16="http://schemas.microsoft.com/office/drawing/2014/main" val="1282960290"/>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22.9</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E8F0F4"/>
                        </a:solidFill>
                      </a:tcPr>
                    </a:tc>
                    <a:tc>
                      <a:txBody>
                        <a:bodyPr/>
                        <a:lstStyle/>
                        <a:p>
                          <a:pPr algn="ctr"/>
                          <a:r>
                            <a:rPr lang="en-US" sz="1800" kern="0" dirty="0">
                              <a:effectLst/>
                              <a:latin typeface="Courier New" panose="02070309020205020404" pitchFamily="49" charset="0"/>
                              <a:cs typeface="Courier New" panose="02070309020205020404" pitchFamily="49" charset="0"/>
                            </a:rPr>
                            <a:t>15.0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0.310</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=0.40</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𝑚𝑓</m:t>
                                  </m:r>
                                </m:sub>
                              </m:sSub>
                            </m:oMath>
                          </a14:m>
                          <a:r>
                            <a:rPr lang="en-US" sz="1800" kern="100">
                              <a:effectLst/>
                              <a:latin typeface="Courier New" panose="02070309020205020404" pitchFamily="49" charset="0"/>
                              <a:cs typeface="Courier New" panose="02070309020205020404" pitchFamily="49" charset="0"/>
                            </a:rPr>
                            <a:t>=1.08</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𝜂</m:t>
                                  </m:r>
                                </m:e>
                                <m:sub>
                                  <m:r>
                                    <a:rPr lang="en-US" sz="1800" kern="100">
                                      <a:effectLst/>
                                      <a:latin typeface="Cambria Math" panose="02040503050406030204" pitchFamily="18" charset="0"/>
                                    </a:rPr>
                                    <m:t>𝑒𝑛𝑣</m:t>
                                  </m:r>
                                  <m:r>
                                    <a:rPr lang="en-US" sz="1800" kern="100">
                                      <a:effectLst/>
                                      <a:latin typeface="Cambria Math" panose="02040503050406030204" pitchFamily="18" charset="0"/>
                                    </a:rPr>
                                    <m:t>,</m:t>
                                  </m:r>
                                  <m:r>
                                    <a:rPr lang="en-US" sz="1800" kern="100">
                                      <a:effectLst/>
                                      <a:latin typeface="Cambria Math" panose="02040503050406030204" pitchFamily="18" charset="0"/>
                                    </a:rPr>
                                    <m:t>𝑡</m:t>
                                  </m:r>
                                </m:sub>
                              </m:sSub>
                            </m:oMath>
                          </a14:m>
                          <a:r>
                            <a:rPr lang="en-US" sz="1800" kern="100">
                              <a:effectLst/>
                              <a:latin typeface="Courier New" panose="02070309020205020404" pitchFamily="49" charset="0"/>
                              <a:cs typeface="Courier New" panose="02070309020205020404" pitchFamily="49" charset="0"/>
                            </a:rPr>
                            <a:t>=2.27</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𝑓𝑑</m:t>
                                  </m:r>
                                </m:sub>
                              </m:sSub>
                            </m:oMath>
                          </a14:m>
                          <a:r>
                            <a:rPr lang="en-US" sz="1800" kern="100">
                              <a:effectLst/>
                              <a:latin typeface="Courier New" panose="02070309020205020404" pitchFamily="49" charset="0"/>
                              <a:cs typeface="Courier New" panose="02070309020205020404" pitchFamily="49" charset="0"/>
                            </a:rPr>
                            <a:t>=2.58</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extLst>
                      <a:ext uri="{0D108BD9-81ED-4DB2-BD59-A6C34878D82A}">
                        <a16:rowId xmlns:a16="http://schemas.microsoft.com/office/drawing/2014/main" val="2841918743"/>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25.0</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CDE0E8"/>
                        </a:solidFill>
                      </a:tcPr>
                    </a:tc>
                    <a:tc>
                      <a:txBody>
                        <a:bodyPr/>
                        <a:lstStyle/>
                        <a:p>
                          <a:pPr algn="ctr"/>
                          <a:r>
                            <a:rPr lang="en-US" sz="1800" kern="0" dirty="0">
                              <a:effectLst/>
                              <a:latin typeface="Courier New" panose="02070309020205020404" pitchFamily="49" charset="0"/>
                              <a:cs typeface="Courier New" panose="02070309020205020404" pitchFamily="49" charset="0"/>
                            </a:rPr>
                            <a:t>16.4</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CDE0E8"/>
                        </a:solidFill>
                      </a:tcPr>
                    </a:tc>
                    <a:tc>
                      <a:txBody>
                        <a:bodyPr/>
                        <a:lstStyle/>
                        <a:p>
                          <a:pPr algn="ctr"/>
                          <a:r>
                            <a:rPr lang="en-US" sz="1800" kern="0">
                              <a:effectLst/>
                              <a:latin typeface="Courier New" panose="02070309020205020404" pitchFamily="49" charset="0"/>
                              <a:cs typeface="Courier New" panose="02070309020205020404" pitchFamily="49" charset="0"/>
                            </a:rPr>
                            <a:t>0.283</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=0.37</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𝑚𝑓</m:t>
                                  </m:r>
                                </m:sub>
                              </m:sSub>
                            </m:oMath>
                          </a14:m>
                          <a:r>
                            <a:rPr lang="en-US" sz="1800" kern="100">
                              <a:effectLst/>
                              <a:latin typeface="Courier New" panose="02070309020205020404" pitchFamily="49" charset="0"/>
                              <a:cs typeface="Courier New" panose="02070309020205020404" pitchFamily="49" charset="0"/>
                            </a:rPr>
                            <a:t>=1.19</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𝜂</m:t>
                                  </m:r>
                                </m:e>
                                <m:sub>
                                  <m:r>
                                    <a:rPr lang="en-US" sz="1800" kern="100">
                                      <a:effectLst/>
                                      <a:latin typeface="Cambria Math" panose="02040503050406030204" pitchFamily="18" charset="0"/>
                                    </a:rPr>
                                    <m:t>𝑒𝑛𝑣</m:t>
                                  </m:r>
                                  <m:r>
                                    <a:rPr lang="en-US" sz="1800" kern="100">
                                      <a:effectLst/>
                                      <a:latin typeface="Cambria Math" panose="02040503050406030204" pitchFamily="18" charset="0"/>
                                    </a:rPr>
                                    <m:t>,</m:t>
                                  </m:r>
                                  <m:r>
                                    <a:rPr lang="en-US" sz="1800" kern="100">
                                      <a:effectLst/>
                                      <a:latin typeface="Cambria Math" panose="02040503050406030204" pitchFamily="18" charset="0"/>
                                    </a:rPr>
                                    <m:t>𝑡</m:t>
                                  </m:r>
                                </m:sub>
                              </m:sSub>
                            </m:oMath>
                          </a14:m>
                          <a:r>
                            <a:rPr lang="en-US" sz="1800" kern="100">
                              <a:effectLst/>
                              <a:latin typeface="Courier New" panose="02070309020205020404" pitchFamily="49" charset="0"/>
                              <a:cs typeface="Courier New" panose="02070309020205020404" pitchFamily="49" charset="0"/>
                            </a:rPr>
                            <a:t>=2.49</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𝑓𝑑</m:t>
                                  </m:r>
                                </m:sub>
                              </m:sSub>
                            </m:oMath>
                          </a14:m>
                          <a:r>
                            <a:rPr lang="en-US" sz="1800" kern="100">
                              <a:effectLst/>
                              <a:latin typeface="Courier New" panose="02070309020205020404" pitchFamily="49" charset="0"/>
                              <a:cs typeface="Courier New" panose="02070309020205020404" pitchFamily="49" charset="0"/>
                            </a:rPr>
                            <a:t>=2.83</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extLst>
                      <a:ext uri="{0D108BD9-81ED-4DB2-BD59-A6C34878D82A}">
                        <a16:rowId xmlns:a16="http://schemas.microsoft.com/office/drawing/2014/main" val="1890602470"/>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30.4</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E8F0F4"/>
                        </a:solidFill>
                      </a:tcPr>
                    </a:tc>
                    <a:tc>
                      <a:txBody>
                        <a:bodyPr/>
                        <a:lstStyle/>
                        <a:p>
                          <a:pPr algn="ctr"/>
                          <a:r>
                            <a:rPr lang="en-US" sz="1800" kern="0" dirty="0">
                              <a:effectLst/>
                              <a:latin typeface="Courier New" panose="02070309020205020404" pitchFamily="49" charset="0"/>
                              <a:cs typeface="Courier New" panose="02070309020205020404" pitchFamily="49" charset="0"/>
                            </a:rPr>
                            <a:t>20.0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0.223</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=0.29</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𝑚𝑓</m:t>
                                  </m:r>
                                </m:sub>
                              </m:sSub>
                            </m:oMath>
                          </a14:m>
                          <a:r>
                            <a:rPr lang="en-US" sz="1800" kern="100">
                              <a:effectLst/>
                              <a:latin typeface="Courier New" panose="02070309020205020404" pitchFamily="49" charset="0"/>
                              <a:cs typeface="Courier New" panose="02070309020205020404" pitchFamily="49" charset="0"/>
                            </a:rPr>
                            <a:t>=1.51</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𝜂</m:t>
                                  </m:r>
                                </m:e>
                                <m:sub>
                                  <m:r>
                                    <a:rPr lang="en-US" sz="1800" kern="100">
                                      <a:effectLst/>
                                      <a:latin typeface="Cambria Math" panose="02040503050406030204" pitchFamily="18" charset="0"/>
                                    </a:rPr>
                                    <m:t>𝑒𝑛𝑣</m:t>
                                  </m:r>
                                  <m:r>
                                    <a:rPr lang="en-US" sz="1800" kern="100">
                                      <a:effectLst/>
                                      <a:latin typeface="Cambria Math" panose="02040503050406030204" pitchFamily="18" charset="0"/>
                                    </a:rPr>
                                    <m:t>,</m:t>
                                  </m:r>
                                  <m:r>
                                    <a:rPr lang="en-US" sz="1800" kern="100">
                                      <a:effectLst/>
                                      <a:latin typeface="Cambria Math" panose="02040503050406030204" pitchFamily="18" charset="0"/>
                                    </a:rPr>
                                    <m:t>𝑡</m:t>
                                  </m:r>
                                </m:sub>
                              </m:sSub>
                            </m:oMath>
                          </a14:m>
                          <a:r>
                            <a:rPr lang="en-US" sz="1800" kern="100">
                              <a:effectLst/>
                              <a:latin typeface="Courier New" panose="02070309020205020404" pitchFamily="49" charset="0"/>
                              <a:cs typeface="Courier New" panose="02070309020205020404" pitchFamily="49" charset="0"/>
                            </a:rPr>
                            <a:t>=3.16</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14:m>
                            <m:oMath xmlns:m="http://schemas.openxmlformats.org/officeDocument/2006/math">
                              <m:sSub>
                                <m:sSubPr>
                                  <m:ctrlPr>
                                    <a:rPr lang="fr-FR" sz="1800" i="1" kern="100">
                                      <a:effectLst/>
                                      <a:latin typeface="Cambria Math" panose="02040503050406030204" pitchFamily="18" charset="0"/>
                                    </a:rPr>
                                  </m:ctrlPr>
                                </m:sSubPr>
                                <m:e>
                                  <m:r>
                                    <a:rPr lang="en-US" sz="1800" kern="100">
                                      <a:effectLst/>
                                      <a:latin typeface="Cambria Math" panose="02040503050406030204" pitchFamily="18" charset="0"/>
                                    </a:rPr>
                                    <m:t>𝛾</m:t>
                                  </m:r>
                                </m:e>
                                <m:sub>
                                  <m:r>
                                    <a:rPr lang="en-US" sz="1800" kern="100">
                                      <a:effectLst/>
                                      <a:latin typeface="Cambria Math" panose="02040503050406030204" pitchFamily="18" charset="0"/>
                                    </a:rPr>
                                    <m:t>𝑓𝑑</m:t>
                                  </m:r>
                                </m:sub>
                              </m:sSub>
                            </m:oMath>
                          </a14:m>
                          <a:r>
                            <a:rPr lang="en-US" sz="1800" kern="100" dirty="0">
                              <a:effectLst/>
                              <a:latin typeface="Courier New" panose="02070309020205020404" pitchFamily="49" charset="0"/>
                              <a:cs typeface="Courier New" panose="02070309020205020404" pitchFamily="49" charset="0"/>
                            </a:rPr>
                            <a:t>=3.59</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extLst>
                      <a:ext uri="{0D108BD9-81ED-4DB2-BD59-A6C34878D82A}">
                        <a16:rowId xmlns:a16="http://schemas.microsoft.com/office/drawing/2014/main" val="1920675621"/>
                      </a:ext>
                    </a:extLst>
                  </a:tr>
                </a:tbl>
              </a:graphicData>
            </a:graphic>
          </p:graphicFrame>
        </mc:Choice>
        <mc:Fallback xmlns="">
          <p:graphicFrame>
            <p:nvGraphicFramePr>
              <p:cNvPr id="3" name="Tableau 2">
                <a:extLst>
                  <a:ext uri="{FF2B5EF4-FFF2-40B4-BE49-F238E27FC236}">
                    <a16:creationId xmlns:a16="http://schemas.microsoft.com/office/drawing/2014/main" id="{0D80A34A-300C-7F43-8201-CFE7A5A586DB}"/>
                  </a:ext>
                </a:extLst>
              </p:cNvPr>
              <p:cNvGraphicFramePr>
                <a:graphicFrameLocks noGrp="1"/>
              </p:cNvGraphicFramePr>
              <p:nvPr>
                <p:extLst>
                  <p:ext uri="{D42A27DB-BD31-4B8C-83A1-F6EECF244321}">
                    <p14:modId xmlns:p14="http://schemas.microsoft.com/office/powerpoint/2010/main" val="976717439"/>
                  </p:ext>
                </p:extLst>
              </p:nvPr>
            </p:nvGraphicFramePr>
            <p:xfrm>
              <a:off x="191345" y="1843174"/>
              <a:ext cx="11737303" cy="4267937"/>
            </p:xfrm>
            <a:graphic>
              <a:graphicData uri="http://schemas.openxmlformats.org/drawingml/2006/table">
                <a:tbl>
                  <a:tblPr firstRow="1" firstCol="1" bandRow="1">
                    <a:tableStyleId>{5C22544A-7EE6-4342-B048-85BDC9FD1C3A}</a:tableStyleId>
                  </a:tblPr>
                  <a:tblGrid>
                    <a:gridCol w="1497776">
                      <a:extLst>
                        <a:ext uri="{9D8B030D-6E8A-4147-A177-3AD203B41FA5}">
                          <a16:colId xmlns:a16="http://schemas.microsoft.com/office/drawing/2014/main" val="3475104476"/>
                        </a:ext>
                      </a:extLst>
                    </a:gridCol>
                    <a:gridCol w="1670575">
                      <a:extLst>
                        <a:ext uri="{9D8B030D-6E8A-4147-A177-3AD203B41FA5}">
                          <a16:colId xmlns:a16="http://schemas.microsoft.com/office/drawing/2014/main" val="3660218209"/>
                        </a:ext>
                      </a:extLst>
                    </a:gridCol>
                    <a:gridCol w="1728192">
                      <a:extLst>
                        <a:ext uri="{9D8B030D-6E8A-4147-A177-3AD203B41FA5}">
                          <a16:colId xmlns:a16="http://schemas.microsoft.com/office/drawing/2014/main" val="2803178747"/>
                        </a:ext>
                      </a:extLst>
                    </a:gridCol>
                    <a:gridCol w="1724862">
                      <a:extLst>
                        <a:ext uri="{9D8B030D-6E8A-4147-A177-3AD203B41FA5}">
                          <a16:colId xmlns:a16="http://schemas.microsoft.com/office/drawing/2014/main" val="2080609709"/>
                        </a:ext>
                      </a:extLst>
                    </a:gridCol>
                    <a:gridCol w="1827750">
                      <a:extLst>
                        <a:ext uri="{9D8B030D-6E8A-4147-A177-3AD203B41FA5}">
                          <a16:colId xmlns:a16="http://schemas.microsoft.com/office/drawing/2014/main" val="3286635712"/>
                        </a:ext>
                      </a:extLst>
                    </a:gridCol>
                    <a:gridCol w="1644718">
                      <a:extLst>
                        <a:ext uri="{9D8B030D-6E8A-4147-A177-3AD203B41FA5}">
                          <a16:colId xmlns:a16="http://schemas.microsoft.com/office/drawing/2014/main" val="2662392095"/>
                        </a:ext>
                      </a:extLst>
                    </a:gridCol>
                    <a:gridCol w="1643430">
                      <a:extLst>
                        <a:ext uri="{9D8B030D-6E8A-4147-A177-3AD203B41FA5}">
                          <a16:colId xmlns:a16="http://schemas.microsoft.com/office/drawing/2014/main" val="2196670257"/>
                        </a:ext>
                      </a:extLst>
                    </a:gridCol>
                  </a:tblGrid>
                  <a:tr h="378403">
                    <a:tc gridSpan="3">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kern="0" dirty="0">
                              <a:solidFill>
                                <a:schemeClr val="bg1"/>
                              </a:solidFill>
                              <a:effectLst/>
                              <a:latin typeface="Courier New" panose="02070309020205020404" pitchFamily="49" charset="0"/>
                              <a:cs typeface="Courier New" panose="02070309020205020404" pitchFamily="49" charset="0"/>
                            </a:rPr>
                            <a:t>Codes </a:t>
                          </a:r>
                          <a:r>
                            <a:rPr lang="en-US" sz="1800" kern="0" dirty="0">
                              <a:solidFill>
                                <a:schemeClr val="bg1"/>
                              </a:solidFill>
                              <a:effectLst/>
                              <a:latin typeface="Wingdings 3" pitchFamily="2" charset="2"/>
                              <a:ea typeface="SimSun" panose="02010600030101010101" pitchFamily="2" charset="-122"/>
                              <a:cs typeface="Times New Roman" panose="02020603050405020304" pitchFamily="18" charset="0"/>
                            </a:rPr>
                            <a:t>g</a:t>
                          </a:r>
                          <a:r>
                            <a:rPr lang="fr-FR" dirty="0">
                              <a:effectLst/>
                            </a:rPr>
                            <a:t> </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hMerge="1">
                      <a:txBody>
                        <a:bodyPr/>
                        <a:lstStyle/>
                        <a:p>
                          <a:endParaRPr lang="fr-FR"/>
                        </a:p>
                      </a:txBody>
                      <a:tcPr/>
                    </a:tc>
                    <a:tc hMerge="1">
                      <a:txBody>
                        <a:bodyPr/>
                        <a:lstStyle/>
                        <a:p>
                          <a:endParaRPr lang="fr-FR"/>
                        </a:p>
                      </a:txBody>
                      <a:tcPr/>
                    </a:tc>
                    <a:tc rowSpan="3">
                      <a:txBody>
                        <a:bodyPr/>
                        <a:lstStyle/>
                        <a:p>
                          <a:pPr algn="ctr"/>
                          <a:r>
                            <a:rPr lang="en-US" sz="1800" kern="0" dirty="0">
                              <a:effectLst/>
                              <a:latin typeface="Courier New" panose="02070309020205020404" pitchFamily="49" charset="0"/>
                              <a:cs typeface="Courier New" panose="02070309020205020404" pitchFamily="49" charset="0"/>
                            </a:rPr>
                            <a:t>ACI 440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rowSpan="3">
                      <a:txBody>
                        <a:bodyPr/>
                        <a:lstStyle/>
                        <a:p>
                          <a:endParaRPr lang="fr-FR"/>
                        </a:p>
                      </a:txBody>
                      <a:tcPr marL="17780" marR="17780" marT="0" marB="0" anchor="ctr">
                        <a:blipFill>
                          <a:blip r:embed="rId3"/>
                          <a:stretch>
                            <a:fillRect l="-363194" t="-2353" r="-181250" b="-308235"/>
                          </a:stretch>
                        </a:blipFill>
                      </a:tcPr>
                    </a:tc>
                    <a:tc rowSpan="3">
                      <a:txBody>
                        <a:bodyPr/>
                        <a:lstStyle/>
                        <a:p>
                          <a:endParaRPr lang="fr-FR"/>
                        </a:p>
                      </a:txBody>
                      <a:tcPr marL="17780" marR="17780" marT="0" marB="0" anchor="ctr">
                        <a:blipFill>
                          <a:blip r:embed="rId3"/>
                          <a:stretch>
                            <a:fillRect l="-517054" t="-2353" r="-102326" b="-308235"/>
                          </a:stretch>
                        </a:blipFill>
                      </a:tcPr>
                    </a:tc>
                    <a:tc rowSpan="3">
                      <a:txBody>
                        <a:bodyPr/>
                        <a:lstStyle/>
                        <a:p>
                          <a:endParaRPr lang="fr-FR"/>
                        </a:p>
                      </a:txBody>
                      <a:tcPr marL="17780" marR="17780" marT="0" marB="0" anchor="ctr">
                        <a:blipFill>
                          <a:blip r:embed="rId3"/>
                          <a:stretch>
                            <a:fillRect l="-612308" t="-2353" r="-1538" b="-308235"/>
                          </a:stretch>
                        </a:blipFill>
                      </a:tcPr>
                    </a:tc>
                    <a:extLst>
                      <a:ext uri="{0D108BD9-81ED-4DB2-BD59-A6C34878D82A}">
                        <a16:rowId xmlns:a16="http://schemas.microsoft.com/office/drawing/2014/main" val="2624500408"/>
                      </a:ext>
                    </a:extLst>
                  </a:tr>
                  <a:tr h="443504">
                    <a:tc gridSpan="2">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1800" kern="0" dirty="0" err="1">
                              <a:solidFill>
                                <a:schemeClr val="bg1"/>
                              </a:solidFill>
                              <a:effectLst/>
                              <a:latin typeface="Wingdings 3" pitchFamily="2" charset="2"/>
                              <a:ea typeface="SimSun" panose="02010600030101010101" pitchFamily="2" charset="-122"/>
                              <a:cs typeface="Times New Roman" panose="02020603050405020304" pitchFamily="18" charset="0"/>
                            </a:rPr>
                            <a:t>i</a:t>
                          </a:r>
                          <a:r>
                            <a:rPr lang="fr-FR" dirty="0">
                              <a:solidFill>
                                <a:schemeClr val="bg1"/>
                              </a:solidFill>
                              <a:effectLst/>
                            </a:rPr>
                            <a:t> </a:t>
                          </a:r>
                          <a:r>
                            <a:rPr lang="en-US" sz="1800" kern="0" dirty="0">
                              <a:solidFill>
                                <a:schemeClr val="bg1"/>
                              </a:solidFill>
                              <a:effectLst/>
                              <a:latin typeface="Courier New" panose="02070309020205020404" pitchFamily="49" charset="0"/>
                              <a:cs typeface="Courier New" panose="02070309020205020404" pitchFamily="49" charset="0"/>
                            </a:rPr>
                            <a:t> Durée </a:t>
                          </a:r>
                          <a:r>
                            <a:rPr lang="en-US" sz="1800" kern="0" dirty="0">
                              <a:effectLst/>
                              <a:latin typeface="Courier New" panose="02070309020205020404" pitchFamily="49" charset="0"/>
                              <a:cs typeface="Courier New" panose="02070309020205020404" pitchFamily="49" charset="0"/>
                            </a:rPr>
                            <a:t>de vie </a:t>
                          </a:r>
                          <a:r>
                            <a:rPr lang="en-US" sz="1800" kern="0" dirty="0" err="1">
                              <a:effectLst/>
                              <a:latin typeface="Courier New" panose="02070309020205020404" pitchFamily="49" charset="0"/>
                              <a:cs typeface="Courier New" panose="02070309020205020404" pitchFamily="49" charset="0"/>
                            </a:rPr>
                            <a:t>cible</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tc>
                    <a:tc hMerge="1">
                      <a:txBody>
                        <a:bodyPr/>
                        <a:lstStyle/>
                        <a:p>
                          <a:endParaRPr lang="fr-FR"/>
                        </a:p>
                      </a:txBody>
                      <a:tcPr/>
                    </a:tc>
                    <a:tc rowSpan="3">
                      <a:txBody>
                        <a:bodyPr/>
                        <a:lstStyle/>
                        <a:p>
                          <a:endParaRPr lang="fr-FR"/>
                        </a:p>
                      </a:txBody>
                      <a:tcPr marL="17780" marR="17780" marT="0" marB="0" anchor="ctr">
                        <a:blipFill>
                          <a:blip r:embed="rId3"/>
                          <a:stretch>
                            <a:fillRect l="-184559" t="-34783" r="-397794" b="-244565"/>
                          </a:stretch>
                        </a:blip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3132287465"/>
                      </a:ext>
                    </a:extLst>
                  </a:tr>
                  <a:tr h="259863">
                    <a:tc rowSpan="2">
                      <a:txBody>
                        <a:bodyPr/>
                        <a:lstStyle/>
                        <a:p>
                          <a:pPr algn="ctr">
                            <a:lnSpc>
                              <a:spcPct val="85000"/>
                            </a:lnSpc>
                          </a:pPr>
                          <a:r>
                            <a:rPr lang="en-US" sz="1800" b="1" kern="0" dirty="0">
                              <a:effectLst/>
                              <a:latin typeface="Courier New" panose="02070309020205020404" pitchFamily="49" charset="0"/>
                              <a:cs typeface="Courier New" panose="02070309020205020404" pitchFamily="49" charset="0"/>
                            </a:rPr>
                            <a:t>MTBF</a:t>
                          </a:r>
                          <a:r>
                            <a:rPr lang="en-US" sz="1800" kern="0" dirty="0">
                              <a:effectLst/>
                              <a:latin typeface="Courier New" panose="02070309020205020404" pitchFamily="49" charset="0"/>
                              <a:cs typeface="Courier New" panose="02070309020205020404" pitchFamily="49" charset="0"/>
                            </a:rPr>
                            <a:t> </a:t>
                          </a:r>
                          <a:r>
                            <a:rPr lang="en-US" sz="1600" b="0" kern="0" dirty="0">
                              <a:effectLst/>
                              <a:latin typeface="Courier New" panose="02070309020205020404" pitchFamily="49" charset="0"/>
                              <a:cs typeface="Courier New" panose="02070309020205020404" pitchFamily="49" charset="0"/>
                            </a:rPr>
                            <a:t>(</a:t>
                          </a:r>
                          <a:r>
                            <a:rPr lang="en-US" sz="1600" b="0" kern="0" dirty="0" err="1">
                              <a:effectLst/>
                              <a:latin typeface="Courier New" panose="02070309020205020404" pitchFamily="49" charset="0"/>
                              <a:cs typeface="Courier New" panose="02070309020205020404" pitchFamily="49" charset="0"/>
                            </a:rPr>
                            <a:t>années</a:t>
                          </a:r>
                          <a:r>
                            <a:rPr lang="en-US" sz="1600" b="0" kern="0" dirty="0">
                              <a:effectLst/>
                              <a:latin typeface="Courier New" panose="02070309020205020404" pitchFamily="49" charset="0"/>
                              <a:cs typeface="Courier New" panose="02070309020205020404" pitchFamily="49" charset="0"/>
                            </a:rPr>
                            <a:t>)</a:t>
                          </a:r>
                          <a:endParaRPr lang="fr-FR" sz="2400" b="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solidFill>
                          <a:schemeClr val="accent1"/>
                        </a:solidFill>
                      </a:tcPr>
                    </a:tc>
                    <a:tc rowSpan="2">
                      <a:txBody>
                        <a:bodyPr/>
                        <a:lstStyle/>
                        <a:p>
                          <a:pPr algn="ctr">
                            <a:lnSpc>
                              <a:spcPct val="85000"/>
                            </a:lnSpc>
                          </a:pPr>
                          <a:r>
                            <a:rPr lang="en-US" sz="1600" b="1" kern="0" dirty="0">
                              <a:solidFill>
                                <a:schemeClr val="bg1"/>
                              </a:solidFill>
                              <a:effectLst/>
                              <a:latin typeface="Courier New" panose="02070309020205020404" pitchFamily="49" charset="0"/>
                              <a:cs typeface="Courier New" panose="02070309020205020404" pitchFamily="49" charset="0"/>
                            </a:rPr>
                            <a:t>10%-quantile </a:t>
                          </a:r>
                          <a:r>
                            <a:rPr lang="en-US" sz="1600" kern="0" dirty="0">
                              <a:solidFill>
                                <a:schemeClr val="bg1"/>
                              </a:solidFill>
                              <a:effectLst/>
                              <a:latin typeface="Courier New" panose="02070309020205020404" pitchFamily="49" charset="0"/>
                              <a:cs typeface="Courier New" panose="02070309020205020404" pitchFamily="49" charset="0"/>
                            </a:rPr>
                            <a:t>(</a:t>
                          </a:r>
                          <a:r>
                            <a:rPr lang="en-US" sz="1600" kern="0" dirty="0" err="1">
                              <a:solidFill>
                                <a:schemeClr val="bg1"/>
                              </a:solidFill>
                              <a:effectLst/>
                              <a:latin typeface="Courier New" panose="02070309020205020404" pitchFamily="49" charset="0"/>
                              <a:cs typeface="Courier New" panose="02070309020205020404" pitchFamily="49" charset="0"/>
                            </a:rPr>
                            <a:t>années</a:t>
                          </a:r>
                          <a:r>
                            <a:rPr lang="en-US" sz="1600" kern="0" dirty="0">
                              <a:solidFill>
                                <a:schemeClr val="bg1"/>
                              </a:solidFill>
                              <a:effectLst/>
                              <a:latin typeface="Courier New" panose="02070309020205020404" pitchFamily="49" charset="0"/>
                              <a:cs typeface="Courier New" panose="02070309020205020404" pitchFamily="49" charset="0"/>
                            </a:rPr>
                            <a:t>)</a:t>
                          </a:r>
                          <a:endParaRPr lang="fr-FR" sz="2400" kern="100" dirty="0">
                            <a:solidFill>
                              <a:schemeClr val="bg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solidFill>
                          <a:schemeClr val="accent1"/>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752551385"/>
                      </a:ext>
                    </a:extLst>
                  </a:tr>
                  <a:tr h="457052">
                    <a:tc vMerge="1">
                      <a:txBody>
                        <a:bodyPr/>
                        <a:lstStyle/>
                        <a:p>
                          <a:pPr algn="ctr">
                            <a:lnSpc>
                              <a:spcPct val="85000"/>
                            </a:lnSpc>
                          </a:pPr>
                          <a:endParaRPr lang="fr-FR" sz="2400" b="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solidFill>
                          <a:schemeClr val="accent1"/>
                        </a:solidFill>
                      </a:tcPr>
                    </a:tc>
                    <a:tc vMerge="1">
                      <a:txBody>
                        <a:bodyPr/>
                        <a:lstStyle/>
                        <a:p>
                          <a:pPr algn="ctr">
                            <a:lnSpc>
                              <a:spcPct val="85000"/>
                            </a:lnSpc>
                          </a:pPr>
                          <a:endParaRPr lang="fr-FR" sz="2400" kern="100" dirty="0">
                            <a:solidFill>
                              <a:schemeClr val="bg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solidFill>
                          <a:schemeClr val="accent1"/>
                        </a:solidFill>
                      </a:tcPr>
                    </a:tc>
                    <a:tc vMerge="1">
                      <a:txBody>
                        <a:bodyPr/>
                        <a:lstStyle/>
                        <a:p>
                          <a:pPr marL="0" marR="0" indent="0" algn="ctr" defTabSz="914400" rtl="0" eaLnBrk="1" fontAlgn="auto" latinLnBrk="0" hangingPunct="1">
                            <a:lnSpc>
                              <a:spcPct val="85000"/>
                            </a:lnSpc>
                            <a:spcBef>
                              <a:spcPts val="0"/>
                            </a:spcBef>
                            <a:spcAft>
                              <a:spcPts val="0"/>
                            </a:spcAft>
                            <a:buClrTx/>
                            <a:buSzTx/>
                            <a:buFontTx/>
                            <a:buNone/>
                            <a:tabLst/>
                            <a:defRPr/>
                          </a:pPr>
                          <a:endParaRPr lang="fr-FR" sz="1800" kern="100" dirty="0">
                            <a:solidFill>
                              <a:schemeClr val="bg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nchor="ctr">
                        <a:solidFill>
                          <a:schemeClr val="accent1"/>
                        </a:solidFill>
                      </a:tcPr>
                    </a:tc>
                    <a:tc>
                      <a:txBody>
                        <a:bodyPr/>
                        <a:lstStyle/>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carbone-verre</a:t>
                          </a:r>
                        </a:p>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0,85-0,65</a:t>
                          </a:r>
                        </a:p>
                      </a:txBody>
                      <a:tcPr marL="17780" marR="17780" marT="0" marB="0" anchor="ctr">
                        <a:solidFill>
                          <a:schemeClr val="accent1">
                            <a:lumMod val="40000"/>
                            <a:lumOff val="60000"/>
                          </a:schemeClr>
                        </a:solidFill>
                      </a:tcPr>
                    </a:tc>
                    <a:tc>
                      <a:txBody>
                        <a:bodyPr/>
                        <a:lstStyle/>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carbone-verre</a:t>
                          </a:r>
                        </a:p>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1,4-1,95</a:t>
                          </a:r>
                        </a:p>
                      </a:txBody>
                      <a:tcPr marL="17780" marR="17780" marT="0" marB="0" anchor="ctr">
                        <a:solidFill>
                          <a:schemeClr val="accent1">
                            <a:lumMod val="40000"/>
                            <a:lumOff val="60000"/>
                          </a:schemeClr>
                        </a:solidFill>
                      </a:tcPr>
                    </a:tc>
                    <a:tc>
                      <a:txBody>
                        <a:bodyPr/>
                        <a:lstStyle/>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carbone-verre</a:t>
                          </a:r>
                        </a:p>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1,29-4,16</a:t>
                          </a:r>
                        </a:p>
                      </a:txBody>
                      <a:tcPr marL="17780" marR="17780" marT="0" marB="0" anchor="ctr">
                        <a:solidFill>
                          <a:schemeClr val="accent1">
                            <a:lumMod val="40000"/>
                            <a:lumOff val="60000"/>
                          </a:schemeClr>
                        </a:solidFill>
                      </a:tcPr>
                    </a:tc>
                    <a:tc>
                      <a:txBody>
                        <a:bodyPr/>
                        <a:lstStyle/>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carbone-verre</a:t>
                          </a:r>
                        </a:p>
                        <a:p>
                          <a:pPr algn="ctr"/>
                          <a:r>
                            <a:rPr lang="fr-FR" sz="1400" kern="100" dirty="0">
                              <a:solidFill>
                                <a:schemeClr val="accent2"/>
                              </a:solidFill>
                              <a:effectLst/>
                              <a:latin typeface="Courier New" panose="02070309020205020404" pitchFamily="49" charset="0"/>
                              <a:ea typeface="SimSun" panose="02010600030101010101" pitchFamily="2" charset="-122"/>
                              <a:cs typeface="Courier New" panose="02070309020205020404" pitchFamily="49" charset="0"/>
                            </a:rPr>
                            <a:t>1,4-1,6</a:t>
                          </a:r>
                        </a:p>
                      </a:txBody>
                      <a:tcPr marL="17780" marR="17780" marT="0" marB="0" anchor="ctr">
                        <a:solidFill>
                          <a:schemeClr val="accent1">
                            <a:lumMod val="40000"/>
                            <a:lumOff val="60000"/>
                          </a:schemeClr>
                        </a:solidFill>
                      </a:tcPr>
                    </a:tc>
                    <a:extLst>
                      <a:ext uri="{0D108BD9-81ED-4DB2-BD59-A6C34878D82A}">
                        <a16:rowId xmlns:a16="http://schemas.microsoft.com/office/drawing/2014/main" val="2638200036"/>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5.0</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E8F0F4"/>
                        </a:solidFill>
                      </a:tcPr>
                    </a:tc>
                    <a:tc>
                      <a:txBody>
                        <a:bodyPr/>
                        <a:lstStyle/>
                        <a:p>
                          <a:pPr algn="ctr"/>
                          <a:r>
                            <a:rPr lang="en-US" sz="1800" kern="0" dirty="0">
                              <a:effectLst/>
                              <a:latin typeface="Courier New" panose="02070309020205020404" pitchFamily="49" charset="0"/>
                              <a:cs typeface="Courier New" panose="02070309020205020404" pitchFamily="49" charset="0"/>
                            </a:rPr>
                            <a:t>3.0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0.686</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=0.89</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endParaRPr lang="fr-FR"/>
                        </a:p>
                      </a:txBody>
                      <a:tcPr marL="17780" marR="17780" marT="0" marB="0">
                        <a:blipFill>
                          <a:blip r:embed="rId3"/>
                          <a:stretch>
                            <a:fillRect l="-363194" t="-539130" r="-181250" b="-878261"/>
                          </a:stretch>
                        </a:blipFill>
                      </a:tcPr>
                    </a:tc>
                    <a:tc>
                      <a:txBody>
                        <a:bodyPr/>
                        <a:lstStyle/>
                        <a:p>
                          <a:endParaRPr lang="fr-FR"/>
                        </a:p>
                      </a:txBody>
                      <a:tcPr marL="17780" marR="17780" marT="0" marB="0">
                        <a:blipFill>
                          <a:blip r:embed="rId3"/>
                          <a:stretch>
                            <a:fillRect l="-517054" t="-539130" r="-102326" b="-878261"/>
                          </a:stretch>
                        </a:blipFill>
                      </a:tcPr>
                    </a:tc>
                    <a:tc>
                      <a:txBody>
                        <a:bodyPr/>
                        <a:lstStyle/>
                        <a:p>
                          <a:endParaRPr lang="fr-FR"/>
                        </a:p>
                      </a:txBody>
                      <a:tcPr marL="17780" marR="17780" marT="0" marB="0">
                        <a:blipFill>
                          <a:blip r:embed="rId3"/>
                          <a:stretch>
                            <a:fillRect l="-612308" t="-539130" r="-1538" b="-878261"/>
                          </a:stretch>
                        </a:blipFill>
                      </a:tcPr>
                    </a:tc>
                    <a:extLst>
                      <a:ext uri="{0D108BD9-81ED-4DB2-BD59-A6C34878D82A}">
                        <a16:rowId xmlns:a16="http://schemas.microsoft.com/office/drawing/2014/main" val="3082527096"/>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8.0</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CDE0E8"/>
                        </a:solidFill>
                      </a:tcPr>
                    </a:tc>
                    <a:tc>
                      <a:txBody>
                        <a:bodyPr/>
                        <a:lstStyle/>
                        <a:p>
                          <a:pPr algn="ctr"/>
                          <a:r>
                            <a:rPr lang="en-US" sz="1800" kern="0" dirty="0">
                              <a:effectLst/>
                              <a:latin typeface="Courier New" panose="02070309020205020404" pitchFamily="49" charset="0"/>
                              <a:cs typeface="Courier New" panose="02070309020205020404" pitchFamily="49" charset="0"/>
                            </a:rPr>
                            <a:t>5.0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0.600</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=0.78</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endParaRPr lang="fr-FR"/>
                        </a:p>
                      </a:txBody>
                      <a:tcPr marL="17780" marR="17780" marT="0" marB="0">
                        <a:blipFill>
                          <a:blip r:embed="rId3"/>
                          <a:stretch>
                            <a:fillRect l="-363194" t="-612500" r="-181250" b="-741667"/>
                          </a:stretch>
                        </a:blipFill>
                      </a:tcPr>
                    </a:tc>
                    <a:tc>
                      <a:txBody>
                        <a:bodyPr/>
                        <a:lstStyle/>
                        <a:p>
                          <a:endParaRPr lang="fr-FR"/>
                        </a:p>
                      </a:txBody>
                      <a:tcPr marL="17780" marR="17780" marT="0" marB="0">
                        <a:blipFill>
                          <a:blip r:embed="rId3"/>
                          <a:stretch>
                            <a:fillRect l="-517054" t="-612500" r="-102326" b="-741667"/>
                          </a:stretch>
                        </a:blipFill>
                      </a:tcPr>
                    </a:tc>
                    <a:tc>
                      <a:txBody>
                        <a:bodyPr/>
                        <a:lstStyle/>
                        <a:p>
                          <a:endParaRPr lang="fr-FR"/>
                        </a:p>
                      </a:txBody>
                      <a:tcPr marL="17780" marR="17780" marT="0" marB="0">
                        <a:blipFill>
                          <a:blip r:embed="rId3"/>
                          <a:stretch>
                            <a:fillRect l="-612308" t="-612500" r="-1538" b="-741667"/>
                          </a:stretch>
                        </a:blipFill>
                      </a:tcPr>
                    </a:tc>
                    <a:extLst>
                      <a:ext uri="{0D108BD9-81ED-4DB2-BD59-A6C34878D82A}">
                        <a16:rowId xmlns:a16="http://schemas.microsoft.com/office/drawing/2014/main" val="1070132211"/>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10.0</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E8F0F4"/>
                        </a:solidFill>
                      </a:tcPr>
                    </a:tc>
                    <a:tc>
                      <a:txBody>
                        <a:bodyPr/>
                        <a:lstStyle/>
                        <a:p>
                          <a:pPr algn="ctr"/>
                          <a:r>
                            <a:rPr lang="en-US" sz="1800" kern="0" dirty="0">
                              <a:effectLst/>
                              <a:latin typeface="Courier New" panose="02070309020205020404" pitchFamily="49" charset="0"/>
                              <a:cs typeface="Courier New" panose="02070309020205020404" pitchFamily="49" charset="0"/>
                            </a:rPr>
                            <a:t>6.3</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0.550</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=0.71</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endParaRPr lang="fr-FR"/>
                        </a:p>
                      </a:txBody>
                      <a:tcPr marL="17780" marR="17780" marT="0" marB="0">
                        <a:blipFill>
                          <a:blip r:embed="rId3"/>
                          <a:stretch>
                            <a:fillRect l="-363194" t="-712500" r="-181250" b="-641667"/>
                          </a:stretch>
                        </a:blipFill>
                      </a:tcPr>
                    </a:tc>
                    <a:tc>
                      <a:txBody>
                        <a:bodyPr/>
                        <a:lstStyle/>
                        <a:p>
                          <a:endParaRPr lang="fr-FR"/>
                        </a:p>
                      </a:txBody>
                      <a:tcPr marL="17780" marR="17780" marT="0" marB="0">
                        <a:blipFill>
                          <a:blip r:embed="rId3"/>
                          <a:stretch>
                            <a:fillRect l="-517054" t="-712500" r="-102326" b="-641667"/>
                          </a:stretch>
                        </a:blipFill>
                      </a:tcPr>
                    </a:tc>
                    <a:tc>
                      <a:txBody>
                        <a:bodyPr/>
                        <a:lstStyle/>
                        <a:p>
                          <a:endParaRPr lang="fr-FR"/>
                        </a:p>
                      </a:txBody>
                      <a:tcPr marL="17780" marR="17780" marT="0" marB="0">
                        <a:blipFill>
                          <a:blip r:embed="rId3"/>
                          <a:stretch>
                            <a:fillRect l="-612308" t="-712500" r="-1538" b="-641667"/>
                          </a:stretch>
                        </a:blipFill>
                      </a:tcPr>
                    </a:tc>
                    <a:extLst>
                      <a:ext uri="{0D108BD9-81ED-4DB2-BD59-A6C34878D82A}">
                        <a16:rowId xmlns:a16="http://schemas.microsoft.com/office/drawing/2014/main" val="2374708220"/>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15.0</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CDE0E8"/>
                        </a:solidFill>
                      </a:tcPr>
                    </a:tc>
                    <a:tc>
                      <a:txBody>
                        <a:bodyPr/>
                        <a:lstStyle/>
                        <a:p>
                          <a:pPr algn="ctr"/>
                          <a:r>
                            <a:rPr lang="en-US" sz="1800" kern="0" dirty="0">
                              <a:effectLst/>
                              <a:latin typeface="Courier New" panose="02070309020205020404" pitchFamily="49" charset="0"/>
                              <a:cs typeface="Courier New" panose="02070309020205020404" pitchFamily="49" charset="0"/>
                            </a:rPr>
                            <a:t>9.7</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0.441</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=0.57</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endParaRPr lang="fr-FR"/>
                        </a:p>
                      </a:txBody>
                      <a:tcPr marL="17780" marR="17780" marT="0" marB="0">
                        <a:blipFill>
                          <a:blip r:embed="rId3"/>
                          <a:stretch>
                            <a:fillRect l="-363194" t="-812500" r="-181250" b="-541667"/>
                          </a:stretch>
                        </a:blipFill>
                      </a:tcPr>
                    </a:tc>
                    <a:tc>
                      <a:txBody>
                        <a:bodyPr/>
                        <a:lstStyle/>
                        <a:p>
                          <a:endParaRPr lang="fr-FR"/>
                        </a:p>
                      </a:txBody>
                      <a:tcPr marL="17780" marR="17780" marT="0" marB="0">
                        <a:blipFill>
                          <a:blip r:embed="rId3"/>
                          <a:stretch>
                            <a:fillRect l="-517054" t="-812500" r="-102326" b="-541667"/>
                          </a:stretch>
                        </a:blipFill>
                      </a:tcPr>
                    </a:tc>
                    <a:tc>
                      <a:txBody>
                        <a:bodyPr/>
                        <a:lstStyle/>
                        <a:p>
                          <a:endParaRPr lang="fr-FR"/>
                        </a:p>
                      </a:txBody>
                      <a:tcPr marL="17780" marR="17780" marT="0" marB="0">
                        <a:blipFill>
                          <a:blip r:embed="rId3"/>
                          <a:stretch>
                            <a:fillRect l="-612308" t="-812500" r="-1538" b="-541667"/>
                          </a:stretch>
                        </a:blipFill>
                      </a:tcPr>
                    </a:tc>
                    <a:extLst>
                      <a:ext uri="{0D108BD9-81ED-4DB2-BD59-A6C34878D82A}">
                        <a16:rowId xmlns:a16="http://schemas.microsoft.com/office/drawing/2014/main" val="563451064"/>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15.5</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E8F0F4"/>
                        </a:solidFill>
                      </a:tcPr>
                    </a:tc>
                    <a:tc>
                      <a:txBody>
                        <a:bodyPr/>
                        <a:lstStyle/>
                        <a:p>
                          <a:pPr algn="ctr"/>
                          <a:r>
                            <a:rPr lang="en-US" sz="1800" kern="0" dirty="0">
                              <a:effectLst/>
                              <a:latin typeface="Courier New" panose="02070309020205020404" pitchFamily="49" charset="0"/>
                              <a:cs typeface="Courier New" panose="02070309020205020404" pitchFamily="49" charset="0"/>
                            </a:rPr>
                            <a:t>10.0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0.432</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=0.56</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endParaRPr lang="fr-FR"/>
                        </a:p>
                      </a:txBody>
                      <a:tcPr marL="17780" marR="17780" marT="0" marB="0">
                        <a:blipFill>
                          <a:blip r:embed="rId3"/>
                          <a:stretch>
                            <a:fillRect l="-363194" t="-912500" r="-181250" b="-441667"/>
                          </a:stretch>
                        </a:blipFill>
                      </a:tcPr>
                    </a:tc>
                    <a:tc>
                      <a:txBody>
                        <a:bodyPr/>
                        <a:lstStyle/>
                        <a:p>
                          <a:endParaRPr lang="fr-FR"/>
                        </a:p>
                      </a:txBody>
                      <a:tcPr marL="17780" marR="17780" marT="0" marB="0">
                        <a:blipFill>
                          <a:blip r:embed="rId3"/>
                          <a:stretch>
                            <a:fillRect l="-517054" t="-912500" r="-102326" b="-441667"/>
                          </a:stretch>
                        </a:blipFill>
                      </a:tcPr>
                    </a:tc>
                    <a:tc>
                      <a:txBody>
                        <a:bodyPr/>
                        <a:lstStyle/>
                        <a:p>
                          <a:endParaRPr lang="fr-FR"/>
                        </a:p>
                      </a:txBody>
                      <a:tcPr marL="17780" marR="17780" marT="0" marB="0">
                        <a:blipFill>
                          <a:blip r:embed="rId3"/>
                          <a:stretch>
                            <a:fillRect l="-612308" t="-912500" r="-1538" b="-441667"/>
                          </a:stretch>
                        </a:blipFill>
                      </a:tcPr>
                    </a:tc>
                    <a:extLst>
                      <a:ext uri="{0D108BD9-81ED-4DB2-BD59-A6C34878D82A}">
                        <a16:rowId xmlns:a16="http://schemas.microsoft.com/office/drawing/2014/main" val="4175613747"/>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20.0</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CDE0E8"/>
                        </a:solidFill>
                      </a:tcPr>
                    </a:tc>
                    <a:tc>
                      <a:txBody>
                        <a:bodyPr/>
                        <a:lstStyle/>
                        <a:p>
                          <a:pPr algn="ctr"/>
                          <a:r>
                            <a:rPr lang="en-US" sz="1800" kern="0" dirty="0">
                              <a:effectLst/>
                              <a:latin typeface="Courier New" panose="02070309020205020404" pitchFamily="49" charset="0"/>
                              <a:cs typeface="Courier New" panose="02070309020205020404" pitchFamily="49" charset="0"/>
                            </a:rPr>
                            <a:t>13.0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0.353</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=0.46</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endParaRPr lang="fr-FR"/>
                        </a:p>
                      </a:txBody>
                      <a:tcPr marL="17780" marR="17780" marT="0" marB="0">
                        <a:blipFill>
                          <a:blip r:embed="rId3"/>
                          <a:stretch>
                            <a:fillRect l="-363194" t="-1012500" r="-181250" b="-341667"/>
                          </a:stretch>
                        </a:blipFill>
                      </a:tcPr>
                    </a:tc>
                    <a:tc>
                      <a:txBody>
                        <a:bodyPr/>
                        <a:lstStyle/>
                        <a:p>
                          <a:endParaRPr lang="fr-FR"/>
                        </a:p>
                      </a:txBody>
                      <a:tcPr marL="17780" marR="17780" marT="0" marB="0">
                        <a:blipFill>
                          <a:blip r:embed="rId3"/>
                          <a:stretch>
                            <a:fillRect l="-517054" t="-1012500" r="-102326" b="-341667"/>
                          </a:stretch>
                        </a:blipFill>
                      </a:tcPr>
                    </a:tc>
                    <a:tc>
                      <a:txBody>
                        <a:bodyPr/>
                        <a:lstStyle/>
                        <a:p>
                          <a:endParaRPr lang="fr-FR"/>
                        </a:p>
                      </a:txBody>
                      <a:tcPr marL="17780" marR="17780" marT="0" marB="0">
                        <a:blipFill>
                          <a:blip r:embed="rId3"/>
                          <a:stretch>
                            <a:fillRect l="-612308" t="-1012500" r="-1538" b="-341667"/>
                          </a:stretch>
                        </a:blipFill>
                      </a:tcPr>
                    </a:tc>
                    <a:extLst>
                      <a:ext uri="{0D108BD9-81ED-4DB2-BD59-A6C34878D82A}">
                        <a16:rowId xmlns:a16="http://schemas.microsoft.com/office/drawing/2014/main" val="1282960290"/>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22.9</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E8F0F4"/>
                        </a:solidFill>
                      </a:tcPr>
                    </a:tc>
                    <a:tc>
                      <a:txBody>
                        <a:bodyPr/>
                        <a:lstStyle/>
                        <a:p>
                          <a:pPr algn="ctr"/>
                          <a:r>
                            <a:rPr lang="en-US" sz="1800" kern="0" dirty="0">
                              <a:effectLst/>
                              <a:latin typeface="Courier New" panose="02070309020205020404" pitchFamily="49" charset="0"/>
                              <a:cs typeface="Courier New" panose="02070309020205020404" pitchFamily="49" charset="0"/>
                            </a:rPr>
                            <a:t>15.0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0.310</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=0.40</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endParaRPr lang="fr-FR"/>
                        </a:p>
                      </a:txBody>
                      <a:tcPr marL="17780" marR="17780" marT="0" marB="0">
                        <a:blipFill>
                          <a:blip r:embed="rId3"/>
                          <a:stretch>
                            <a:fillRect l="-363194" t="-1112500" r="-181250" b="-241667"/>
                          </a:stretch>
                        </a:blipFill>
                      </a:tcPr>
                    </a:tc>
                    <a:tc>
                      <a:txBody>
                        <a:bodyPr/>
                        <a:lstStyle/>
                        <a:p>
                          <a:endParaRPr lang="fr-FR"/>
                        </a:p>
                      </a:txBody>
                      <a:tcPr marL="17780" marR="17780" marT="0" marB="0">
                        <a:blipFill>
                          <a:blip r:embed="rId3"/>
                          <a:stretch>
                            <a:fillRect l="-517054" t="-1112500" r="-102326" b="-241667"/>
                          </a:stretch>
                        </a:blipFill>
                      </a:tcPr>
                    </a:tc>
                    <a:tc>
                      <a:txBody>
                        <a:bodyPr/>
                        <a:lstStyle/>
                        <a:p>
                          <a:endParaRPr lang="fr-FR"/>
                        </a:p>
                      </a:txBody>
                      <a:tcPr marL="17780" marR="17780" marT="0" marB="0">
                        <a:blipFill>
                          <a:blip r:embed="rId3"/>
                          <a:stretch>
                            <a:fillRect l="-612308" t="-1112500" r="-1538" b="-241667"/>
                          </a:stretch>
                        </a:blipFill>
                      </a:tcPr>
                    </a:tc>
                    <a:extLst>
                      <a:ext uri="{0D108BD9-81ED-4DB2-BD59-A6C34878D82A}">
                        <a16:rowId xmlns:a16="http://schemas.microsoft.com/office/drawing/2014/main" val="2841918743"/>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25.0</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CDE0E8"/>
                        </a:solidFill>
                      </a:tcPr>
                    </a:tc>
                    <a:tc>
                      <a:txBody>
                        <a:bodyPr/>
                        <a:lstStyle/>
                        <a:p>
                          <a:pPr algn="ctr"/>
                          <a:r>
                            <a:rPr lang="en-US" sz="1800" kern="0" dirty="0">
                              <a:effectLst/>
                              <a:latin typeface="Courier New" panose="02070309020205020404" pitchFamily="49" charset="0"/>
                              <a:cs typeface="Courier New" panose="02070309020205020404" pitchFamily="49" charset="0"/>
                            </a:rPr>
                            <a:t>16.4</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CDE0E8"/>
                        </a:solidFill>
                      </a:tcPr>
                    </a:tc>
                    <a:tc>
                      <a:txBody>
                        <a:bodyPr/>
                        <a:lstStyle/>
                        <a:p>
                          <a:pPr algn="ctr"/>
                          <a:r>
                            <a:rPr lang="en-US" sz="1800" kern="0">
                              <a:effectLst/>
                              <a:latin typeface="Courier New" panose="02070309020205020404" pitchFamily="49" charset="0"/>
                              <a:cs typeface="Courier New" panose="02070309020205020404" pitchFamily="49" charset="0"/>
                            </a:rPr>
                            <a:t>0.283</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=0.37</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endParaRPr lang="fr-FR"/>
                        </a:p>
                      </a:txBody>
                      <a:tcPr marL="17780" marR="17780" marT="0" marB="0">
                        <a:blipFill>
                          <a:blip r:embed="rId3"/>
                          <a:stretch>
                            <a:fillRect l="-363194" t="-1212500" r="-181250" b="-141667"/>
                          </a:stretch>
                        </a:blipFill>
                      </a:tcPr>
                    </a:tc>
                    <a:tc>
                      <a:txBody>
                        <a:bodyPr/>
                        <a:lstStyle/>
                        <a:p>
                          <a:endParaRPr lang="fr-FR"/>
                        </a:p>
                      </a:txBody>
                      <a:tcPr marL="17780" marR="17780" marT="0" marB="0">
                        <a:blipFill>
                          <a:blip r:embed="rId3"/>
                          <a:stretch>
                            <a:fillRect l="-517054" t="-1212500" r="-102326" b="-141667"/>
                          </a:stretch>
                        </a:blipFill>
                      </a:tcPr>
                    </a:tc>
                    <a:tc>
                      <a:txBody>
                        <a:bodyPr/>
                        <a:lstStyle/>
                        <a:p>
                          <a:endParaRPr lang="fr-FR"/>
                        </a:p>
                      </a:txBody>
                      <a:tcPr marL="17780" marR="17780" marT="0" marB="0">
                        <a:blipFill>
                          <a:blip r:embed="rId3"/>
                          <a:stretch>
                            <a:fillRect l="-612308" t="-1212500" r="-1538" b="-141667"/>
                          </a:stretch>
                        </a:blipFill>
                      </a:tcPr>
                    </a:tc>
                    <a:extLst>
                      <a:ext uri="{0D108BD9-81ED-4DB2-BD59-A6C34878D82A}">
                        <a16:rowId xmlns:a16="http://schemas.microsoft.com/office/drawing/2014/main" val="1890602470"/>
                      </a:ext>
                    </a:extLst>
                  </a:tr>
                  <a:tr h="303235">
                    <a:tc>
                      <a:txBody>
                        <a:bodyPr/>
                        <a:lstStyle/>
                        <a:p>
                          <a:pPr algn="ctr"/>
                          <a:r>
                            <a:rPr lang="en-US" sz="1800" b="0" kern="0" dirty="0">
                              <a:solidFill>
                                <a:schemeClr val="tx1"/>
                              </a:solidFill>
                              <a:effectLst/>
                              <a:latin typeface="Courier New" panose="02070309020205020404" pitchFamily="49" charset="0"/>
                              <a:cs typeface="Courier New" panose="02070309020205020404" pitchFamily="49" charset="0"/>
                            </a:rPr>
                            <a:t>30.4</a:t>
                          </a:r>
                          <a:endParaRPr lang="fr-FR" sz="2400" b="0" kern="100" dirty="0">
                            <a:solidFill>
                              <a:schemeClr val="tx1"/>
                            </a:solidFill>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solidFill>
                          <a:srgbClr val="E8F0F4"/>
                        </a:solidFill>
                      </a:tcPr>
                    </a:tc>
                    <a:tc>
                      <a:txBody>
                        <a:bodyPr/>
                        <a:lstStyle/>
                        <a:p>
                          <a:pPr algn="ctr"/>
                          <a:r>
                            <a:rPr lang="en-US" sz="1800" kern="0" dirty="0">
                              <a:effectLst/>
                              <a:latin typeface="Courier New" panose="02070309020205020404" pitchFamily="49" charset="0"/>
                              <a:cs typeface="Courier New" panose="02070309020205020404" pitchFamily="49" charset="0"/>
                            </a:rPr>
                            <a:t>20.0</a:t>
                          </a:r>
                          <a:endParaRPr lang="fr-FR" sz="2400" kern="100" dirty="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0.223</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pPr algn="ctr"/>
                          <a:r>
                            <a:rPr lang="en-US" sz="1800" kern="0">
                              <a:effectLst/>
                              <a:latin typeface="Courier New" panose="02070309020205020404" pitchFamily="49" charset="0"/>
                              <a:cs typeface="Courier New" panose="02070309020205020404" pitchFamily="49" charset="0"/>
                            </a:rPr>
                            <a:t>C</a:t>
                          </a:r>
                          <a:r>
                            <a:rPr lang="en-US" sz="1800" kern="0" baseline="-25000">
                              <a:effectLst/>
                              <a:latin typeface="Courier New" panose="02070309020205020404" pitchFamily="49" charset="0"/>
                              <a:cs typeface="Courier New" panose="02070309020205020404" pitchFamily="49" charset="0"/>
                            </a:rPr>
                            <a:t>E</a:t>
                          </a:r>
                          <a:r>
                            <a:rPr lang="en-US" sz="1800" kern="0">
                              <a:effectLst/>
                              <a:latin typeface="Courier New" panose="02070309020205020404" pitchFamily="49" charset="0"/>
                              <a:cs typeface="Courier New" panose="02070309020205020404" pitchFamily="49" charset="0"/>
                            </a:rPr>
                            <a:t> =0.29</a:t>
                          </a:r>
                          <a:endParaRPr lang="fr-FR" sz="2400" kern="100">
                            <a:effectLst/>
                            <a:latin typeface="Courier New" panose="02070309020205020404" pitchFamily="49" charset="0"/>
                            <a:ea typeface="SimSun" panose="02010600030101010101" pitchFamily="2" charset="-122"/>
                            <a:cs typeface="Courier New" panose="02070309020205020404" pitchFamily="49" charset="0"/>
                          </a:endParaRPr>
                        </a:p>
                      </a:txBody>
                      <a:tcPr marL="17780" marR="17780" marT="0" marB="0"/>
                    </a:tc>
                    <a:tc>
                      <a:txBody>
                        <a:bodyPr/>
                        <a:lstStyle/>
                        <a:p>
                          <a:endParaRPr lang="fr-FR"/>
                        </a:p>
                      </a:txBody>
                      <a:tcPr marL="17780" marR="17780" marT="0" marB="0">
                        <a:blipFill>
                          <a:blip r:embed="rId3"/>
                          <a:stretch>
                            <a:fillRect l="-363194" t="-1312500" r="-181250" b="-41667"/>
                          </a:stretch>
                        </a:blipFill>
                      </a:tcPr>
                    </a:tc>
                    <a:tc>
                      <a:txBody>
                        <a:bodyPr/>
                        <a:lstStyle/>
                        <a:p>
                          <a:endParaRPr lang="fr-FR"/>
                        </a:p>
                      </a:txBody>
                      <a:tcPr marL="17780" marR="17780" marT="0" marB="0">
                        <a:blipFill>
                          <a:blip r:embed="rId3"/>
                          <a:stretch>
                            <a:fillRect l="-517054" t="-1312500" r="-102326" b="-41667"/>
                          </a:stretch>
                        </a:blipFill>
                      </a:tcPr>
                    </a:tc>
                    <a:tc>
                      <a:txBody>
                        <a:bodyPr/>
                        <a:lstStyle/>
                        <a:p>
                          <a:endParaRPr lang="fr-FR"/>
                        </a:p>
                      </a:txBody>
                      <a:tcPr marL="17780" marR="17780" marT="0" marB="0">
                        <a:blipFill>
                          <a:blip r:embed="rId3"/>
                          <a:stretch>
                            <a:fillRect l="-612308" t="-1312500" r="-1538" b="-41667"/>
                          </a:stretch>
                        </a:blipFill>
                      </a:tcPr>
                    </a:tc>
                    <a:extLst>
                      <a:ext uri="{0D108BD9-81ED-4DB2-BD59-A6C34878D82A}">
                        <a16:rowId xmlns:a16="http://schemas.microsoft.com/office/drawing/2014/main" val="1920675621"/>
                      </a:ext>
                    </a:extLst>
                  </a:tr>
                </a:tbl>
              </a:graphicData>
            </a:graphic>
          </p:graphicFrame>
        </mc:Fallback>
      </mc:AlternateContent>
      <p:cxnSp>
        <p:nvCxnSpPr>
          <p:cNvPr id="7" name="Connecteur droit 6">
            <a:extLst>
              <a:ext uri="{FF2B5EF4-FFF2-40B4-BE49-F238E27FC236}">
                <a16:creationId xmlns:a16="http://schemas.microsoft.com/office/drawing/2014/main" id="{88D8CD9D-2BE5-614C-9EEA-4CB7EE87693A}"/>
              </a:ext>
            </a:extLst>
          </p:cNvPr>
          <p:cNvCxnSpPr>
            <a:cxnSpLocks/>
          </p:cNvCxnSpPr>
          <p:nvPr/>
        </p:nvCxnSpPr>
        <p:spPr>
          <a:xfrm>
            <a:off x="6600056" y="3284984"/>
            <a:ext cx="0" cy="1008112"/>
          </a:xfrm>
          <a:prstGeom prst="line">
            <a:avLst/>
          </a:prstGeom>
          <a:ln>
            <a:headEnd type="arrow"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15" name="Connecteur droit 14">
            <a:extLst>
              <a:ext uri="{FF2B5EF4-FFF2-40B4-BE49-F238E27FC236}">
                <a16:creationId xmlns:a16="http://schemas.microsoft.com/office/drawing/2014/main" id="{34D5973F-7126-8849-B3D0-FFBE280BC2C1}"/>
              </a:ext>
            </a:extLst>
          </p:cNvPr>
          <p:cNvCxnSpPr>
            <a:cxnSpLocks/>
          </p:cNvCxnSpPr>
          <p:nvPr/>
        </p:nvCxnSpPr>
        <p:spPr>
          <a:xfrm>
            <a:off x="8400256" y="5733256"/>
            <a:ext cx="0" cy="504056"/>
          </a:xfrm>
          <a:prstGeom prst="line">
            <a:avLst/>
          </a:prstGeom>
          <a:ln>
            <a:headEnd type="arrow"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17" name="Connecteur droit 16">
            <a:extLst>
              <a:ext uri="{FF2B5EF4-FFF2-40B4-BE49-F238E27FC236}">
                <a16:creationId xmlns:a16="http://schemas.microsoft.com/office/drawing/2014/main" id="{ABD5BF3B-B349-3048-BF89-157F606E0E13}"/>
              </a:ext>
            </a:extLst>
          </p:cNvPr>
          <p:cNvCxnSpPr>
            <a:cxnSpLocks/>
          </p:cNvCxnSpPr>
          <p:nvPr/>
        </p:nvCxnSpPr>
        <p:spPr>
          <a:xfrm>
            <a:off x="10128448" y="4041068"/>
            <a:ext cx="0" cy="2412268"/>
          </a:xfrm>
          <a:prstGeom prst="line">
            <a:avLst/>
          </a:prstGeom>
          <a:ln>
            <a:headEnd type="arrow"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19" name="Connecteur droit 18">
            <a:extLst>
              <a:ext uri="{FF2B5EF4-FFF2-40B4-BE49-F238E27FC236}">
                <a16:creationId xmlns:a16="http://schemas.microsoft.com/office/drawing/2014/main" id="{348F4368-F909-3042-8546-8FC2CBA326DB}"/>
              </a:ext>
            </a:extLst>
          </p:cNvPr>
          <p:cNvCxnSpPr>
            <a:cxnSpLocks/>
          </p:cNvCxnSpPr>
          <p:nvPr/>
        </p:nvCxnSpPr>
        <p:spPr>
          <a:xfrm>
            <a:off x="11784632" y="3933056"/>
            <a:ext cx="0" cy="360040"/>
          </a:xfrm>
          <a:prstGeom prst="line">
            <a:avLst/>
          </a:prstGeom>
          <a:ln>
            <a:headEnd type="arrow" w="med" len="med"/>
            <a:tailEnd type="arrow" w="med" len="med"/>
          </a:ln>
        </p:spPr>
        <p:style>
          <a:lnRef idx="1">
            <a:schemeClr val="accent2"/>
          </a:lnRef>
          <a:fillRef idx="0">
            <a:schemeClr val="accent2"/>
          </a:fillRef>
          <a:effectRef idx="0">
            <a:schemeClr val="accent2"/>
          </a:effectRef>
          <a:fontRef idx="minor">
            <a:schemeClr val="tx1"/>
          </a:fontRef>
        </p:style>
      </p:cxnSp>
      <p:pic>
        <p:nvPicPr>
          <p:cNvPr id="12" name="Image 11">
            <a:extLst>
              <a:ext uri="{FF2B5EF4-FFF2-40B4-BE49-F238E27FC236}">
                <a16:creationId xmlns:a16="http://schemas.microsoft.com/office/drawing/2014/main" id="{5262523F-33EF-C942-BD83-42A910874551}"/>
              </a:ext>
            </a:extLst>
          </p:cNvPr>
          <p:cNvPicPr>
            <a:picLocks noChangeAspect="1"/>
          </p:cNvPicPr>
          <p:nvPr/>
        </p:nvPicPr>
        <p:blipFill>
          <a:blip r:embed="rId4"/>
          <a:stretch>
            <a:fillRect/>
          </a:stretch>
        </p:blipFill>
        <p:spPr>
          <a:xfrm>
            <a:off x="1889199" y="875621"/>
            <a:ext cx="8236883" cy="5597600"/>
          </a:xfrm>
          <a:prstGeom prst="rect">
            <a:avLst/>
          </a:prstGeom>
        </p:spPr>
      </p:pic>
    </p:spTree>
    <p:extLst>
      <p:ext uri="{BB962C8B-B14F-4D97-AF65-F5344CB8AC3E}">
        <p14:creationId xmlns:p14="http://schemas.microsoft.com/office/powerpoint/2010/main" val="336445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49</a:t>
            </a:fld>
            <a:endParaRPr lang="fr-FR" dirty="0"/>
          </a:p>
        </p:txBody>
      </p:sp>
      <p:sp>
        <p:nvSpPr>
          <p:cNvPr id="8" name="Rectangle 7">
            <a:extLst>
              <a:ext uri="{FF2B5EF4-FFF2-40B4-BE49-F238E27FC236}">
                <a16:creationId xmlns:a16="http://schemas.microsoft.com/office/drawing/2014/main" id="{6DD632DE-C424-A74C-9F9D-00364CA90DF1}"/>
              </a:ext>
            </a:extLst>
          </p:cNvPr>
          <p:cNvSpPr/>
          <p:nvPr/>
        </p:nvSpPr>
        <p:spPr>
          <a:xfrm>
            <a:off x="1260308" y="2492896"/>
            <a:ext cx="9671384" cy="1368152"/>
          </a:xfrm>
          <a:prstGeom prst="rect">
            <a:avLst/>
          </a:prstGeom>
          <a:solidFill>
            <a:schemeClr val="bg1"/>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latin typeface="Courier New" panose="02070309020205020404" pitchFamily="49" charset="0"/>
              <a:cs typeface="Courier New" panose="02070309020205020404" pitchFamily="49" charset="0"/>
            </a:endParaRPr>
          </a:p>
        </p:txBody>
      </p:sp>
      <p:sp>
        <p:nvSpPr>
          <p:cNvPr id="9" name="Rectangle 8">
            <a:extLst>
              <a:ext uri="{FF2B5EF4-FFF2-40B4-BE49-F238E27FC236}">
                <a16:creationId xmlns:a16="http://schemas.microsoft.com/office/drawing/2014/main" id="{7E4E856E-DDC2-7740-9881-736B26AA36D9}"/>
              </a:ext>
            </a:extLst>
          </p:cNvPr>
          <p:cNvSpPr/>
          <p:nvPr/>
        </p:nvSpPr>
        <p:spPr>
          <a:xfrm>
            <a:off x="982851" y="2561903"/>
            <a:ext cx="9948841" cy="1077218"/>
          </a:xfrm>
          <a:prstGeom prst="rect">
            <a:avLst/>
          </a:prstGeom>
          <a:ln w="28575">
            <a:noFill/>
          </a:ln>
        </p:spPr>
        <p:txBody>
          <a:bodyPr wrap="square">
            <a:spAutoFit/>
          </a:bodyPr>
          <a:lstStyle/>
          <a:p>
            <a:pPr marL="360000">
              <a:spcBef>
                <a:spcPts val="600"/>
              </a:spcBef>
              <a:spcAft>
                <a:spcPts val="600"/>
              </a:spcAft>
            </a:pPr>
            <a:r>
              <a:rPr lang="fr-FR" b="1" dirty="0">
                <a:latin typeface="Courier New" panose="02070309020205020404" pitchFamily="49" charset="0"/>
                <a:cs typeface="Courier New" panose="02070309020205020404" pitchFamily="49" charset="0"/>
              </a:rPr>
              <a:t>a. Développement d'un processus stochastique générique : </a:t>
            </a:r>
            <a:r>
              <a:rPr lang="fr-FR" b="1" dirty="0" err="1">
                <a:latin typeface="Courier New" panose="02070309020205020404" pitchFamily="49" charset="0"/>
                <a:cs typeface="Courier New" panose="02070309020205020404" pitchFamily="49" charset="0"/>
              </a:rPr>
              <a:t>Tweedie</a:t>
            </a:r>
            <a:r>
              <a:rPr lang="fr-FR" b="1" dirty="0">
                <a:latin typeface="Courier New" panose="02070309020205020404" pitchFamily="49" charset="0"/>
                <a:cs typeface="Courier New" panose="02070309020205020404" pitchFamily="49" charset="0"/>
              </a:rPr>
              <a:t> ED</a:t>
            </a:r>
          </a:p>
          <a:p>
            <a:pPr marL="360000">
              <a:spcBef>
                <a:spcPts val="600"/>
              </a:spcBef>
              <a:spcAft>
                <a:spcPts val="600"/>
              </a:spcAft>
            </a:pPr>
            <a:r>
              <a:rPr lang="fr-FR" b="1" dirty="0">
                <a:latin typeface="Courier New" panose="02070309020205020404" pitchFamily="49" charset="0"/>
                <a:cs typeface="Courier New" panose="02070309020205020404" pitchFamily="49" charset="0"/>
              </a:rPr>
              <a:t>b. Proposition de calibration probabiliste des coefficients environnementaux de quatre codes de dimensionnement internationaux</a:t>
            </a:r>
          </a:p>
        </p:txBody>
      </p:sp>
      <p:grpSp>
        <p:nvGrpSpPr>
          <p:cNvPr id="10" name="Groupe 9">
            <a:extLst>
              <a:ext uri="{FF2B5EF4-FFF2-40B4-BE49-F238E27FC236}">
                <a16:creationId xmlns:a16="http://schemas.microsoft.com/office/drawing/2014/main" id="{21AA0AA7-611F-3645-B0B3-91769CA1A80F}"/>
              </a:ext>
            </a:extLst>
          </p:cNvPr>
          <p:cNvGrpSpPr/>
          <p:nvPr/>
        </p:nvGrpSpPr>
        <p:grpSpPr>
          <a:xfrm>
            <a:off x="1260306" y="1909768"/>
            <a:ext cx="9671383" cy="540000"/>
            <a:chOff x="358364" y="517320"/>
            <a:chExt cx="8820000" cy="540000"/>
          </a:xfrm>
        </p:grpSpPr>
        <p:sp>
          <p:nvSpPr>
            <p:cNvPr id="11" name="Arrondir un rectangle avec un coin du même côté 23">
              <a:extLst>
                <a:ext uri="{FF2B5EF4-FFF2-40B4-BE49-F238E27FC236}">
                  <a16:creationId xmlns:a16="http://schemas.microsoft.com/office/drawing/2014/main" id="{1BA78CB7-57B2-614E-8079-5310EA155AF9}"/>
                </a:ext>
              </a:extLst>
            </p:cNvPr>
            <p:cNvSpPr/>
            <p:nvPr/>
          </p:nvSpPr>
          <p:spPr>
            <a:xfrm>
              <a:off x="358364" y="517320"/>
              <a:ext cx="8820000" cy="540000"/>
            </a:xfrm>
            <a:prstGeom prst="round2SameRect">
              <a:avLst/>
            </a:prstGeom>
            <a:solidFill>
              <a:schemeClr val="bg2">
                <a:lumMod val="75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defRPr/>
              </a:pPr>
              <a:endParaRPr lang="fr-FR" sz="2800" b="1" dirty="0">
                <a:solidFill>
                  <a:schemeClr val="tx1"/>
                </a:solidFill>
                <a:latin typeface="Courier New" panose="02070309020205020404" pitchFamily="49" charset="0"/>
                <a:cs typeface="Courier New" panose="02070309020205020404" pitchFamily="49" charset="0"/>
              </a:endParaRPr>
            </a:p>
          </p:txBody>
        </p:sp>
        <p:sp>
          <p:nvSpPr>
            <p:cNvPr id="12" name="Rectangle 11">
              <a:extLst>
                <a:ext uri="{FF2B5EF4-FFF2-40B4-BE49-F238E27FC236}">
                  <a16:creationId xmlns:a16="http://schemas.microsoft.com/office/drawing/2014/main" id="{2900A9C7-0DCB-6842-A07E-F20B62EA2489}"/>
                </a:ext>
              </a:extLst>
            </p:cNvPr>
            <p:cNvSpPr/>
            <p:nvPr/>
          </p:nvSpPr>
          <p:spPr>
            <a:xfrm>
              <a:off x="3720968" y="577255"/>
              <a:ext cx="2098103" cy="477054"/>
            </a:xfrm>
            <a:prstGeom prst="rect">
              <a:avLst/>
            </a:prstGeom>
            <a:ln w="28575">
              <a:noFill/>
            </a:ln>
          </p:spPr>
          <p:txBody>
            <a:bodyPr wrap="none">
              <a:spAutoFit/>
            </a:bodyPr>
            <a:lstStyle/>
            <a:p>
              <a:pPr>
                <a:spcAft>
                  <a:spcPts val="600"/>
                </a:spcAft>
              </a:pPr>
              <a:r>
                <a:rPr lang="fr-FR" sz="2500" b="1" dirty="0">
                  <a:latin typeface="Courier New" panose="02070309020205020404" pitchFamily="49" charset="0"/>
                  <a:cs typeface="Courier New" panose="02070309020205020404" pitchFamily="49" charset="0"/>
                </a:rPr>
                <a:t>Conclusions</a:t>
              </a:r>
            </a:p>
          </p:txBody>
        </p:sp>
      </p:grpSp>
      <p:sp>
        <p:nvSpPr>
          <p:cNvPr id="2" name="Rectangle 1">
            <a:extLst>
              <a:ext uri="{FF2B5EF4-FFF2-40B4-BE49-F238E27FC236}">
                <a16:creationId xmlns:a16="http://schemas.microsoft.com/office/drawing/2014/main" id="{F2F6DDE8-4F03-BB4A-8A00-C885C1D87088}"/>
              </a:ext>
            </a:extLst>
          </p:cNvPr>
          <p:cNvSpPr/>
          <p:nvPr/>
        </p:nvSpPr>
        <p:spPr>
          <a:xfrm>
            <a:off x="0" y="5661248"/>
            <a:ext cx="11665296" cy="692497"/>
          </a:xfrm>
          <a:prstGeom prst="rect">
            <a:avLst/>
          </a:prstGeom>
        </p:spPr>
        <p:txBody>
          <a:bodyPr wrap="square">
            <a:spAutoFit/>
          </a:bodyPr>
          <a:lstStyle/>
          <a:p>
            <a:r>
              <a:rPr lang="fr-FR" sz="1300" dirty="0" err="1">
                <a:latin typeface="Courier New" panose="02070309020205020404" pitchFamily="49" charset="0"/>
                <a:cs typeface="Courier New" panose="02070309020205020404" pitchFamily="49" charset="0"/>
              </a:rPr>
              <a:t>Weian</a:t>
            </a:r>
            <a:r>
              <a:rPr lang="fr-FR" sz="1300" dirty="0">
                <a:latin typeface="Courier New" panose="02070309020205020404" pitchFamily="49" charset="0"/>
                <a:cs typeface="Courier New" panose="02070309020205020404" pitchFamily="49" charset="0"/>
              </a:rPr>
              <a:t> Yan, Hassen </a:t>
            </a:r>
            <a:r>
              <a:rPr lang="fr-FR" sz="1300" dirty="0" err="1">
                <a:latin typeface="Courier New" panose="02070309020205020404" pitchFamily="49" charset="0"/>
                <a:cs typeface="Courier New" panose="02070309020205020404" pitchFamily="49" charset="0"/>
              </a:rPr>
              <a:t>Riahi</a:t>
            </a:r>
            <a:r>
              <a:rPr lang="fr-FR" sz="1300" dirty="0">
                <a:latin typeface="Courier New" panose="02070309020205020404" pitchFamily="49" charset="0"/>
                <a:cs typeface="Courier New" panose="02070309020205020404" pitchFamily="49" charset="0"/>
              </a:rPr>
              <a:t>, Karim </a:t>
            </a:r>
            <a:r>
              <a:rPr lang="fr-FR" sz="1300" dirty="0" err="1">
                <a:latin typeface="Courier New" panose="02070309020205020404" pitchFamily="49" charset="0"/>
                <a:cs typeface="Courier New" panose="02070309020205020404" pitchFamily="49" charset="0"/>
              </a:rPr>
              <a:t>Benzarti</a:t>
            </a:r>
            <a:r>
              <a:rPr lang="fr-FR" sz="1300" dirty="0">
                <a:latin typeface="Courier New" panose="02070309020205020404" pitchFamily="49" charset="0"/>
                <a:cs typeface="Courier New" panose="02070309020205020404" pitchFamily="49" charset="0"/>
              </a:rPr>
              <a:t>, Robert </a:t>
            </a:r>
            <a:r>
              <a:rPr lang="fr-FR" sz="1300" dirty="0" err="1">
                <a:latin typeface="Courier New" panose="02070309020205020404" pitchFamily="49" charset="0"/>
                <a:cs typeface="Courier New" panose="02070309020205020404" pitchFamily="49" charset="0"/>
              </a:rPr>
              <a:t>Chlela</a:t>
            </a:r>
            <a:r>
              <a:rPr lang="fr-FR" sz="1300" dirty="0">
                <a:latin typeface="Courier New" panose="02070309020205020404" pitchFamily="49" charset="0"/>
                <a:cs typeface="Courier New" panose="02070309020205020404" pitchFamily="49" charset="0"/>
              </a:rPr>
              <a:t>, Laurence </a:t>
            </a:r>
            <a:r>
              <a:rPr lang="fr-FR" sz="1300" dirty="0" err="1">
                <a:latin typeface="Courier New" panose="02070309020205020404" pitchFamily="49" charset="0"/>
                <a:cs typeface="Courier New" panose="02070309020205020404" pitchFamily="49" charset="0"/>
              </a:rPr>
              <a:t>Curtil</a:t>
            </a:r>
            <a:r>
              <a:rPr lang="fr-FR" sz="1300" dirty="0">
                <a:latin typeface="Courier New" panose="02070309020205020404" pitchFamily="49" charset="0"/>
                <a:cs typeface="Courier New" panose="02070309020205020404" pitchFamily="49" charset="0"/>
              </a:rPr>
              <a:t>, David </a:t>
            </a:r>
            <a:r>
              <a:rPr lang="fr-FR" sz="1300" dirty="0" err="1">
                <a:latin typeface="Courier New" panose="02070309020205020404" pitchFamily="49" charset="0"/>
                <a:cs typeface="Courier New" panose="02070309020205020404" pitchFamily="49" charset="0"/>
              </a:rPr>
              <a:t>Bigaud</a:t>
            </a:r>
            <a:r>
              <a:rPr lang="fr-FR" sz="1300" dirty="0">
                <a:latin typeface="Courier New" panose="02070309020205020404" pitchFamily="49" charset="0"/>
                <a:cs typeface="Courier New" panose="02070309020205020404" pitchFamily="49" charset="0"/>
              </a:rPr>
              <a:t>  </a:t>
            </a:r>
            <a:r>
              <a:rPr lang="fr-FR" sz="1300" b="1" dirty="0" err="1">
                <a:latin typeface="Courier New" panose="02070309020205020404" pitchFamily="49" charset="0"/>
                <a:cs typeface="Courier New" panose="02070309020205020404" pitchFamily="49" charset="0"/>
              </a:rPr>
              <a:t>Durability</a:t>
            </a:r>
            <a:r>
              <a:rPr lang="fr-FR" sz="1300" b="1" dirty="0">
                <a:latin typeface="Courier New" panose="02070309020205020404" pitchFamily="49" charset="0"/>
                <a:cs typeface="Courier New" panose="02070309020205020404" pitchFamily="49" charset="0"/>
              </a:rPr>
              <a:t> and </a:t>
            </a:r>
            <a:r>
              <a:rPr lang="fr-FR" sz="1300" b="1" dirty="0" err="1">
                <a:latin typeface="Courier New" panose="02070309020205020404" pitchFamily="49" charset="0"/>
                <a:cs typeface="Courier New" panose="02070309020205020404" pitchFamily="49" charset="0"/>
              </a:rPr>
              <a:t>Reliability</a:t>
            </a:r>
            <a:r>
              <a:rPr lang="fr-FR" sz="1300" b="1" dirty="0">
                <a:latin typeface="Courier New" panose="02070309020205020404" pitchFamily="49" charset="0"/>
                <a:cs typeface="Courier New" panose="02070309020205020404" pitchFamily="49" charset="0"/>
              </a:rPr>
              <a:t> Estimation of </a:t>
            </a:r>
            <a:r>
              <a:rPr lang="fr-FR" sz="1300" b="1" dirty="0" err="1">
                <a:latin typeface="Courier New" panose="02070309020205020404" pitchFamily="49" charset="0"/>
                <a:cs typeface="Courier New" panose="02070309020205020404" pitchFamily="49" charset="0"/>
              </a:rPr>
              <a:t>Flax</a:t>
            </a:r>
            <a:r>
              <a:rPr lang="fr-FR" sz="1300" b="1" dirty="0">
                <a:latin typeface="Courier New" panose="02070309020205020404" pitchFamily="49" charset="0"/>
                <a:cs typeface="Courier New" panose="02070309020205020404" pitchFamily="49" charset="0"/>
              </a:rPr>
              <a:t> </a:t>
            </a:r>
            <a:r>
              <a:rPr lang="fr-FR" sz="1300" b="1" dirty="0" err="1">
                <a:latin typeface="Courier New" panose="02070309020205020404" pitchFamily="49" charset="0"/>
                <a:cs typeface="Courier New" panose="02070309020205020404" pitchFamily="49" charset="0"/>
              </a:rPr>
              <a:t>Fiber</a:t>
            </a:r>
            <a:r>
              <a:rPr lang="fr-FR" sz="1300" b="1" dirty="0">
                <a:latin typeface="Courier New" panose="02070309020205020404" pitchFamily="49" charset="0"/>
                <a:cs typeface="Courier New" panose="02070309020205020404" pitchFamily="49" charset="0"/>
              </a:rPr>
              <a:t> </a:t>
            </a:r>
            <a:r>
              <a:rPr lang="fr-FR" sz="1300" b="1" dirty="0" err="1">
                <a:latin typeface="Courier New" panose="02070309020205020404" pitchFamily="49" charset="0"/>
                <a:cs typeface="Courier New" panose="02070309020205020404" pitchFamily="49" charset="0"/>
              </a:rPr>
              <a:t>Reinforced</a:t>
            </a:r>
            <a:r>
              <a:rPr lang="fr-FR" sz="1300" b="1" dirty="0">
                <a:latin typeface="Courier New" panose="02070309020205020404" pitchFamily="49" charset="0"/>
                <a:cs typeface="Courier New" panose="02070309020205020404" pitchFamily="49" charset="0"/>
              </a:rPr>
              <a:t> Composites </a:t>
            </a:r>
            <a:r>
              <a:rPr lang="fr-FR" sz="1300" b="1" dirty="0" err="1">
                <a:latin typeface="Courier New" panose="02070309020205020404" pitchFamily="49" charset="0"/>
                <a:cs typeface="Courier New" panose="02070309020205020404" pitchFamily="49" charset="0"/>
              </a:rPr>
              <a:t>Using</a:t>
            </a:r>
            <a:r>
              <a:rPr lang="fr-FR" sz="1300" b="1" dirty="0">
                <a:latin typeface="Courier New" panose="02070309020205020404" pitchFamily="49" charset="0"/>
                <a:cs typeface="Courier New" panose="02070309020205020404" pitchFamily="49" charset="0"/>
              </a:rPr>
              <a:t> </a:t>
            </a:r>
            <a:r>
              <a:rPr lang="fr-FR" sz="1300" b="1" dirty="0" err="1">
                <a:latin typeface="Courier New" panose="02070309020205020404" pitchFamily="49" charset="0"/>
                <a:cs typeface="Courier New" panose="02070309020205020404" pitchFamily="49" charset="0"/>
              </a:rPr>
              <a:t>Tweedie</a:t>
            </a:r>
            <a:r>
              <a:rPr lang="fr-FR" sz="1300" b="1" dirty="0">
                <a:latin typeface="Courier New" panose="02070309020205020404" pitchFamily="49" charset="0"/>
                <a:cs typeface="Courier New" panose="02070309020205020404" pitchFamily="49" charset="0"/>
              </a:rPr>
              <a:t> </a:t>
            </a:r>
            <a:r>
              <a:rPr lang="fr-FR" sz="1300" b="1" dirty="0" err="1">
                <a:latin typeface="Courier New" panose="02070309020205020404" pitchFamily="49" charset="0"/>
                <a:cs typeface="Courier New" panose="02070309020205020404" pitchFamily="49" charset="0"/>
              </a:rPr>
              <a:t>Exponential</a:t>
            </a:r>
            <a:r>
              <a:rPr lang="fr-FR" sz="1300" b="1" dirty="0">
                <a:latin typeface="Courier New" panose="02070309020205020404" pitchFamily="49" charset="0"/>
                <a:cs typeface="Courier New" panose="02070309020205020404" pitchFamily="49" charset="0"/>
              </a:rPr>
              <a:t> Dispersion </a:t>
            </a:r>
            <a:r>
              <a:rPr lang="fr-FR" sz="1300" b="1" dirty="0" err="1">
                <a:latin typeface="Courier New" panose="02070309020205020404" pitchFamily="49" charset="0"/>
                <a:cs typeface="Courier New" panose="02070309020205020404" pitchFamily="49" charset="0"/>
              </a:rPr>
              <a:t>Degradation</a:t>
            </a:r>
            <a:r>
              <a:rPr lang="fr-FR" sz="1300" b="1" dirty="0">
                <a:latin typeface="Courier New" panose="02070309020205020404" pitchFamily="49" charset="0"/>
                <a:cs typeface="Courier New" panose="02070309020205020404" pitchFamily="49" charset="0"/>
              </a:rPr>
              <a:t> </a:t>
            </a:r>
            <a:r>
              <a:rPr lang="fr-FR" sz="1300" b="1" dirty="0" err="1">
                <a:latin typeface="Courier New" panose="02070309020205020404" pitchFamily="49" charset="0"/>
                <a:cs typeface="Courier New" panose="02070309020205020404" pitchFamily="49" charset="0"/>
              </a:rPr>
              <a:t>Process</a:t>
            </a:r>
            <a:r>
              <a:rPr lang="fr-FR" sz="1300" dirty="0">
                <a:latin typeface="Courier New" panose="02070309020205020404" pitchFamily="49" charset="0"/>
                <a:cs typeface="Courier New" panose="02070309020205020404" pitchFamily="49" charset="0"/>
              </a:rPr>
              <a:t>, </a:t>
            </a:r>
            <a:r>
              <a:rPr lang="fr-FR" sz="1300" i="1" dirty="0" err="1">
                <a:latin typeface="Courier New" panose="02070309020205020404" pitchFamily="49" charset="0"/>
                <a:cs typeface="Courier New" panose="02070309020205020404" pitchFamily="49" charset="0"/>
              </a:rPr>
              <a:t>Mathematical</a:t>
            </a:r>
            <a:r>
              <a:rPr lang="fr-FR" sz="1300" i="1" dirty="0">
                <a:latin typeface="Courier New" panose="02070309020205020404" pitchFamily="49" charset="0"/>
                <a:cs typeface="Courier New" panose="02070309020205020404" pitchFamily="49" charset="0"/>
              </a:rPr>
              <a:t> </a:t>
            </a:r>
            <a:r>
              <a:rPr lang="fr-FR" sz="1300" i="1" dirty="0" err="1">
                <a:latin typeface="Courier New" panose="02070309020205020404" pitchFamily="49" charset="0"/>
                <a:cs typeface="Courier New" panose="02070309020205020404" pitchFamily="49" charset="0"/>
              </a:rPr>
              <a:t>Problems</a:t>
            </a:r>
            <a:r>
              <a:rPr lang="fr-FR" sz="1300" i="1" dirty="0">
                <a:latin typeface="Courier New" panose="02070309020205020404" pitchFamily="49" charset="0"/>
                <a:cs typeface="Courier New" panose="02070309020205020404" pitchFamily="49" charset="0"/>
              </a:rPr>
              <a:t> in Engineering, Volume 2021 |Article ID 6629637 | </a:t>
            </a:r>
            <a:r>
              <a:rPr lang="fr-FR" sz="1300" i="1" dirty="0" err="1">
                <a:latin typeface="Courier New" panose="02070309020205020404" pitchFamily="49" charset="0"/>
                <a:cs typeface="Courier New" panose="02070309020205020404" pitchFamily="49" charset="0"/>
              </a:rPr>
              <a:t>doi</a:t>
            </a:r>
            <a:r>
              <a:rPr lang="fr-FR" sz="1300" i="1" dirty="0">
                <a:latin typeface="Courier New" panose="02070309020205020404" pitchFamily="49" charset="0"/>
                <a:cs typeface="Courier New" panose="02070309020205020404" pitchFamily="49" charset="0"/>
              </a:rPr>
              <a:t> : 10.1155/2021/6629637</a:t>
            </a:r>
            <a:r>
              <a:rPr lang="fr-FR" sz="13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4224696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5AF8E39-F734-764D-AFF3-03A971736494}"/>
              </a:ext>
            </a:extLst>
          </p:cNvPr>
          <p:cNvSpPr/>
          <p:nvPr/>
        </p:nvSpPr>
        <p:spPr>
          <a:xfrm>
            <a:off x="8208913" y="1412776"/>
            <a:ext cx="3906839" cy="1392258"/>
          </a:xfrm>
          <a:prstGeom prst="rect">
            <a:avLst/>
          </a:prstGeom>
          <a:solidFill>
            <a:srgbClr val="FFFF9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1C2C50B2-92D5-D145-9853-C0D564A70B61}"/>
              </a:ext>
            </a:extLst>
          </p:cNvPr>
          <p:cNvSpPr txBox="1"/>
          <p:nvPr/>
        </p:nvSpPr>
        <p:spPr>
          <a:xfrm>
            <a:off x="8236987" y="1496983"/>
            <a:ext cx="3631122" cy="646331"/>
          </a:xfrm>
          <a:prstGeom prst="rect">
            <a:avLst/>
          </a:prstGeom>
          <a:noFill/>
        </p:spPr>
        <p:txBody>
          <a:bodyPr wrap="none" rtlCol="0">
            <a:spAutoFit/>
          </a:bodyPr>
          <a:lstStyle/>
          <a:p>
            <a:r>
              <a:rPr lang="fr-FR" b="1" dirty="0">
                <a:latin typeface="Courier New" panose="02070309020205020404" pitchFamily="49" charset="0"/>
                <a:cs typeface="Courier New" panose="02070309020205020404" pitchFamily="49" charset="0"/>
              </a:rPr>
              <a:t>1. Déterminer la fonction</a:t>
            </a:r>
            <a:br>
              <a:rPr lang="fr-FR" b="1" dirty="0">
                <a:latin typeface="Courier New" panose="02070309020205020404" pitchFamily="49" charset="0"/>
                <a:cs typeface="Courier New" panose="02070309020205020404" pitchFamily="49" charset="0"/>
              </a:rPr>
            </a:br>
            <a:r>
              <a:rPr lang="fr-FR" b="1" dirty="0">
                <a:latin typeface="Courier New" panose="02070309020205020404" pitchFamily="49" charset="0"/>
                <a:cs typeface="Courier New" panose="02070309020205020404" pitchFamily="49" charset="0"/>
              </a:rPr>
              <a:t>de dégradation </a:t>
            </a:r>
            <a:r>
              <a:rPr lang="fr-FR" b="1" i="1" dirty="0">
                <a:latin typeface="Courier New" panose="02070309020205020404" pitchFamily="49" charset="0"/>
                <a:cs typeface="Courier New" panose="02070309020205020404" pitchFamily="49" charset="0"/>
              </a:rPr>
              <a:t>D(t)</a:t>
            </a:r>
          </a:p>
        </p:txBody>
      </p:sp>
      <p:sp>
        <p:nvSpPr>
          <p:cNvPr id="32" name="ZoneTexte 31">
            <a:extLst>
              <a:ext uri="{FF2B5EF4-FFF2-40B4-BE49-F238E27FC236}">
                <a16:creationId xmlns:a16="http://schemas.microsoft.com/office/drawing/2014/main" id="{900BED86-FAC5-1C43-AA73-627EE6698431}"/>
              </a:ext>
            </a:extLst>
          </p:cNvPr>
          <p:cNvSpPr txBox="1"/>
          <p:nvPr/>
        </p:nvSpPr>
        <p:spPr>
          <a:xfrm>
            <a:off x="8236987" y="2158703"/>
            <a:ext cx="3079689" cy="646331"/>
          </a:xfrm>
          <a:prstGeom prst="rect">
            <a:avLst/>
          </a:prstGeom>
          <a:noFill/>
        </p:spPr>
        <p:txBody>
          <a:bodyPr wrap="none" rtlCol="0">
            <a:spAutoFit/>
          </a:bodyPr>
          <a:lstStyle/>
          <a:p>
            <a:r>
              <a:rPr lang="fr-FR" b="1" dirty="0">
                <a:latin typeface="Courier New" panose="02070309020205020404" pitchFamily="49" charset="0"/>
                <a:cs typeface="Courier New" panose="02070309020205020404" pitchFamily="49" charset="0"/>
              </a:rPr>
              <a:t>2. Déterminer la loi</a:t>
            </a:r>
            <a:br>
              <a:rPr lang="fr-FR" b="1" dirty="0">
                <a:latin typeface="Courier New" panose="02070309020205020404" pitchFamily="49" charset="0"/>
                <a:cs typeface="Courier New" panose="02070309020205020404" pitchFamily="49" charset="0"/>
              </a:rPr>
            </a:br>
            <a:r>
              <a:rPr lang="fr-FR" b="1" dirty="0">
                <a:latin typeface="Courier New" panose="02070309020205020404" pitchFamily="49" charset="0"/>
                <a:cs typeface="Courier New" panose="02070309020205020404" pitchFamily="49" charset="0"/>
              </a:rPr>
              <a:t>d'accélération </a:t>
            </a:r>
            <a:r>
              <a:rPr lang="fr-FR" b="1" i="1" dirty="0">
                <a:latin typeface="Courier New" panose="02070309020205020404" pitchFamily="49" charset="0"/>
                <a:cs typeface="Courier New" panose="02070309020205020404" pitchFamily="49" charset="0"/>
              </a:rPr>
              <a:t>f(T,H)</a:t>
            </a:r>
          </a:p>
        </p:txBody>
      </p:sp>
      <p:sp>
        <p:nvSpPr>
          <p:cNvPr id="33" name="ZoneTexte 32">
            <a:extLst>
              <a:ext uri="{FF2B5EF4-FFF2-40B4-BE49-F238E27FC236}">
                <a16:creationId xmlns:a16="http://schemas.microsoft.com/office/drawing/2014/main" id="{1858EDE3-9A3A-8847-9DF9-2E9C5DC6AD20}"/>
              </a:ext>
            </a:extLst>
          </p:cNvPr>
          <p:cNvSpPr txBox="1"/>
          <p:nvPr/>
        </p:nvSpPr>
        <p:spPr>
          <a:xfrm>
            <a:off x="8236987" y="2836820"/>
            <a:ext cx="3906839" cy="646331"/>
          </a:xfrm>
          <a:prstGeom prst="rect">
            <a:avLst/>
          </a:prstGeom>
          <a:noFill/>
        </p:spPr>
        <p:txBody>
          <a:bodyPr wrap="none" rtlCol="0">
            <a:spAutoFit/>
          </a:bodyPr>
          <a:lstStyle/>
          <a:p>
            <a:r>
              <a:rPr lang="fr-FR" b="1" dirty="0">
                <a:solidFill>
                  <a:schemeClr val="bg1">
                    <a:lumMod val="65000"/>
                  </a:schemeClr>
                </a:solidFill>
                <a:latin typeface="Courier New" panose="02070309020205020404" pitchFamily="49" charset="0"/>
                <a:cs typeface="Courier New" panose="02070309020205020404" pitchFamily="49" charset="0"/>
              </a:rPr>
              <a:t>3. Calculer la durée de vie</a:t>
            </a:r>
          </a:p>
          <a:p>
            <a:r>
              <a:rPr lang="fr-FR" b="1" dirty="0">
                <a:solidFill>
                  <a:schemeClr val="bg1">
                    <a:lumMod val="65000"/>
                  </a:schemeClr>
                </a:solidFill>
                <a:latin typeface="Courier New" panose="02070309020205020404" pitchFamily="49" charset="0"/>
                <a:cs typeface="Courier New" panose="02070309020205020404" pitchFamily="49" charset="0"/>
              </a:rPr>
              <a:t>sous conditions nominales</a:t>
            </a:r>
          </a:p>
        </p:txBody>
      </p:sp>
      <p:sp>
        <p:nvSpPr>
          <p:cNvPr id="34" name="ZoneTexte 33">
            <a:extLst>
              <a:ext uri="{FF2B5EF4-FFF2-40B4-BE49-F238E27FC236}">
                <a16:creationId xmlns:a16="http://schemas.microsoft.com/office/drawing/2014/main" id="{ABAD8A7F-065B-FD4F-90BE-9C3406E0C012}"/>
              </a:ext>
            </a:extLst>
          </p:cNvPr>
          <p:cNvSpPr txBox="1"/>
          <p:nvPr/>
        </p:nvSpPr>
        <p:spPr>
          <a:xfrm>
            <a:off x="8353635" y="3573016"/>
            <a:ext cx="3863045" cy="1077218"/>
          </a:xfrm>
          <a:prstGeom prst="rect">
            <a:avLst/>
          </a:prstGeom>
          <a:noFill/>
        </p:spPr>
        <p:txBody>
          <a:bodyPr wrap="square" rtlCol="0">
            <a:spAutoFit/>
          </a:bodyPr>
          <a:lstStyle/>
          <a:p>
            <a:r>
              <a:rPr lang="fr-FR" sz="1600" dirty="0">
                <a:solidFill>
                  <a:schemeClr val="bg1">
                    <a:lumMod val="65000"/>
                  </a:schemeClr>
                </a:solidFill>
                <a:latin typeface="Courier New" panose="02070309020205020404" pitchFamily="49" charset="0"/>
                <a:cs typeface="Courier New" panose="02070309020205020404" pitchFamily="49" charset="0"/>
              </a:rPr>
              <a:t>Avec prise en compte de la variabilité des données</a:t>
            </a:r>
          </a:p>
          <a:p>
            <a:r>
              <a:rPr lang="fr-FR" sz="1600" dirty="0">
                <a:solidFill>
                  <a:srgbClr val="FFA89B"/>
                </a:solidFill>
                <a:latin typeface="Courier New" panose="02070309020205020404" pitchFamily="49" charset="0"/>
                <a:cs typeface="Courier New" panose="02070309020205020404" pitchFamily="49" charset="0"/>
                <a:sym typeface="Wingdings" panose="05000000000000000000" pitchFamily="2" charset="2"/>
              </a:rPr>
              <a:t> Probabilisation des modèles de dégradation accélérée</a:t>
            </a:r>
            <a:endParaRPr lang="fr-FR" sz="1600" dirty="0">
              <a:solidFill>
                <a:srgbClr val="FFA89B"/>
              </a:solidFill>
              <a:latin typeface="Courier New" panose="02070309020205020404" pitchFamily="49" charset="0"/>
              <a:cs typeface="Courier New" panose="02070309020205020404" pitchFamily="49" charset="0"/>
            </a:endParaRPr>
          </a:p>
        </p:txBody>
      </p:sp>
      <p:sp>
        <p:nvSpPr>
          <p:cNvPr id="35" name="ZoneTexte 34">
            <a:extLst>
              <a:ext uri="{FF2B5EF4-FFF2-40B4-BE49-F238E27FC236}">
                <a16:creationId xmlns:a16="http://schemas.microsoft.com/office/drawing/2014/main" id="{35310939-7F08-1442-AF5D-1E413D096EB0}"/>
              </a:ext>
            </a:extLst>
          </p:cNvPr>
          <p:cNvSpPr txBox="1"/>
          <p:nvPr/>
        </p:nvSpPr>
        <p:spPr>
          <a:xfrm>
            <a:off x="8336656" y="4897423"/>
            <a:ext cx="3863045" cy="1323439"/>
          </a:xfrm>
          <a:prstGeom prst="rect">
            <a:avLst/>
          </a:prstGeom>
          <a:noFill/>
        </p:spPr>
        <p:txBody>
          <a:bodyPr wrap="square" rtlCol="0">
            <a:spAutoFit/>
          </a:bodyPr>
          <a:lstStyle/>
          <a:p>
            <a:r>
              <a:rPr lang="fr-FR" sz="1600" dirty="0">
                <a:solidFill>
                  <a:schemeClr val="bg1">
                    <a:lumMod val="65000"/>
                  </a:schemeClr>
                </a:solidFill>
                <a:latin typeface="Courier New" panose="02070309020205020404" pitchFamily="49" charset="0"/>
                <a:cs typeface="Courier New" panose="02070309020205020404" pitchFamily="49" charset="0"/>
              </a:rPr>
              <a:t>Avec objectif de garantir une durée de vie pour un niveau de fiabilité requis</a:t>
            </a:r>
          </a:p>
          <a:p>
            <a:r>
              <a:rPr lang="fr-FR" sz="1600" dirty="0">
                <a:solidFill>
                  <a:srgbClr val="FFA89B"/>
                </a:solidFill>
                <a:latin typeface="Courier New" panose="02070309020205020404" pitchFamily="49" charset="0"/>
                <a:cs typeface="Courier New" panose="02070309020205020404" pitchFamily="49" charset="0"/>
                <a:sym typeface="Wingdings" panose="05000000000000000000" pitchFamily="2" charset="2"/>
              </a:rPr>
              <a:t> Caractérisation fiabiliste du seuil de performance</a:t>
            </a:r>
            <a:endParaRPr lang="fr-FR" sz="1600" dirty="0">
              <a:solidFill>
                <a:srgbClr val="FFA89B"/>
              </a:solidFill>
              <a:latin typeface="Courier New" panose="02070309020205020404" pitchFamily="49" charset="0"/>
              <a:cs typeface="Courier New" panose="02070309020205020404" pitchFamily="49" charset="0"/>
            </a:endParaRPr>
          </a:p>
        </p:txBody>
      </p:sp>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5</a:t>
            </a:fld>
            <a:endParaRPr lang="fr-FR" dirty="0"/>
          </a:p>
        </p:txBody>
      </p:sp>
      <p:sp>
        <p:nvSpPr>
          <p:cNvPr id="3" name="ZoneTexte 2"/>
          <p:cNvSpPr txBox="1"/>
          <p:nvPr/>
        </p:nvSpPr>
        <p:spPr>
          <a:xfrm>
            <a:off x="98899" y="170573"/>
            <a:ext cx="3725700" cy="461665"/>
          </a:xfrm>
          <a:prstGeom prst="rect">
            <a:avLst/>
          </a:prstGeom>
          <a:noFill/>
        </p:spPr>
        <p:txBody>
          <a:bodyPr wrap="none" rtlCol="0">
            <a:spAutoFit/>
          </a:bodyPr>
          <a:lstStyle/>
          <a:p>
            <a:r>
              <a:rPr lang="fr-FR" sz="2400" b="1" dirty="0">
                <a:solidFill>
                  <a:schemeClr val="bg1"/>
                </a:solidFill>
              </a:rPr>
              <a:t>Problématique générale</a:t>
            </a: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959DA897-20D4-2048-B506-07E178C50192}"/>
                  </a:ext>
                </a:extLst>
              </p:cNvPr>
              <p:cNvSpPr txBox="1"/>
              <p:nvPr/>
            </p:nvSpPr>
            <p:spPr>
              <a:xfrm>
                <a:off x="263352" y="1871772"/>
                <a:ext cx="5241435" cy="101604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fr-FR" sz="2000" b="0" i="1" smtClean="0">
                          <a:latin typeface="Cambria Math" panose="02040503050406030204" pitchFamily="18" charset="0"/>
                        </a:rPr>
                        <m:t>𝐷</m:t>
                      </m:r>
                      <m:d>
                        <m:dPr>
                          <m:ctrlPr>
                            <a:rPr lang="fr-FR" sz="2000" i="1">
                              <a:latin typeface="Cambria Math" panose="02040503050406030204" pitchFamily="18" charset="0"/>
                            </a:rPr>
                          </m:ctrlPr>
                        </m:dPr>
                        <m:e>
                          <m:r>
                            <a:rPr lang="fr-FR" sz="2000" i="1">
                              <a:latin typeface="Cambria Math" panose="02040503050406030204" pitchFamily="18" charset="0"/>
                            </a:rPr>
                            <m:t>𝑡</m:t>
                          </m:r>
                          <m:r>
                            <a:rPr lang="fr-FR" sz="2000" i="1">
                              <a:latin typeface="Cambria Math" panose="02040503050406030204" pitchFamily="18" charset="0"/>
                            </a:rPr>
                            <m:t>,</m:t>
                          </m:r>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r>
                        <a:rPr lang="fr-FR" sz="2000" b="0" i="1" smtClean="0">
                          <a:latin typeface="Cambria Math" panose="02040503050406030204" pitchFamily="18" charset="0"/>
                        </a:rPr>
                        <m:t>=</m:t>
                      </m:r>
                      <m:f>
                        <m:fPr>
                          <m:ctrlPr>
                            <a:rPr lang="fr-FR" sz="2000" i="1" smtClean="0">
                              <a:latin typeface="Cambria Math" panose="02040503050406030204" pitchFamily="18" charset="0"/>
                            </a:rPr>
                          </m:ctrlPr>
                        </m:fPr>
                        <m:num>
                          <m:r>
                            <a:rPr lang="fr-FR" sz="2000" i="1">
                              <a:latin typeface="Cambria Math" panose="02040503050406030204" pitchFamily="18" charset="0"/>
                            </a:rPr>
                            <m:t>𝑃</m:t>
                          </m:r>
                          <m:d>
                            <m:dPr>
                              <m:ctrlPr>
                                <a:rPr lang="fr-FR" sz="2000" i="1">
                                  <a:latin typeface="Cambria Math" panose="02040503050406030204" pitchFamily="18" charset="0"/>
                                </a:rPr>
                              </m:ctrlPr>
                            </m:dPr>
                            <m:e>
                              <m:r>
                                <a:rPr lang="fr-FR" sz="2000" i="1">
                                  <a:latin typeface="Cambria Math" panose="02040503050406030204" pitchFamily="18" charset="0"/>
                                </a:rPr>
                                <m:t>𝑡</m:t>
                              </m:r>
                              <m:r>
                                <a:rPr lang="fr-FR" sz="2000" i="1">
                                  <a:latin typeface="Cambria Math" panose="02040503050406030204" pitchFamily="18" charset="0"/>
                                </a:rPr>
                                <m:t>,</m:t>
                              </m:r>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num>
                        <m:den>
                          <m:r>
                            <a:rPr lang="fr-FR" sz="2000" i="1">
                              <a:latin typeface="Cambria Math" panose="02040503050406030204" pitchFamily="18" charset="0"/>
                            </a:rPr>
                            <m:t>𝑃</m:t>
                          </m:r>
                          <m:d>
                            <m:dPr>
                              <m:ctrlPr>
                                <a:rPr lang="fr-FR" sz="2000" i="1">
                                  <a:latin typeface="Cambria Math" panose="02040503050406030204" pitchFamily="18" charset="0"/>
                                </a:rPr>
                              </m:ctrlPr>
                            </m:dPr>
                            <m:e>
                              <m:r>
                                <a:rPr lang="fr-FR" sz="2000" b="0" i="1" smtClean="0">
                                  <a:latin typeface="Cambria Math" panose="02040503050406030204" pitchFamily="18" charset="0"/>
                                </a:rPr>
                                <m:t>0</m:t>
                              </m:r>
                              <m:r>
                                <a:rPr lang="fr-FR" sz="2000" i="1">
                                  <a:latin typeface="Cambria Math" panose="02040503050406030204" pitchFamily="18" charset="0"/>
                                </a:rPr>
                                <m:t>,</m:t>
                              </m:r>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𝑇</m:t>
                                  </m:r>
                                </m:e>
                                <m:sub>
                                  <m:r>
                                    <a:rPr lang="fr-FR" sz="2000" b="0" i="1" smtClean="0">
                                      <a:latin typeface="Cambria Math" panose="02040503050406030204" pitchFamily="18" charset="0"/>
                                    </a:rPr>
                                    <m:t>𝑟</m:t>
                                  </m:r>
                                  <m:r>
                                    <a:rPr lang="fr-FR" sz="2000" b="0" i="1" smtClean="0">
                                      <a:latin typeface="Cambria Math" panose="02040503050406030204" pitchFamily="18" charset="0"/>
                                    </a:rPr>
                                    <m:t>è</m:t>
                                  </m:r>
                                  <m:r>
                                    <a:rPr lang="fr-FR" sz="2000" b="0" i="1" smtClean="0">
                                      <a:latin typeface="Cambria Math" panose="02040503050406030204" pitchFamily="18" charset="0"/>
                                    </a:rPr>
                                    <m:t>𝑓</m:t>
                                  </m:r>
                                </m:sub>
                              </m:sSub>
                              <m:r>
                                <a:rPr lang="fr-FR" sz="2000" i="1">
                                  <a:latin typeface="Cambria Math" panose="02040503050406030204" pitchFamily="18" charset="0"/>
                                </a:rPr>
                                <m:t>,</m:t>
                              </m:r>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𝐻</m:t>
                                  </m:r>
                                </m:e>
                                <m:sub>
                                  <m:r>
                                    <a:rPr lang="fr-FR" sz="2000" b="0" i="1" smtClean="0">
                                      <a:latin typeface="Cambria Math" panose="02040503050406030204" pitchFamily="18" charset="0"/>
                                    </a:rPr>
                                    <m:t>𝑟</m:t>
                                  </m:r>
                                  <m:r>
                                    <a:rPr lang="fr-FR" sz="2000" b="0" i="1" smtClean="0">
                                      <a:latin typeface="Cambria Math" panose="02040503050406030204" pitchFamily="18" charset="0"/>
                                    </a:rPr>
                                    <m:t>è</m:t>
                                  </m:r>
                                  <m:r>
                                    <a:rPr lang="fr-FR" sz="2000" b="0" i="1" smtClean="0">
                                      <a:latin typeface="Cambria Math" panose="02040503050406030204" pitchFamily="18" charset="0"/>
                                    </a:rPr>
                                    <m:t>𝑓</m:t>
                                  </m:r>
                                </m:sub>
                              </m:sSub>
                            </m:e>
                          </m:d>
                        </m:den>
                      </m:f>
                      <m:r>
                        <a:rPr lang="fr-FR" sz="2000" b="0" i="1" smtClean="0">
                          <a:latin typeface="Cambria Math" panose="02040503050406030204" pitchFamily="18" charset="0"/>
                        </a:rPr>
                        <m:t>=</m:t>
                      </m:r>
                      <m:f>
                        <m:fPr>
                          <m:ctrlPr>
                            <a:rPr lang="fr-FR" sz="2000" i="1" smtClean="0">
                              <a:latin typeface="Cambria Math" panose="02040503050406030204" pitchFamily="18" charset="0"/>
                            </a:rPr>
                          </m:ctrlPr>
                        </m:fPr>
                        <m:num>
                          <m:r>
                            <a:rPr lang="fr-FR" sz="2000" b="0" i="1" smtClean="0">
                              <a:latin typeface="Cambria Math" panose="02040503050406030204" pitchFamily="18" charset="0"/>
                            </a:rPr>
                            <m:t>𝑃</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𝑡</m:t>
                              </m:r>
                              <m:r>
                                <a:rPr lang="fr-FR" sz="2000" b="0" i="1" smtClean="0">
                                  <a:latin typeface="Cambria Math" panose="02040503050406030204" pitchFamily="18" charset="0"/>
                                </a:rPr>
                                <m:t>,</m:t>
                              </m:r>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e>
                          </m:d>
                        </m:num>
                        <m:den>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𝑃</m:t>
                              </m:r>
                            </m:e>
                            <m:sub>
                              <m:r>
                                <a:rPr lang="fr-FR" sz="2000" b="0" i="1" smtClean="0">
                                  <a:latin typeface="Cambria Math" panose="02040503050406030204" pitchFamily="18" charset="0"/>
                                </a:rPr>
                                <m:t>0,</m:t>
                              </m:r>
                              <m:r>
                                <a:rPr lang="fr-FR" sz="2000" b="0" i="1" smtClean="0">
                                  <a:latin typeface="Cambria Math" panose="02040503050406030204" pitchFamily="18" charset="0"/>
                                </a:rPr>
                                <m:t>𝑟</m:t>
                              </m:r>
                              <m:r>
                                <a:rPr lang="fr-FR" sz="2000" b="0" i="1" smtClean="0">
                                  <a:latin typeface="Cambria Math" panose="02040503050406030204" pitchFamily="18" charset="0"/>
                                </a:rPr>
                                <m:t>è</m:t>
                              </m:r>
                              <m:r>
                                <a:rPr lang="fr-FR" sz="2000" b="0" i="1" smtClean="0">
                                  <a:latin typeface="Cambria Math" panose="02040503050406030204" pitchFamily="18" charset="0"/>
                                </a:rPr>
                                <m:t>𝑓</m:t>
                              </m:r>
                            </m:sub>
                          </m:sSub>
                        </m:den>
                      </m:f>
                    </m:oMath>
                  </m:oMathPara>
                </a14:m>
                <a:endParaRPr lang="fr-FR" sz="20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FR" sz="2000" i="1">
                          <a:latin typeface="Cambria Math" panose="02040503050406030204" pitchFamily="18" charset="0"/>
                        </a:rPr>
                        <m:t>𝐷</m:t>
                      </m:r>
                      <m:d>
                        <m:dPr>
                          <m:ctrlPr>
                            <a:rPr lang="fr-FR" sz="2000" i="1">
                              <a:latin typeface="Cambria Math" panose="02040503050406030204" pitchFamily="18" charset="0"/>
                            </a:rPr>
                          </m:ctrlPr>
                        </m:dPr>
                        <m:e>
                          <m:r>
                            <a:rPr lang="fr-FR" sz="2000" i="1">
                              <a:latin typeface="Cambria Math" panose="02040503050406030204" pitchFamily="18" charset="0"/>
                            </a:rPr>
                            <m:t>𝑡</m:t>
                          </m:r>
                          <m:r>
                            <a:rPr lang="fr-FR" sz="2000" i="1">
                              <a:latin typeface="Cambria Math" panose="02040503050406030204" pitchFamily="18" charset="0"/>
                            </a:rPr>
                            <m:t>,</m:t>
                          </m:r>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r>
                        <a:rPr lang="fr-FR" sz="2000" i="1">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𝑅</m:t>
                          </m:r>
                        </m:e>
                        <m:sub>
                          <m:r>
                            <a:rPr lang="fr-FR" sz="2000" b="0" i="1" smtClean="0">
                              <a:latin typeface="Cambria Math" panose="02040503050406030204" pitchFamily="18" charset="0"/>
                            </a:rPr>
                            <m:t>1</m:t>
                          </m:r>
                        </m:sub>
                      </m:sSub>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e>
                      </m:d>
                      <m:r>
                        <a:rPr lang="fr-FR" sz="2000" b="0" i="1" smtClean="0">
                          <a:latin typeface="Cambria Math" panose="02040503050406030204" pitchFamily="18" charset="0"/>
                        </a:rPr>
                        <m:t>+</m:t>
                      </m:r>
                      <m:sSub>
                        <m:sSubPr>
                          <m:ctrlPr>
                            <a:rPr lang="fr-FR" sz="2000" i="1">
                              <a:latin typeface="Cambria Math" panose="02040503050406030204" pitchFamily="18" charset="0"/>
                            </a:rPr>
                          </m:ctrlPr>
                        </m:sSubPr>
                        <m:e>
                          <m:r>
                            <a:rPr lang="fr-FR" sz="2000" i="1">
                              <a:latin typeface="Cambria Math" panose="02040503050406030204" pitchFamily="18" charset="0"/>
                            </a:rPr>
                            <m:t>𝑅</m:t>
                          </m:r>
                        </m:e>
                        <m:sub>
                          <m:r>
                            <a:rPr lang="fr-FR" sz="2000" b="0" i="1" smtClean="0">
                              <a:latin typeface="Cambria Math" panose="02040503050406030204" pitchFamily="18" charset="0"/>
                            </a:rPr>
                            <m:t>2</m:t>
                          </m:r>
                        </m:sub>
                      </m:sSub>
                      <m:d>
                        <m:dPr>
                          <m:ctrlPr>
                            <a:rPr lang="fr-FR" sz="2000" i="1">
                              <a:latin typeface="Cambria Math" panose="02040503050406030204" pitchFamily="18" charset="0"/>
                            </a:rPr>
                          </m:ctrlPr>
                        </m:dPr>
                        <m:e>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r>
                        <a:rPr lang="fr-FR" sz="200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𝐴</m:t>
                      </m:r>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𝑙𝑛</m:t>
                      </m:r>
                      <m:d>
                        <m:dPr>
                          <m:ctrlPr>
                            <a:rPr lang="fr-FR" sz="2000" b="0" i="1" smtClean="0">
                              <a:latin typeface="Cambria Math" panose="02040503050406030204" pitchFamily="18" charset="0"/>
                              <a:ea typeface="Cambria Math" panose="02040503050406030204" pitchFamily="18" charset="0"/>
                            </a:rPr>
                          </m:ctrlPr>
                        </m:dPr>
                        <m:e>
                          <m:r>
                            <a:rPr lang="fr-FR" sz="2000" b="0" i="1" smtClean="0">
                              <a:latin typeface="Cambria Math" panose="02040503050406030204" pitchFamily="18" charset="0"/>
                              <a:ea typeface="Cambria Math" panose="02040503050406030204" pitchFamily="18" charset="0"/>
                            </a:rPr>
                            <m:t>𝑡</m:t>
                          </m:r>
                          <m:r>
                            <a:rPr lang="fr-FR" sz="2000" b="0" i="1" smtClean="0">
                              <a:latin typeface="Cambria Math" panose="02040503050406030204" pitchFamily="18" charset="0"/>
                              <a:ea typeface="Cambria Math" panose="02040503050406030204" pitchFamily="18" charset="0"/>
                            </a:rPr>
                            <m:t>+1</m:t>
                          </m:r>
                        </m:e>
                      </m:d>
                    </m:oMath>
                  </m:oMathPara>
                </a14:m>
                <a:endParaRPr lang="fr-FR" sz="2000" dirty="0"/>
              </a:p>
            </p:txBody>
          </p:sp>
        </mc:Choice>
        <mc:Fallback xmlns="">
          <p:sp>
            <p:nvSpPr>
              <p:cNvPr id="2" name="ZoneTexte 1">
                <a:extLst>
                  <a:ext uri="{FF2B5EF4-FFF2-40B4-BE49-F238E27FC236}">
                    <a16:creationId xmlns:a16="http://schemas.microsoft.com/office/drawing/2014/main" id="{959DA897-20D4-2048-B506-07E178C50192}"/>
                  </a:ext>
                </a:extLst>
              </p:cNvPr>
              <p:cNvSpPr txBox="1">
                <a:spLocks noRot="1" noChangeAspect="1" noMove="1" noResize="1" noEditPoints="1" noAdjustHandles="1" noChangeArrowheads="1" noChangeShapeType="1" noTextEdit="1"/>
              </p:cNvSpPr>
              <p:nvPr/>
            </p:nvSpPr>
            <p:spPr>
              <a:xfrm>
                <a:off x="263352" y="1871772"/>
                <a:ext cx="5241435" cy="1016047"/>
              </a:xfrm>
              <a:prstGeom prst="rect">
                <a:avLst/>
              </a:prstGeom>
              <a:blipFill>
                <a:blip r:embed="rId3"/>
                <a:stretch>
                  <a:fillRect l="-1691" b="-246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AAD2C605-65DE-FD42-87A6-B1E5273B3EB2}"/>
                  </a:ext>
                </a:extLst>
              </p:cNvPr>
              <p:cNvSpPr txBox="1"/>
              <p:nvPr/>
            </p:nvSpPr>
            <p:spPr>
              <a:xfrm>
                <a:off x="248556" y="3750311"/>
                <a:ext cx="402603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𝑅</m:t>
                          </m:r>
                        </m:e>
                        <m:sub>
                          <m:r>
                            <a:rPr lang="fr-FR" sz="2000" b="0" i="1" smtClean="0">
                              <a:latin typeface="Cambria Math" panose="02040503050406030204" pitchFamily="18" charset="0"/>
                            </a:rPr>
                            <m:t>1</m:t>
                          </m:r>
                        </m:sub>
                      </m:sSub>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e>
                      </m:d>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𝑎</m:t>
                          </m:r>
                        </m:e>
                        <m:sub>
                          <m:r>
                            <a:rPr lang="fr-FR" sz="2000" b="0" i="1" smtClean="0">
                              <a:latin typeface="Cambria Math" panose="02040503050406030204" pitchFamily="18" charset="0"/>
                            </a:rPr>
                            <m:t>1</m:t>
                          </m:r>
                        </m:sub>
                      </m:sSub>
                      <m:r>
                        <a:rPr lang="fr-FR" sz="2000" b="0" i="1" smtClean="0">
                          <a:latin typeface="Cambria Math" panose="02040503050406030204" pitchFamily="18" charset="0"/>
                        </a:rPr>
                        <m:t>+</m:t>
                      </m:r>
                      <m:r>
                        <a:rPr lang="fr-FR" sz="2000" b="0" i="1" smtClean="0">
                          <a:latin typeface="Cambria Math" panose="02040503050406030204" pitchFamily="18" charset="0"/>
                        </a:rPr>
                        <m:t>𝑓</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r>
                            <a:rPr lang="fr-FR" sz="2000" b="0" i="1" smtClean="0">
                              <a:latin typeface="Cambria Math" panose="02040503050406030204" pitchFamily="18" charset="0"/>
                            </a:rPr>
                            <m:t>,</m:t>
                          </m:r>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r>
                            <a:rPr lang="fr-FR" sz="2000" b="0" i="1" smtClean="0">
                              <a:latin typeface="Cambria Math" panose="02040503050406030204" pitchFamily="18" charset="0"/>
                            </a:rPr>
                            <m:t>,</m:t>
                          </m:r>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𝑇</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m:t>
                          </m:r>
                          <m:sSup>
                            <m:sSupPr>
                              <m:ctrlPr>
                                <a:rPr lang="fr-FR" sz="2000" i="1">
                                  <a:latin typeface="Cambria Math" panose="02040503050406030204" pitchFamily="18" charset="0"/>
                                </a:rPr>
                              </m:ctrlPr>
                            </m:sSupPr>
                            <m:e>
                              <m:r>
                                <a:rPr lang="fr-FR" sz="2000" b="0" i="1" smtClean="0">
                                  <a:latin typeface="Cambria Math" panose="02040503050406030204" pitchFamily="18" charset="0"/>
                                </a:rPr>
                                <m:t>𝐻</m:t>
                              </m:r>
                            </m:e>
                            <m:sup>
                              <m:r>
                                <a:rPr lang="fr-FR" sz="2000" i="1">
                                  <a:latin typeface="Cambria Math" panose="02040503050406030204" pitchFamily="18" charset="0"/>
                                </a:rPr>
                                <m:t>2</m:t>
                              </m:r>
                            </m:sup>
                          </m:sSup>
                        </m:e>
                      </m:d>
                    </m:oMath>
                  </m:oMathPara>
                </a14:m>
                <a:endParaRPr lang="fr-FR" sz="2000" dirty="0"/>
              </a:p>
            </p:txBody>
          </p:sp>
        </mc:Choice>
        <mc:Fallback xmlns="">
          <p:sp>
            <p:nvSpPr>
              <p:cNvPr id="22" name="ZoneTexte 21">
                <a:extLst>
                  <a:ext uri="{FF2B5EF4-FFF2-40B4-BE49-F238E27FC236}">
                    <a16:creationId xmlns:a16="http://schemas.microsoft.com/office/drawing/2014/main" id="{AAD2C605-65DE-FD42-87A6-B1E5273B3EB2}"/>
                  </a:ext>
                </a:extLst>
              </p:cNvPr>
              <p:cNvSpPr txBox="1">
                <a:spLocks noRot="1" noChangeAspect="1" noMove="1" noResize="1" noEditPoints="1" noAdjustHandles="1" noChangeArrowheads="1" noChangeShapeType="1" noTextEdit="1"/>
              </p:cNvSpPr>
              <p:nvPr/>
            </p:nvSpPr>
            <p:spPr>
              <a:xfrm>
                <a:off x="248556" y="3750311"/>
                <a:ext cx="4026039" cy="307777"/>
              </a:xfrm>
              <a:prstGeom prst="rect">
                <a:avLst/>
              </a:prstGeom>
              <a:blipFill>
                <a:blip r:embed="rId4"/>
                <a:stretch>
                  <a:fillRect l="-943" t="-4000" b="-28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0436CC31-5844-AA47-B595-F72C29DE797B}"/>
                  </a:ext>
                </a:extLst>
              </p:cNvPr>
              <p:cNvSpPr txBox="1"/>
              <p:nvPr/>
            </p:nvSpPr>
            <p:spPr>
              <a:xfrm>
                <a:off x="191344" y="4666670"/>
                <a:ext cx="402603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𝑅</m:t>
                          </m:r>
                        </m:e>
                        <m:sub>
                          <m:r>
                            <a:rPr lang="fr-FR" sz="2000" b="0" i="1" smtClean="0">
                              <a:latin typeface="Cambria Math" panose="02040503050406030204" pitchFamily="18" charset="0"/>
                            </a:rPr>
                            <m:t>2</m:t>
                          </m:r>
                        </m:sub>
                      </m:sSub>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e>
                      </m:d>
                      <m:r>
                        <a:rPr lang="fr-FR" sz="2000" b="0" i="1" smtClean="0">
                          <a:latin typeface="Cambria Math" panose="02040503050406030204" pitchFamily="18" charset="0"/>
                        </a:rPr>
                        <m:t>=1+</m:t>
                      </m:r>
                      <m:r>
                        <a:rPr lang="fr-FR" sz="2000" b="0" i="1" smtClean="0">
                          <a:latin typeface="Cambria Math" panose="02040503050406030204" pitchFamily="18" charset="0"/>
                        </a:rPr>
                        <m:t>𝑓</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r>
                            <a:rPr lang="fr-FR" sz="2000" b="0" i="1" smtClean="0">
                              <a:latin typeface="Cambria Math" panose="02040503050406030204" pitchFamily="18" charset="0"/>
                            </a:rPr>
                            <m:t>,</m:t>
                          </m:r>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r>
                            <a:rPr lang="fr-FR" sz="2000" b="0" i="1" smtClean="0">
                              <a:latin typeface="Cambria Math" panose="02040503050406030204" pitchFamily="18" charset="0"/>
                            </a:rPr>
                            <m:t>,</m:t>
                          </m:r>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𝑇</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m:t>
                          </m:r>
                          <m:sSup>
                            <m:sSupPr>
                              <m:ctrlPr>
                                <a:rPr lang="fr-FR" sz="2000" i="1">
                                  <a:latin typeface="Cambria Math" panose="02040503050406030204" pitchFamily="18" charset="0"/>
                                </a:rPr>
                              </m:ctrlPr>
                            </m:sSupPr>
                            <m:e>
                              <m:r>
                                <a:rPr lang="fr-FR" sz="2000" b="0" i="1" smtClean="0">
                                  <a:latin typeface="Cambria Math" panose="02040503050406030204" pitchFamily="18" charset="0"/>
                                </a:rPr>
                                <m:t>𝐻</m:t>
                              </m:r>
                            </m:e>
                            <m:sup>
                              <m:r>
                                <a:rPr lang="fr-FR" sz="2000" i="1">
                                  <a:latin typeface="Cambria Math" panose="02040503050406030204" pitchFamily="18" charset="0"/>
                                </a:rPr>
                                <m:t>2</m:t>
                              </m:r>
                            </m:sup>
                          </m:sSup>
                        </m:e>
                      </m:d>
                    </m:oMath>
                  </m:oMathPara>
                </a14:m>
                <a:endParaRPr lang="fr-FR" sz="2000" dirty="0"/>
              </a:p>
            </p:txBody>
          </p:sp>
        </mc:Choice>
        <mc:Fallback xmlns="">
          <p:sp>
            <p:nvSpPr>
              <p:cNvPr id="23" name="ZoneTexte 22">
                <a:extLst>
                  <a:ext uri="{FF2B5EF4-FFF2-40B4-BE49-F238E27FC236}">
                    <a16:creationId xmlns:a16="http://schemas.microsoft.com/office/drawing/2014/main" id="{0436CC31-5844-AA47-B595-F72C29DE797B}"/>
                  </a:ext>
                </a:extLst>
              </p:cNvPr>
              <p:cNvSpPr txBox="1">
                <a:spLocks noRot="1" noChangeAspect="1" noMove="1" noResize="1" noEditPoints="1" noAdjustHandles="1" noChangeArrowheads="1" noChangeShapeType="1" noTextEdit="1"/>
              </p:cNvSpPr>
              <p:nvPr/>
            </p:nvSpPr>
            <p:spPr>
              <a:xfrm>
                <a:off x="191344" y="4666670"/>
                <a:ext cx="4026039" cy="307777"/>
              </a:xfrm>
              <a:prstGeom prst="rect">
                <a:avLst/>
              </a:prstGeom>
              <a:blipFill>
                <a:blip r:embed="rId5"/>
                <a:stretch>
                  <a:fillRect t="-4000" b="-28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7253D76C-D267-2448-A179-FF68F14F2C25}"/>
                  </a:ext>
                </a:extLst>
              </p:cNvPr>
              <p:cNvSpPr txBox="1"/>
              <p:nvPr/>
            </p:nvSpPr>
            <p:spPr>
              <a:xfrm>
                <a:off x="259497" y="5478503"/>
                <a:ext cx="24615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ea typeface="Cambria Math" panose="02040503050406030204" pitchFamily="18" charset="0"/>
                        </a:rPr>
                        <m:t>𝐴</m:t>
                      </m:r>
                    </m:oMath>
                  </m:oMathPara>
                </a14:m>
                <a:endParaRPr lang="fr-FR" sz="2000" dirty="0"/>
              </a:p>
            </p:txBody>
          </p:sp>
        </mc:Choice>
        <mc:Fallback xmlns="">
          <p:sp>
            <p:nvSpPr>
              <p:cNvPr id="24" name="ZoneTexte 23">
                <a:extLst>
                  <a:ext uri="{FF2B5EF4-FFF2-40B4-BE49-F238E27FC236}">
                    <a16:creationId xmlns:a16="http://schemas.microsoft.com/office/drawing/2014/main" id="{7253D76C-D267-2448-A179-FF68F14F2C25}"/>
                  </a:ext>
                </a:extLst>
              </p:cNvPr>
              <p:cNvSpPr txBox="1">
                <a:spLocks noRot="1" noChangeAspect="1" noMove="1" noResize="1" noEditPoints="1" noAdjustHandles="1" noChangeArrowheads="1" noChangeShapeType="1" noTextEdit="1"/>
              </p:cNvSpPr>
              <p:nvPr/>
            </p:nvSpPr>
            <p:spPr>
              <a:xfrm>
                <a:off x="259497" y="5478503"/>
                <a:ext cx="246158" cy="307777"/>
              </a:xfrm>
              <a:prstGeom prst="rect">
                <a:avLst/>
              </a:prstGeom>
              <a:blipFill>
                <a:blip r:embed="rId6"/>
                <a:stretch>
                  <a:fillRect l="-20000" r="-20000" b="-4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43036EEC-7CE1-9A4C-AD7C-C17859435B02}"/>
                  </a:ext>
                </a:extLst>
              </p:cNvPr>
              <p:cNvSpPr txBox="1"/>
              <p:nvPr/>
            </p:nvSpPr>
            <p:spPr>
              <a:xfrm>
                <a:off x="380604" y="5446961"/>
                <a:ext cx="7926272" cy="358303"/>
              </a:xfrm>
              <a:prstGeom prst="rect">
                <a:avLst/>
              </a:prstGeom>
              <a:noFill/>
            </p:spPr>
            <p:txBody>
              <a:bodyPr wrap="none" rtlCol="0">
                <a:spAutoFit/>
              </a:bodyPr>
              <a:lstStyle/>
              <a:p>
                <a:r>
                  <a:rPr lang="fr-FR" sz="1600" dirty="0"/>
                  <a:t>, </a:t>
                </a:r>
                <a:r>
                  <a:rPr lang="fr-FR" sz="1600" dirty="0">
                    <a:latin typeface="Courier New" panose="02070309020205020404" pitchFamily="49" charset="0"/>
                    <a:cs typeface="Courier New" panose="02070309020205020404" pitchFamily="49" charset="0"/>
                  </a:rPr>
                  <a:t>traduit la cinétique de la perte de performance sous </a:t>
                </a:r>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𝑇</m:t>
                        </m:r>
                      </m:e>
                      <m:sub>
                        <m:r>
                          <a:rPr lang="fr-FR" sz="1600" i="1">
                            <a:latin typeface="Cambria Math" panose="02040503050406030204" pitchFamily="18" charset="0"/>
                          </a:rPr>
                          <m:t>𝑟</m:t>
                        </m:r>
                        <m:r>
                          <a:rPr lang="fr-FR" sz="1600" i="1">
                            <a:latin typeface="Cambria Math" panose="02040503050406030204" pitchFamily="18" charset="0"/>
                          </a:rPr>
                          <m:t>è</m:t>
                        </m:r>
                        <m:r>
                          <a:rPr lang="fr-FR" sz="1600" i="1">
                            <a:latin typeface="Cambria Math" panose="02040503050406030204" pitchFamily="18" charset="0"/>
                          </a:rPr>
                          <m:t>𝑓</m:t>
                        </m:r>
                      </m:sub>
                    </m:sSub>
                  </m:oMath>
                </a14:m>
                <a:r>
                  <a:rPr lang="fr-FR" sz="1600" dirty="0"/>
                  <a:t> </a:t>
                </a:r>
                <a:r>
                  <a:rPr lang="fr-FR" sz="1600" dirty="0">
                    <a:latin typeface="Courier New" panose="02070309020205020404" pitchFamily="49" charset="0"/>
                    <a:cs typeface="Courier New" panose="02070309020205020404" pitchFamily="49" charset="0"/>
                  </a:rPr>
                  <a:t>et</a:t>
                </a:r>
                <a:r>
                  <a:rPr lang="fr-FR" sz="1600" dirty="0"/>
                  <a:t> </a:t>
                </a:r>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𝐻</m:t>
                        </m:r>
                      </m:e>
                      <m:sub>
                        <m:r>
                          <a:rPr lang="fr-FR" sz="1600" i="1">
                            <a:latin typeface="Cambria Math" panose="02040503050406030204" pitchFamily="18" charset="0"/>
                          </a:rPr>
                          <m:t>𝑟</m:t>
                        </m:r>
                        <m:r>
                          <a:rPr lang="fr-FR" sz="1600" i="1">
                            <a:latin typeface="Cambria Math" panose="02040503050406030204" pitchFamily="18" charset="0"/>
                          </a:rPr>
                          <m:t>è</m:t>
                        </m:r>
                        <m:r>
                          <a:rPr lang="fr-FR" sz="1600" i="1">
                            <a:latin typeface="Cambria Math" panose="02040503050406030204" pitchFamily="18" charset="0"/>
                          </a:rPr>
                          <m:t>𝑓</m:t>
                        </m:r>
                      </m:sub>
                    </m:sSub>
                  </m:oMath>
                </a14:m>
                <a:endParaRPr lang="fr-FR" sz="1600" i="1" dirty="0"/>
              </a:p>
            </p:txBody>
          </p:sp>
        </mc:Choice>
        <mc:Fallback xmlns="">
          <p:sp>
            <p:nvSpPr>
              <p:cNvPr id="25" name="ZoneTexte 24">
                <a:extLst>
                  <a:ext uri="{FF2B5EF4-FFF2-40B4-BE49-F238E27FC236}">
                    <a16:creationId xmlns:a16="http://schemas.microsoft.com/office/drawing/2014/main" id="{43036EEC-7CE1-9A4C-AD7C-C17859435B02}"/>
                  </a:ext>
                </a:extLst>
              </p:cNvPr>
              <p:cNvSpPr txBox="1">
                <a:spLocks noRot="1" noChangeAspect="1" noMove="1" noResize="1" noEditPoints="1" noAdjustHandles="1" noChangeArrowheads="1" noChangeShapeType="1" noTextEdit="1"/>
              </p:cNvSpPr>
              <p:nvPr/>
            </p:nvSpPr>
            <p:spPr>
              <a:xfrm>
                <a:off x="380604" y="5446961"/>
                <a:ext cx="7926272" cy="358303"/>
              </a:xfrm>
              <a:prstGeom prst="rect">
                <a:avLst/>
              </a:prstGeom>
              <a:blipFill>
                <a:blip r:embed="rId7"/>
                <a:stretch>
                  <a:fillRect l="-319" t="-3571" b="-21429"/>
                </a:stretch>
              </a:blipFill>
            </p:spPr>
            <p:txBody>
              <a:bodyPr/>
              <a:lstStyle/>
              <a:p>
                <a:r>
                  <a:rPr lang="fr-FR">
                    <a:noFill/>
                  </a:rPr>
                  <a:t> </a:t>
                </a:r>
              </a:p>
            </p:txBody>
          </p:sp>
        </mc:Fallback>
      </mc:AlternateContent>
      <p:sp>
        <p:nvSpPr>
          <p:cNvPr id="19" name="Rectangle 18">
            <a:extLst>
              <a:ext uri="{FF2B5EF4-FFF2-40B4-BE49-F238E27FC236}">
                <a16:creationId xmlns:a16="http://schemas.microsoft.com/office/drawing/2014/main" id="{F9844D61-3BE3-1C40-A5CE-3603DD223C83}"/>
              </a:ext>
            </a:extLst>
          </p:cNvPr>
          <p:cNvSpPr/>
          <p:nvPr/>
        </p:nvSpPr>
        <p:spPr>
          <a:xfrm>
            <a:off x="4274595" y="3497700"/>
            <a:ext cx="6933973" cy="1692771"/>
          </a:xfrm>
          <a:prstGeom prst="rect">
            <a:avLst/>
          </a:prstGeom>
          <a:solidFill>
            <a:srgbClr val="FFFF9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568DBC7E-8D91-074D-A886-661645B0C5CE}"/>
              </a:ext>
            </a:extLst>
          </p:cNvPr>
          <p:cNvSpPr txBox="1"/>
          <p:nvPr/>
        </p:nvSpPr>
        <p:spPr>
          <a:xfrm>
            <a:off x="4280620" y="3573016"/>
            <a:ext cx="6726521" cy="1569660"/>
          </a:xfrm>
          <a:prstGeom prst="rect">
            <a:avLst/>
          </a:prstGeom>
          <a:noFill/>
        </p:spPr>
        <p:txBody>
          <a:bodyPr wrap="none" rtlCol="0">
            <a:spAutoFit/>
          </a:bodyPr>
          <a:lstStyle/>
          <a:p>
            <a:r>
              <a:rPr lang="fr-FR" sz="1600" dirty="0">
                <a:latin typeface="Courier New" panose="02070309020205020404" pitchFamily="49" charset="0"/>
                <a:cs typeface="Courier New" panose="02070309020205020404" pitchFamily="49" charset="0"/>
              </a:rPr>
              <a:t>Modèles </a:t>
            </a:r>
            <a:r>
              <a:rPr lang="fr-FR" sz="1600" b="1" dirty="0">
                <a:latin typeface="Courier New" panose="02070309020205020404" pitchFamily="49" charset="0"/>
                <a:cs typeface="Courier New" panose="02070309020205020404" pitchFamily="49" charset="0"/>
              </a:rPr>
              <a:t>polynomiaux</a:t>
            </a:r>
            <a:r>
              <a:rPr lang="fr-FR" sz="1600" dirty="0">
                <a:latin typeface="Courier New" panose="02070309020205020404" pitchFamily="49" charset="0"/>
                <a:cs typeface="Courier New" panose="02070309020205020404" pitchFamily="49" charset="0"/>
              </a:rPr>
              <a:t> quadratiques et avec interactions</a:t>
            </a:r>
            <a:br>
              <a:rPr lang="fr-FR" sz="1600" dirty="0">
                <a:latin typeface="Courier New" panose="02070309020205020404" pitchFamily="49" charset="0"/>
                <a:cs typeface="Courier New" panose="02070309020205020404" pitchFamily="49" charset="0"/>
              </a:rPr>
            </a:br>
            <a:r>
              <a:rPr lang="fr-FR" sz="1600" dirty="0">
                <a:latin typeface="Courier New" panose="02070309020205020404" pitchFamily="49" charset="0"/>
                <a:cs typeface="Courier New" panose="02070309020205020404" pitchFamily="49" charset="0"/>
              </a:rPr>
              <a:t>(ANAVAR peut aider à réduire le nombre de facteurs)</a:t>
            </a:r>
          </a:p>
          <a:p>
            <a:endParaRPr lang="fr-FR" sz="1600" dirty="0">
              <a:latin typeface="Courier New" panose="02070309020205020404" pitchFamily="49" charset="0"/>
              <a:cs typeface="Courier New" panose="02070309020205020404" pitchFamily="49" charset="0"/>
            </a:endParaRPr>
          </a:p>
          <a:p>
            <a:r>
              <a:rPr lang="fr-FR" sz="1600" dirty="0">
                <a:latin typeface="Courier New" panose="02070309020205020404" pitchFamily="49" charset="0"/>
                <a:cs typeface="Courier New" panose="02070309020205020404" pitchFamily="49" charset="0"/>
              </a:rPr>
              <a:t>ou</a:t>
            </a:r>
          </a:p>
          <a:p>
            <a:endParaRPr lang="fr-FR" sz="1600" dirty="0">
              <a:latin typeface="Courier New" panose="02070309020205020404" pitchFamily="49" charset="0"/>
              <a:cs typeface="Courier New" panose="02070309020205020404" pitchFamily="49" charset="0"/>
            </a:endParaRPr>
          </a:p>
          <a:p>
            <a:r>
              <a:rPr lang="fr-FR" sz="1600" dirty="0">
                <a:latin typeface="Courier New" panose="02070309020205020404" pitchFamily="49" charset="0"/>
                <a:cs typeface="Courier New" panose="02070309020205020404" pitchFamily="49" charset="0"/>
              </a:rPr>
              <a:t>Modèles </a:t>
            </a:r>
            <a:r>
              <a:rPr lang="fr-FR" sz="1600" b="1" dirty="0">
                <a:latin typeface="Courier New" panose="02070309020205020404" pitchFamily="49" charset="0"/>
                <a:cs typeface="Courier New" panose="02070309020205020404" pitchFamily="49" charset="0"/>
              </a:rPr>
              <a:t>physiques</a:t>
            </a:r>
            <a:r>
              <a:rPr lang="fr-FR" sz="1600" dirty="0">
                <a:latin typeface="Courier New" panose="02070309020205020404" pitchFamily="49" charset="0"/>
                <a:cs typeface="Courier New" panose="02070309020205020404" pitchFamily="49" charset="0"/>
              </a:rPr>
              <a:t> (type </a:t>
            </a:r>
            <a:r>
              <a:rPr lang="fr-FR" sz="1600" dirty="0" err="1">
                <a:latin typeface="Courier New" panose="02070309020205020404" pitchFamily="49" charset="0"/>
                <a:cs typeface="Courier New" panose="02070309020205020404" pitchFamily="49" charset="0"/>
              </a:rPr>
              <a:t>Eyring</a:t>
            </a:r>
            <a:r>
              <a:rPr lang="fr-FR" sz="1600" dirty="0">
                <a:latin typeface="Courier New" panose="02070309020205020404" pitchFamily="49" charset="0"/>
                <a:cs typeface="Courier New" panose="02070309020205020404" pitchFamily="49" charset="0"/>
              </a:rPr>
              <a:t>, Peck,…)</a:t>
            </a:r>
            <a:endParaRPr lang="fr-FR" sz="1600" i="1" dirty="0">
              <a:latin typeface="Courier New" panose="02070309020205020404" pitchFamily="49" charset="0"/>
              <a:cs typeface="Courier New" panose="02070309020205020404" pitchFamily="49" charset="0"/>
            </a:endParaRPr>
          </a:p>
        </p:txBody>
      </p:sp>
      <p:sp>
        <p:nvSpPr>
          <p:cNvPr id="29" name="Rectangle 28">
            <a:extLst>
              <a:ext uri="{FF2B5EF4-FFF2-40B4-BE49-F238E27FC236}">
                <a16:creationId xmlns:a16="http://schemas.microsoft.com/office/drawing/2014/main" id="{78E55208-C7DA-2E41-9399-5C9B5E9F84A8}"/>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Fonction de dégradation et loi d'accélération</a:t>
            </a:r>
          </a:p>
        </p:txBody>
      </p:sp>
      <p:sp>
        <p:nvSpPr>
          <p:cNvPr id="18" name="ZoneTexte 17">
            <a:extLst>
              <a:ext uri="{FF2B5EF4-FFF2-40B4-BE49-F238E27FC236}">
                <a16:creationId xmlns:a16="http://schemas.microsoft.com/office/drawing/2014/main" id="{CCA89B23-DAB3-E246-A60C-557722B38DDB}"/>
              </a:ext>
            </a:extLst>
          </p:cNvPr>
          <p:cNvSpPr txBox="1"/>
          <p:nvPr/>
        </p:nvSpPr>
        <p:spPr>
          <a:xfrm>
            <a:off x="477054" y="1688870"/>
            <a:ext cx="298480" cy="307777"/>
          </a:xfrm>
          <a:prstGeom prst="rect">
            <a:avLst/>
          </a:prstGeom>
          <a:solidFill>
            <a:schemeClr val="bg1"/>
          </a:solidFill>
          <a:effectLst>
            <a:outerShdw blurRad="50800" dist="38100" dir="16200000" rotWithShape="0">
              <a:prstClr val="black">
                <a:alpha val="40000"/>
              </a:prstClr>
            </a:outerShdw>
          </a:effectLst>
        </p:spPr>
        <p:txBody>
          <a:bodyPr wrap="none" rtlCol="0">
            <a:spAutoFit/>
          </a:bodyPr>
          <a:lstStyle/>
          <a:p>
            <a:r>
              <a:rPr lang="fr-FR" sz="1400" b="1" dirty="0">
                <a:effectLst>
                  <a:outerShdw blurRad="38100" dist="38100" dir="2700000" algn="tl">
                    <a:srgbClr val="000000">
                      <a:alpha val="43137"/>
                    </a:srgbClr>
                  </a:outerShdw>
                </a:effectLst>
              </a:rPr>
              <a:t>1</a:t>
            </a:r>
          </a:p>
        </p:txBody>
      </p:sp>
      <p:sp>
        <p:nvSpPr>
          <p:cNvPr id="20" name="ZoneTexte 19">
            <a:extLst>
              <a:ext uri="{FF2B5EF4-FFF2-40B4-BE49-F238E27FC236}">
                <a16:creationId xmlns:a16="http://schemas.microsoft.com/office/drawing/2014/main" id="{8AA52981-456D-744C-9432-D85D5ECF6019}"/>
              </a:ext>
            </a:extLst>
          </p:cNvPr>
          <p:cNvSpPr txBox="1"/>
          <p:nvPr/>
        </p:nvSpPr>
        <p:spPr>
          <a:xfrm>
            <a:off x="477054" y="3320726"/>
            <a:ext cx="298480" cy="307777"/>
          </a:xfrm>
          <a:prstGeom prst="rect">
            <a:avLst/>
          </a:prstGeom>
          <a:solidFill>
            <a:schemeClr val="bg1"/>
          </a:solidFill>
          <a:effectLst>
            <a:outerShdw blurRad="50800" dist="38100" dir="16200000" rotWithShape="0">
              <a:prstClr val="black">
                <a:alpha val="40000"/>
              </a:prstClr>
            </a:outerShdw>
          </a:effectLst>
        </p:spPr>
        <p:txBody>
          <a:bodyPr wrap="none" rtlCol="0">
            <a:spAutoFit/>
          </a:bodyPr>
          <a:lstStyle/>
          <a:p>
            <a:r>
              <a:rPr lang="fr-FR" sz="1400" b="1"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2913243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50</a:t>
            </a:fld>
            <a:endParaRPr lang="fr-FR" dirty="0"/>
          </a:p>
        </p:txBody>
      </p:sp>
      <p:sp>
        <p:nvSpPr>
          <p:cNvPr id="8" name="Rectangle 7">
            <a:extLst>
              <a:ext uri="{FF2B5EF4-FFF2-40B4-BE49-F238E27FC236}">
                <a16:creationId xmlns:a16="http://schemas.microsoft.com/office/drawing/2014/main" id="{6DD632DE-C424-A74C-9F9D-00364CA90DF1}"/>
              </a:ext>
            </a:extLst>
          </p:cNvPr>
          <p:cNvSpPr/>
          <p:nvPr/>
        </p:nvSpPr>
        <p:spPr>
          <a:xfrm>
            <a:off x="1260308" y="2492896"/>
            <a:ext cx="9671384" cy="2808218"/>
          </a:xfrm>
          <a:prstGeom prst="rect">
            <a:avLst/>
          </a:prstGeom>
          <a:solidFill>
            <a:schemeClr val="bg1"/>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latin typeface="Courier New" panose="02070309020205020404" pitchFamily="49" charset="0"/>
              <a:cs typeface="Courier New" panose="02070309020205020404" pitchFamily="49" charset="0"/>
            </a:endParaRPr>
          </a:p>
        </p:txBody>
      </p:sp>
      <p:sp>
        <p:nvSpPr>
          <p:cNvPr id="9" name="Rectangle 8">
            <a:extLst>
              <a:ext uri="{FF2B5EF4-FFF2-40B4-BE49-F238E27FC236}">
                <a16:creationId xmlns:a16="http://schemas.microsoft.com/office/drawing/2014/main" id="{7E4E856E-DDC2-7740-9881-736B26AA36D9}"/>
              </a:ext>
            </a:extLst>
          </p:cNvPr>
          <p:cNvSpPr/>
          <p:nvPr/>
        </p:nvSpPr>
        <p:spPr>
          <a:xfrm>
            <a:off x="982851" y="2561903"/>
            <a:ext cx="9948841" cy="2739211"/>
          </a:xfrm>
          <a:prstGeom prst="rect">
            <a:avLst/>
          </a:prstGeom>
          <a:ln w="28575">
            <a:noFill/>
          </a:ln>
        </p:spPr>
        <p:txBody>
          <a:bodyPr wrap="square">
            <a:spAutoFit/>
          </a:bodyPr>
          <a:lstStyle/>
          <a:p>
            <a:pPr marL="702900" indent="-342900">
              <a:spcBef>
                <a:spcPts val="600"/>
              </a:spcBef>
              <a:spcAft>
                <a:spcPts val="600"/>
              </a:spcAft>
              <a:buAutoNum type="alphaLcPeriod"/>
            </a:pPr>
            <a:r>
              <a:rPr lang="fr-FR" b="1" dirty="0">
                <a:latin typeface="Courier New" panose="02070309020205020404" pitchFamily="49" charset="0"/>
                <a:cs typeface="Courier New" panose="02070309020205020404" pitchFamily="49" charset="0"/>
              </a:rPr>
              <a:t>Application au cas des fibres de carbone et vérification des valeurs des coefficients de réduction</a:t>
            </a:r>
          </a:p>
          <a:p>
            <a:pPr marL="702900" indent="-342900">
              <a:spcBef>
                <a:spcPts val="600"/>
              </a:spcBef>
              <a:spcAft>
                <a:spcPts val="600"/>
              </a:spcAft>
              <a:buAutoNum type="alphaLcPeriod"/>
            </a:pPr>
            <a:r>
              <a:rPr lang="fr-FR" b="1" dirty="0">
                <a:latin typeface="Courier New" panose="02070309020205020404" pitchFamily="49" charset="0"/>
                <a:cs typeface="Courier New" panose="02070309020205020404" pitchFamily="49" charset="0"/>
              </a:rPr>
              <a:t>Prescription de stratégies de maintenance fondées sur approches probabilistes</a:t>
            </a:r>
          </a:p>
          <a:p>
            <a:pPr marL="360000">
              <a:spcBef>
                <a:spcPts val="600"/>
              </a:spcBef>
              <a:spcAft>
                <a:spcPts val="600"/>
              </a:spcAft>
            </a:pPr>
            <a:r>
              <a:rPr lang="fr-FR" b="1" dirty="0">
                <a:latin typeface="Courier New" panose="02070309020205020404" pitchFamily="49" charset="0"/>
                <a:cs typeface="Courier New" panose="02070309020205020404" pitchFamily="49" charset="0"/>
              </a:rPr>
              <a:t>c. Apport de l'enrichissement statistique par approche bayésienne et  calibration des coefficients de réduction </a:t>
            </a:r>
            <a:r>
              <a:rPr lang="fr-FR" sz="1600" b="1" dirty="0">
                <a:latin typeface="Courier New" panose="02070309020205020404" pitchFamily="49" charset="0"/>
                <a:cs typeface="Courier New" panose="02070309020205020404" pitchFamily="49" charset="0"/>
              </a:rPr>
              <a:t>(fait dans l'ANR MICRO)</a:t>
            </a:r>
          </a:p>
          <a:p>
            <a:pPr marL="360000">
              <a:spcBef>
                <a:spcPts val="600"/>
              </a:spcBef>
              <a:spcAft>
                <a:spcPts val="600"/>
              </a:spcAft>
            </a:pPr>
            <a:r>
              <a:rPr lang="fr-FR" b="1" dirty="0">
                <a:latin typeface="Courier New" panose="02070309020205020404" pitchFamily="49" charset="0"/>
                <a:cs typeface="Courier New" panose="02070309020205020404" pitchFamily="49" charset="0"/>
              </a:rPr>
              <a:t>d. Application de l'approche globale à d'autres types de chargement </a:t>
            </a:r>
            <a:r>
              <a:rPr lang="fr-FR" sz="1600" b="1" dirty="0">
                <a:latin typeface="Courier New" panose="02070309020205020404" pitchFamily="49" charset="0"/>
                <a:cs typeface="Courier New" panose="02070309020205020404" pitchFamily="49" charset="0"/>
              </a:rPr>
              <a:t>(chargements cycliques, cas du fluage,…)</a:t>
            </a:r>
            <a:endParaRPr lang="fr-FR" b="1" dirty="0">
              <a:latin typeface="Courier New" panose="02070309020205020404" pitchFamily="49" charset="0"/>
              <a:cs typeface="Courier New" panose="02070309020205020404" pitchFamily="49" charset="0"/>
            </a:endParaRPr>
          </a:p>
        </p:txBody>
      </p:sp>
      <p:grpSp>
        <p:nvGrpSpPr>
          <p:cNvPr id="10" name="Groupe 9">
            <a:extLst>
              <a:ext uri="{FF2B5EF4-FFF2-40B4-BE49-F238E27FC236}">
                <a16:creationId xmlns:a16="http://schemas.microsoft.com/office/drawing/2014/main" id="{21AA0AA7-611F-3645-B0B3-91769CA1A80F}"/>
              </a:ext>
            </a:extLst>
          </p:cNvPr>
          <p:cNvGrpSpPr/>
          <p:nvPr/>
        </p:nvGrpSpPr>
        <p:grpSpPr>
          <a:xfrm>
            <a:off x="1260306" y="1909768"/>
            <a:ext cx="9671383" cy="540000"/>
            <a:chOff x="358364" y="517320"/>
            <a:chExt cx="8820000" cy="540000"/>
          </a:xfrm>
        </p:grpSpPr>
        <p:sp>
          <p:nvSpPr>
            <p:cNvPr id="11" name="Arrondir un rectangle avec un coin du même côté 23">
              <a:extLst>
                <a:ext uri="{FF2B5EF4-FFF2-40B4-BE49-F238E27FC236}">
                  <a16:creationId xmlns:a16="http://schemas.microsoft.com/office/drawing/2014/main" id="{1BA78CB7-57B2-614E-8079-5310EA155AF9}"/>
                </a:ext>
              </a:extLst>
            </p:cNvPr>
            <p:cNvSpPr/>
            <p:nvPr/>
          </p:nvSpPr>
          <p:spPr>
            <a:xfrm>
              <a:off x="358364" y="517320"/>
              <a:ext cx="8820000" cy="540000"/>
            </a:xfrm>
            <a:prstGeom prst="round2SameRect">
              <a:avLst/>
            </a:prstGeom>
            <a:solidFill>
              <a:schemeClr val="bg2">
                <a:lumMod val="75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defRPr/>
              </a:pPr>
              <a:endParaRPr lang="fr-FR" sz="2800" b="1" dirty="0">
                <a:solidFill>
                  <a:schemeClr val="tx1"/>
                </a:solidFill>
                <a:latin typeface="Courier New" panose="02070309020205020404" pitchFamily="49" charset="0"/>
                <a:cs typeface="Courier New" panose="02070309020205020404" pitchFamily="49" charset="0"/>
              </a:endParaRPr>
            </a:p>
          </p:txBody>
        </p:sp>
        <p:sp>
          <p:nvSpPr>
            <p:cNvPr id="12" name="Rectangle 11">
              <a:extLst>
                <a:ext uri="{FF2B5EF4-FFF2-40B4-BE49-F238E27FC236}">
                  <a16:creationId xmlns:a16="http://schemas.microsoft.com/office/drawing/2014/main" id="{2900A9C7-0DCB-6842-A07E-F20B62EA2489}"/>
                </a:ext>
              </a:extLst>
            </p:cNvPr>
            <p:cNvSpPr/>
            <p:nvPr/>
          </p:nvSpPr>
          <p:spPr>
            <a:xfrm>
              <a:off x="3651992" y="577255"/>
              <a:ext cx="2273529" cy="477054"/>
            </a:xfrm>
            <a:prstGeom prst="rect">
              <a:avLst/>
            </a:prstGeom>
            <a:ln w="28575">
              <a:noFill/>
            </a:ln>
          </p:spPr>
          <p:txBody>
            <a:bodyPr wrap="none">
              <a:spAutoFit/>
            </a:bodyPr>
            <a:lstStyle/>
            <a:p>
              <a:pPr>
                <a:spcAft>
                  <a:spcPts val="600"/>
                </a:spcAft>
              </a:pPr>
              <a:r>
                <a:rPr lang="fr-FR" sz="2500" b="1" dirty="0">
                  <a:latin typeface="Courier New" panose="02070309020205020404" pitchFamily="49" charset="0"/>
                  <a:cs typeface="Courier New" panose="02070309020205020404" pitchFamily="49" charset="0"/>
                </a:rPr>
                <a:t>Perspectives</a:t>
              </a:r>
            </a:p>
          </p:txBody>
        </p:sp>
      </p:grpSp>
      <p:sp>
        <p:nvSpPr>
          <p:cNvPr id="14" name="Rectangle 13">
            <a:extLst>
              <a:ext uri="{FF2B5EF4-FFF2-40B4-BE49-F238E27FC236}">
                <a16:creationId xmlns:a16="http://schemas.microsoft.com/office/drawing/2014/main" id="{2BAC4474-600D-F346-9077-BCE116710681}"/>
              </a:ext>
            </a:extLst>
          </p:cNvPr>
          <p:cNvSpPr/>
          <p:nvPr/>
        </p:nvSpPr>
        <p:spPr>
          <a:xfrm>
            <a:off x="0" y="5661248"/>
            <a:ext cx="11665296" cy="692497"/>
          </a:xfrm>
          <a:prstGeom prst="rect">
            <a:avLst/>
          </a:prstGeom>
        </p:spPr>
        <p:txBody>
          <a:bodyPr wrap="square">
            <a:spAutoFit/>
          </a:bodyPr>
          <a:lstStyle/>
          <a:p>
            <a:r>
              <a:rPr lang="fr-FR" sz="1300" dirty="0">
                <a:latin typeface="Courier New" panose="02070309020205020404" pitchFamily="49" charset="0"/>
                <a:cs typeface="Courier New" panose="02070309020205020404" pitchFamily="49" charset="0"/>
              </a:rPr>
              <a:t>David </a:t>
            </a:r>
            <a:r>
              <a:rPr lang="fr-FR" sz="1300" dirty="0" err="1">
                <a:latin typeface="Courier New" panose="02070309020205020404" pitchFamily="49" charset="0"/>
                <a:cs typeface="Courier New" panose="02070309020205020404" pitchFamily="49" charset="0"/>
              </a:rPr>
              <a:t>Bigaud</a:t>
            </a:r>
            <a:r>
              <a:rPr lang="fr-FR" sz="1300" dirty="0">
                <a:latin typeface="Courier New" panose="02070309020205020404" pitchFamily="49" charset="0"/>
                <a:cs typeface="Courier New" panose="02070309020205020404" pitchFamily="49" charset="0"/>
              </a:rPr>
              <a:t>, Hassen </a:t>
            </a:r>
            <a:r>
              <a:rPr lang="fr-FR" sz="1300" dirty="0" err="1">
                <a:latin typeface="Courier New" panose="02070309020205020404" pitchFamily="49" charset="0"/>
                <a:cs typeface="Courier New" panose="02070309020205020404" pitchFamily="49" charset="0"/>
              </a:rPr>
              <a:t>Riahi</a:t>
            </a:r>
            <a:r>
              <a:rPr lang="fr-FR" sz="1300" dirty="0">
                <a:latin typeface="Courier New" panose="02070309020205020404" pitchFamily="49" charset="0"/>
                <a:cs typeface="Courier New" panose="02070309020205020404" pitchFamily="49" charset="0"/>
              </a:rPr>
              <a:t>, et al  </a:t>
            </a:r>
            <a:r>
              <a:rPr lang="en-GB" sz="1300" b="1" dirty="0">
                <a:latin typeface="Courier New" panose="02070309020205020404" pitchFamily="49" charset="0"/>
                <a:ea typeface="Times New Roman" panose="02020603050405020304" pitchFamily="18" charset="0"/>
                <a:cs typeface="Courier New" panose="02070309020205020404" pitchFamily="49" charset="0"/>
              </a:rPr>
              <a:t>Probabilistic calibration of design safety factors and maintenance prescriptions of Flax FRP strengthened RC beams taking into account various service conditions and based on two-factor accelerated degradation tests</a:t>
            </a:r>
            <a:r>
              <a:rPr lang="fr-FR" sz="1300" dirty="0">
                <a:latin typeface="Courier New" panose="02070309020205020404" pitchFamily="49" charset="0"/>
                <a:cs typeface="Courier New" panose="02070309020205020404" pitchFamily="49" charset="0"/>
              </a:rPr>
              <a:t>, </a:t>
            </a:r>
            <a:r>
              <a:rPr lang="fr-FR" sz="1300" i="1" dirty="0">
                <a:latin typeface="Courier New" panose="02070309020205020404" pitchFamily="49" charset="0"/>
                <a:cs typeface="Courier New" panose="02070309020205020404" pitchFamily="49" charset="0"/>
              </a:rPr>
              <a:t>à soumettre en juin 2021</a:t>
            </a:r>
            <a:r>
              <a:rPr lang="fr-FR" sz="13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070166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51</a:t>
            </a:fld>
            <a:endParaRPr lang="fr-FR" dirty="0"/>
          </a:p>
        </p:txBody>
      </p:sp>
      <p:sp>
        <p:nvSpPr>
          <p:cNvPr id="2" name="ZoneTexte 1">
            <a:extLst>
              <a:ext uri="{FF2B5EF4-FFF2-40B4-BE49-F238E27FC236}">
                <a16:creationId xmlns:a16="http://schemas.microsoft.com/office/drawing/2014/main" id="{C122AB3B-1D09-C34D-9AAD-6ED1F41D5896}"/>
              </a:ext>
            </a:extLst>
          </p:cNvPr>
          <p:cNvSpPr txBox="1"/>
          <p:nvPr/>
        </p:nvSpPr>
        <p:spPr>
          <a:xfrm>
            <a:off x="2917886" y="2644170"/>
            <a:ext cx="6356228" cy="1569660"/>
          </a:xfrm>
          <a:prstGeom prst="rect">
            <a:avLst/>
          </a:prstGeom>
          <a:noFill/>
        </p:spPr>
        <p:txBody>
          <a:bodyPr wrap="none" rtlCol="0">
            <a:spAutoFit/>
          </a:bodyPr>
          <a:lstStyle/>
          <a:p>
            <a:pPr algn="ctr"/>
            <a:r>
              <a:rPr lang="fr-FR" sz="3200" b="1" dirty="0">
                <a:latin typeface="Courier New" panose="02070309020205020404" pitchFamily="49" charset="0"/>
                <a:cs typeface="Courier New" panose="02070309020205020404" pitchFamily="49" charset="0"/>
              </a:rPr>
              <a:t>Merci de votre attention.</a:t>
            </a:r>
          </a:p>
          <a:p>
            <a:pPr algn="ctr"/>
            <a:endParaRPr lang="fr-FR" sz="3200" b="1" dirty="0">
              <a:latin typeface="Courier New" panose="02070309020205020404" pitchFamily="49" charset="0"/>
              <a:cs typeface="Courier New" panose="02070309020205020404" pitchFamily="49" charset="0"/>
            </a:endParaRPr>
          </a:p>
          <a:p>
            <a:pPr algn="ctr"/>
            <a:r>
              <a:rPr lang="fr-FR" sz="3200" b="1" dirty="0">
                <a:latin typeface="Courier New" panose="02070309020205020404" pitchFamily="49" charset="0"/>
                <a:cs typeface="Courier New" panose="02070309020205020404" pitchFamily="49" charset="0"/>
              </a:rPr>
              <a:t>Avez-vous des questions ?</a:t>
            </a:r>
          </a:p>
        </p:txBody>
      </p:sp>
    </p:spTree>
    <p:extLst>
      <p:ext uri="{BB962C8B-B14F-4D97-AF65-F5344CB8AC3E}">
        <p14:creationId xmlns:p14="http://schemas.microsoft.com/office/powerpoint/2010/main" val="2587974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10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53</a:t>
            </a:fld>
            <a:endParaRPr lang="fr-FR" dirty="0"/>
          </a:p>
        </p:txBody>
      </p:sp>
      <p:sp>
        <p:nvSpPr>
          <p:cNvPr id="2" name="Rectangle 1"/>
          <p:cNvSpPr/>
          <p:nvPr/>
        </p:nvSpPr>
        <p:spPr>
          <a:xfrm>
            <a:off x="119336" y="159023"/>
            <a:ext cx="2024913" cy="461665"/>
          </a:xfrm>
          <a:prstGeom prst="rect">
            <a:avLst/>
          </a:prstGeom>
        </p:spPr>
        <p:txBody>
          <a:bodyPr wrap="none">
            <a:spAutoFit/>
          </a:bodyPr>
          <a:lstStyle/>
          <a:p>
            <a:r>
              <a:rPr lang="fr-FR" sz="2400" b="1" dirty="0">
                <a:solidFill>
                  <a:schemeClr val="bg1"/>
                </a:solidFill>
                <a:cs typeface="Times New Roman" pitchFamily="18" charset="0"/>
              </a:rPr>
              <a:t>Perspectives</a:t>
            </a:r>
          </a:p>
        </p:txBody>
      </p:sp>
      <p:sp>
        <p:nvSpPr>
          <p:cNvPr id="7" name="Rectangle 6"/>
          <p:cNvSpPr/>
          <p:nvPr/>
        </p:nvSpPr>
        <p:spPr>
          <a:xfrm>
            <a:off x="66230" y="980728"/>
            <a:ext cx="11593288" cy="766364"/>
          </a:xfrm>
          <a:prstGeom prst="rect">
            <a:avLst/>
          </a:prstGeom>
        </p:spPr>
        <p:txBody>
          <a:bodyPr wrap="square">
            <a:spAutoFit/>
          </a:bodyPr>
          <a:lstStyle/>
          <a:p>
            <a:pPr lvl="0">
              <a:lnSpc>
                <a:spcPct val="90000"/>
              </a:lnSpc>
              <a:spcBef>
                <a:spcPts val="1000"/>
              </a:spcBef>
              <a:defRPr/>
            </a:pPr>
            <a:r>
              <a:rPr lang="fr-FR" sz="2400" b="1" dirty="0">
                <a:solidFill>
                  <a:srgbClr val="FF0000"/>
                </a:solidFill>
                <a:latin typeface="Courier New" panose="02070309020205020404" pitchFamily="49" charset="0"/>
                <a:cs typeface="Courier New" panose="02070309020205020404" pitchFamily="49" charset="0"/>
              </a:rPr>
              <a:t>Actualisation bayésienne des paramètres du modèle et     création de données non observées </a:t>
            </a:r>
            <a:r>
              <a:rPr lang="fr-FR" sz="2000" b="1" dirty="0">
                <a:solidFill>
                  <a:srgbClr val="FF0000"/>
                </a:solidFill>
                <a:latin typeface="Courier New" panose="02070309020205020404" pitchFamily="49" charset="0"/>
                <a:cs typeface="Courier New" panose="02070309020205020404" pitchFamily="49" charset="0"/>
              </a:rPr>
              <a:t>(si nb données insuffisant)</a:t>
            </a:r>
            <a:endParaRPr lang="fr-FR" sz="2400" b="1" dirty="0">
              <a:solidFill>
                <a:srgbClr val="FF0000"/>
              </a:solidFill>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10" name="ZoneTexte 9"/>
              <p:cNvSpPr txBox="1"/>
              <p:nvPr/>
            </p:nvSpPr>
            <p:spPr>
              <a:xfrm>
                <a:off x="2423592" y="2706299"/>
                <a:ext cx="4090287" cy="578685"/>
              </a:xfrm>
              <a:prstGeom prst="rect">
                <a:avLst/>
              </a:prstGeom>
              <a:solidFill>
                <a:schemeClr val="bg1">
                  <a:lumMod val="85000"/>
                </a:schemeClr>
              </a:solidFill>
              <a:effectLst>
                <a:outerShdw blurRad="50800" dist="38100" dir="16200000" rotWithShape="0">
                  <a:prstClr val="black">
                    <a:alpha val="40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800" b="1" i="1" smtClean="0">
                          <a:latin typeface="Cambria Math" panose="02040503050406030204" pitchFamily="18" charset="0"/>
                        </a:rPr>
                        <m:t>𝑬</m:t>
                      </m:r>
                      <m:d>
                        <m:dPr>
                          <m:ctrlPr>
                            <a:rPr lang="fr-FR" sz="2800" b="1" i="1" smtClean="0">
                              <a:latin typeface="Cambria Math" panose="02040503050406030204" pitchFamily="18" charset="0"/>
                            </a:rPr>
                          </m:ctrlPr>
                        </m:dPr>
                        <m:e>
                          <m:r>
                            <a:rPr lang="fr-FR" sz="2800" b="1" i="1">
                              <a:latin typeface="Cambria Math" panose="02040503050406030204" pitchFamily="18" charset="0"/>
                            </a:rPr>
                            <m:t>𝒀</m:t>
                          </m:r>
                          <m:d>
                            <m:dPr>
                              <m:ctrlPr>
                                <a:rPr lang="fr-FR" sz="2800" b="1" i="1">
                                  <a:latin typeface="Cambria Math" panose="02040503050406030204" pitchFamily="18" charset="0"/>
                                </a:rPr>
                              </m:ctrlPr>
                            </m:dPr>
                            <m:e>
                              <m:r>
                                <a:rPr lang="fr-FR" sz="2800" b="1" i="1">
                                  <a:latin typeface="Cambria Math" panose="02040503050406030204" pitchFamily="18" charset="0"/>
                                </a:rPr>
                                <m:t>𝒕</m:t>
                              </m:r>
                            </m:e>
                          </m:d>
                        </m:e>
                      </m:d>
                      <m:r>
                        <a:rPr lang="fr-FR" sz="2800" b="1" i="1" smtClean="0">
                          <a:solidFill>
                            <a:schemeClr val="tx1"/>
                          </a:solidFill>
                          <a:latin typeface="Cambria Math" panose="02040503050406030204" pitchFamily="18" charset="0"/>
                        </a:rPr>
                        <m:t>=</m:t>
                      </m:r>
                      <m:r>
                        <a:rPr lang="fr-FR" sz="2800" b="1" i="1" smtClean="0">
                          <a:solidFill>
                            <a:schemeClr val="tx1"/>
                          </a:solidFill>
                          <a:latin typeface="Cambria Math" panose="02040503050406030204" pitchFamily="18" charset="0"/>
                        </a:rPr>
                        <m:t>𝑨</m:t>
                      </m:r>
                      <m:r>
                        <a:rPr lang="fr-FR" sz="2800" b="1" i="1" smtClean="0">
                          <a:solidFill>
                            <a:schemeClr val="tx1"/>
                          </a:solidFill>
                          <a:latin typeface="Cambria Math" panose="02040503050406030204" pitchFamily="18" charset="0"/>
                        </a:rPr>
                        <m:t>.</m:t>
                      </m:r>
                      <m:r>
                        <a:rPr lang="fr-FR" sz="2800" b="1" i="1" smtClean="0">
                          <a:solidFill>
                            <a:schemeClr val="tx1"/>
                          </a:solidFill>
                          <a:latin typeface="Cambria Math" panose="02040503050406030204" pitchFamily="18" charset="0"/>
                        </a:rPr>
                        <m:t>𝒍𝒐𝒈</m:t>
                      </m:r>
                      <m:d>
                        <m:dPr>
                          <m:ctrlPr>
                            <a:rPr lang="fr-FR" sz="2800" b="1" i="1" smtClean="0">
                              <a:solidFill>
                                <a:schemeClr val="tx1"/>
                              </a:solidFill>
                              <a:latin typeface="Cambria Math" panose="02040503050406030204" pitchFamily="18" charset="0"/>
                            </a:rPr>
                          </m:ctrlPr>
                        </m:dPr>
                        <m:e>
                          <m:r>
                            <a:rPr lang="fr-FR" sz="2800" b="1" i="1" smtClean="0">
                              <a:solidFill>
                                <a:schemeClr val="tx1"/>
                              </a:solidFill>
                              <a:latin typeface="Cambria Math" panose="02040503050406030204" pitchFamily="18" charset="0"/>
                            </a:rPr>
                            <m:t>𝒕</m:t>
                          </m:r>
                        </m:e>
                      </m:d>
                      <m:r>
                        <a:rPr lang="fr-FR" sz="2800" b="1" i="1" smtClean="0">
                          <a:solidFill>
                            <a:schemeClr val="tx1"/>
                          </a:solidFill>
                          <a:latin typeface="Cambria Math" panose="02040503050406030204" pitchFamily="18" charset="0"/>
                        </a:rPr>
                        <m:t>+</m:t>
                      </m:r>
                      <m:r>
                        <a:rPr lang="fr-FR" sz="2800" b="1" i="1" smtClean="0">
                          <a:solidFill>
                            <a:schemeClr val="tx1"/>
                          </a:solidFill>
                          <a:latin typeface="Cambria Math" panose="02040503050406030204" pitchFamily="18" charset="0"/>
                        </a:rPr>
                        <m:t>𝑩</m:t>
                      </m:r>
                    </m:oMath>
                  </m:oMathPara>
                </a14:m>
                <a:endParaRPr lang="fr-FR" sz="2800" b="1" dirty="0">
                  <a:solidFill>
                    <a:schemeClr val="tx1"/>
                  </a:solidFill>
                </a:endParaRPr>
              </a:p>
            </p:txBody>
          </p:sp>
        </mc:Choice>
        <mc:Fallback xmlns="">
          <p:sp>
            <p:nvSpPr>
              <p:cNvPr id="10" name="ZoneTexte 9"/>
              <p:cNvSpPr txBox="1">
                <a:spLocks noRot="1" noChangeAspect="1" noMove="1" noResize="1" noEditPoints="1" noAdjustHandles="1" noChangeArrowheads="1" noChangeShapeType="1" noTextEdit="1"/>
              </p:cNvSpPr>
              <p:nvPr/>
            </p:nvSpPr>
            <p:spPr>
              <a:xfrm>
                <a:off x="2423592" y="2706299"/>
                <a:ext cx="4090287" cy="578685"/>
              </a:xfrm>
              <a:prstGeom prst="rect">
                <a:avLst/>
              </a:prstGeom>
              <a:blipFill>
                <a:blip r:embed="rId3"/>
                <a:stretch>
                  <a:fillRect/>
                </a:stretch>
              </a:blipFill>
              <a:effectLst>
                <a:outerShdw blurRad="50800" dist="38100" dir="16200000" rotWithShape="0">
                  <a:prstClr val="black">
                    <a:alpha val="40000"/>
                  </a:prstClr>
                </a:outerShdw>
              </a:effec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125749" y="4912823"/>
                <a:ext cx="10131235" cy="461665"/>
              </a:xfrm>
              <a:prstGeom prst="rect">
                <a:avLst/>
              </a:prstGeom>
              <a:solidFill>
                <a:schemeClr val="bg1">
                  <a:lumMod val="85000"/>
                </a:schemeClr>
              </a:solidFill>
              <a:effectLst>
                <a:outerShdw blurRad="50800" dist="38100" dir="16200000"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r>
                        <a:rPr lang="fr-FR" sz="2400" b="1" i="1" smtClean="0">
                          <a:solidFill>
                            <a:srgbClr val="000000"/>
                          </a:solidFill>
                          <a:latin typeface="Cambria Math" panose="02040503050406030204" pitchFamily="18" charset="0"/>
                          <a:cs typeface="Courier New" panose="02070309020205020404" pitchFamily="49" charset="0"/>
                        </a:rPr>
                        <m:t>𝒑</m:t>
                      </m:r>
                      <m:d>
                        <m:dPr>
                          <m:ctrlPr>
                            <a:rPr lang="fr-FR" sz="2400" b="1" i="1">
                              <a:solidFill>
                                <a:srgbClr val="000000"/>
                              </a:solidFill>
                              <a:latin typeface="Cambria Math" panose="02040503050406030204" pitchFamily="18" charset="0"/>
                              <a:cs typeface="Courier New" panose="02070309020205020404" pitchFamily="49" charset="0"/>
                            </a:rPr>
                          </m:ctrlPr>
                        </m:dPr>
                        <m:e>
                          <m:r>
                            <a:rPr lang="fr-FR" sz="2400" b="1" i="1" smtClean="0">
                              <a:solidFill>
                                <a:srgbClr val="000000"/>
                              </a:solidFill>
                              <a:latin typeface="Cambria Math" panose="02040503050406030204" pitchFamily="18" charset="0"/>
                              <a:cs typeface="Courier New" panose="02070309020205020404" pitchFamily="49" charset="0"/>
                            </a:rPr>
                            <m:t>𝑨</m:t>
                          </m:r>
                          <m:r>
                            <a:rPr lang="fr-FR" sz="2400" b="1" i="1" smtClean="0">
                              <a:solidFill>
                                <a:srgbClr val="000000"/>
                              </a:solidFill>
                              <a:latin typeface="Cambria Math" panose="02040503050406030204" pitchFamily="18" charset="0"/>
                              <a:cs typeface="Courier New" panose="02070309020205020404" pitchFamily="49" charset="0"/>
                            </a:rPr>
                            <m:t>,</m:t>
                          </m:r>
                          <m:r>
                            <a:rPr lang="fr-FR" sz="2400" b="1" i="1" smtClean="0">
                              <a:solidFill>
                                <a:srgbClr val="000000"/>
                              </a:solidFill>
                              <a:latin typeface="Cambria Math" panose="02040503050406030204" pitchFamily="18" charset="0"/>
                              <a:cs typeface="Courier New" panose="02070309020205020404" pitchFamily="49" charset="0"/>
                            </a:rPr>
                            <m:t>𝑩</m:t>
                          </m:r>
                          <m:r>
                            <a:rPr lang="fr-FR" sz="2400" b="1" i="1">
                              <a:latin typeface="Cambria Math" panose="02040503050406030204" pitchFamily="18" charset="0"/>
                              <a:ea typeface="Cambria Math" panose="02040503050406030204" pitchFamily="18" charset="0"/>
                              <a:cs typeface="Courier New" panose="02070309020205020404" pitchFamily="49" charset="0"/>
                            </a:rPr>
                            <m:t>,</m:t>
                          </m:r>
                          <m:r>
                            <a:rPr lang="fr-FR" sz="2400" b="1" i="1">
                              <a:latin typeface="Cambria Math" panose="02040503050406030204" pitchFamily="18" charset="0"/>
                              <a:ea typeface="Cambria Math" panose="02040503050406030204" pitchFamily="18" charset="0"/>
                              <a:cs typeface="Courier New" panose="02070309020205020404" pitchFamily="49" charset="0"/>
                            </a:rPr>
                            <m:t>𝝈</m:t>
                          </m:r>
                          <m:r>
                            <a:rPr lang="fr-FR" sz="2400" b="1" i="1">
                              <a:latin typeface="Cambria Math" panose="02040503050406030204" pitchFamily="18" charset="0"/>
                              <a:ea typeface="Cambria Math" panose="02040503050406030204" pitchFamily="18" charset="0"/>
                              <a:cs typeface="Courier New" panose="02070309020205020404" pitchFamily="49" charset="0"/>
                            </a:rPr>
                            <m:t>²</m:t>
                          </m:r>
                        </m:e>
                        <m:e>
                          <m:r>
                            <a:rPr lang="fr-FR" sz="2400" b="1" i="1" smtClean="0">
                              <a:latin typeface="Cambria Math" panose="02040503050406030204" pitchFamily="18" charset="0"/>
                              <a:ea typeface="Cambria Math" panose="02040503050406030204" pitchFamily="18" charset="0"/>
                              <a:cs typeface="Courier New" panose="02070309020205020404" pitchFamily="49" charset="0"/>
                            </a:rPr>
                            <m:t>𝒕</m:t>
                          </m:r>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smtClean="0">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smtClean="0">
                                  <a:latin typeface="Cambria Math" panose="02040503050406030204" pitchFamily="18" charset="0"/>
                                  <a:ea typeface="Cambria Math" panose="02040503050406030204" pitchFamily="18" charset="0"/>
                                  <a:cs typeface="Courier New" panose="02070309020205020404" pitchFamily="49" charset="0"/>
                                </a:rPr>
                                <m:t>𝑻</m:t>
                              </m:r>
                            </m:e>
                            <m:sup>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smtClean="0">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smtClean="0">
                                  <a:latin typeface="Cambria Math" panose="02040503050406030204" pitchFamily="18" charset="0"/>
                                  <a:ea typeface="Cambria Math" panose="02040503050406030204" pitchFamily="18" charset="0"/>
                                  <a:cs typeface="Courier New" panose="02070309020205020404" pitchFamily="49" charset="0"/>
                                </a:rPr>
                                <m:t>𝑯</m:t>
                              </m:r>
                            </m:e>
                            <m:sup>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rgbClr val="000000"/>
                              </a:solidFill>
                              <a:latin typeface="Cambria Math" panose="02040503050406030204" pitchFamily="18" charset="0"/>
                              <a:cs typeface="Courier New" panose="02070309020205020404" pitchFamily="49" charset="0"/>
                            </a:rPr>
                            <m:t>,</m:t>
                          </m:r>
                          <m:r>
                            <a:rPr lang="fr-FR" sz="2400" b="1" i="1" smtClean="0">
                              <a:solidFill>
                                <a:srgbClr val="000000"/>
                              </a:solidFill>
                              <a:latin typeface="Cambria Math" panose="02040503050406030204" pitchFamily="18" charset="0"/>
                              <a:cs typeface="Courier New" panose="02070309020205020404" pitchFamily="49" charset="0"/>
                            </a:rPr>
                            <m:t>𝒀</m:t>
                          </m:r>
                          <m:r>
                            <a:rPr lang="fr-FR" sz="2400" b="1" i="1" smtClean="0">
                              <a:solidFill>
                                <a:srgbClr val="000000"/>
                              </a:solidFill>
                              <a:latin typeface="Cambria Math" panose="02040503050406030204" pitchFamily="18" charset="0"/>
                              <a:cs typeface="Courier New" panose="02070309020205020404" pitchFamily="49" charset="0"/>
                            </a:rPr>
                            <m:t>(</m:t>
                          </m:r>
                          <m:r>
                            <a:rPr lang="fr-FR" sz="2400" b="1" i="1" smtClean="0">
                              <a:solidFill>
                                <a:srgbClr val="000000"/>
                              </a:solidFill>
                              <a:latin typeface="Cambria Math" panose="02040503050406030204" pitchFamily="18" charset="0"/>
                              <a:cs typeface="Courier New" panose="02070309020205020404" pitchFamily="49" charset="0"/>
                            </a:rPr>
                            <m:t>𝒕</m:t>
                          </m:r>
                          <m:r>
                            <a:rPr lang="fr-FR" sz="2400" b="1" i="1" smtClean="0">
                              <a:solidFill>
                                <a:srgbClr val="000000"/>
                              </a:solidFill>
                              <a:latin typeface="Cambria Math" panose="02040503050406030204" pitchFamily="18" charset="0"/>
                              <a:cs typeface="Courier New" panose="02070309020205020404" pitchFamily="49" charset="0"/>
                            </a:rPr>
                            <m:t>)</m:t>
                          </m:r>
                        </m:e>
                      </m:d>
                      <m: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t>𝒑</m:t>
                      </m:r>
                      <m:d>
                        <m:dPr>
                          <m:ctrlP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400" b="1" i="1" smtClean="0">
                              <a:latin typeface="Cambria Math" panose="02040503050406030204" pitchFamily="18" charset="0"/>
                              <a:ea typeface="Cambria Math" panose="02040503050406030204" pitchFamily="18" charset="0"/>
                              <a:cs typeface="Courier New" panose="02070309020205020404" pitchFamily="49" charset="0"/>
                            </a:rPr>
                            <m:t>𝑨</m:t>
                          </m:r>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r>
                            <a:rPr lang="fr-FR" sz="2400" b="1" i="1" smtClean="0">
                              <a:latin typeface="Cambria Math" panose="02040503050406030204" pitchFamily="18" charset="0"/>
                              <a:ea typeface="Cambria Math" panose="02040503050406030204" pitchFamily="18" charset="0"/>
                              <a:cs typeface="Courier New" panose="02070309020205020404" pitchFamily="49" charset="0"/>
                            </a:rPr>
                            <m:t>𝑩</m:t>
                          </m:r>
                          <m:r>
                            <a:rPr lang="fr-FR" sz="2400" b="1" i="1">
                              <a:latin typeface="Cambria Math" panose="02040503050406030204" pitchFamily="18" charset="0"/>
                              <a:ea typeface="Cambria Math" panose="02040503050406030204" pitchFamily="18" charset="0"/>
                              <a:cs typeface="Courier New" panose="02070309020205020404" pitchFamily="49" charset="0"/>
                            </a:rPr>
                            <m:t>,</m:t>
                          </m:r>
                          <m:r>
                            <a:rPr lang="fr-FR" sz="2400" b="1" i="1">
                              <a:latin typeface="Cambria Math" panose="02040503050406030204" pitchFamily="18" charset="0"/>
                              <a:ea typeface="Cambria Math" panose="02040503050406030204" pitchFamily="18" charset="0"/>
                              <a:cs typeface="Courier New" panose="02070309020205020404" pitchFamily="49" charset="0"/>
                            </a:rPr>
                            <m:t>𝝈</m:t>
                          </m:r>
                          <m:r>
                            <a:rPr lang="fr-FR" sz="2400" b="1" i="1">
                              <a:latin typeface="Cambria Math" panose="02040503050406030204" pitchFamily="18" charset="0"/>
                              <a:ea typeface="Cambria Math" panose="02040503050406030204" pitchFamily="18" charset="0"/>
                              <a:cs typeface="Courier New" panose="02070309020205020404" pitchFamily="49" charset="0"/>
                            </a:rPr>
                            <m:t>²|</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𝒕</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𝑻</m:t>
                              </m:r>
                            </m:e>
                            <m:sup>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𝑯</m:t>
                              </m:r>
                            </m:e>
                            <m:sup>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sup>
                          </m:sSup>
                        </m:e>
                      </m:d>
                      <m: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t>𝒑</m:t>
                      </m:r>
                      <m:d>
                        <m:dPr>
                          <m:ctrlP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𝒀</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𝒕</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e>
                        <m:e>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𝑨</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𝑩</m:t>
                          </m:r>
                          <m:r>
                            <a:rPr lang="fr-FR" sz="2400" b="1" i="1">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latin typeface="Cambria Math" panose="02040503050406030204" pitchFamily="18" charset="0"/>
                                  <a:ea typeface="Cambria Math" panose="02040503050406030204" pitchFamily="18" charset="0"/>
                                  <a:cs typeface="Courier New" panose="02070309020205020404" pitchFamily="49" charset="0"/>
                                </a:rPr>
                                <m:t>𝝈</m:t>
                              </m:r>
                            </m:e>
                            <m:sup>
                              <m:r>
                                <a:rPr lang="fr-FR" sz="2400" b="1" i="1">
                                  <a:latin typeface="Cambria Math" panose="02040503050406030204" pitchFamily="18" charset="0"/>
                                  <a:ea typeface="Cambria Math" panose="02040503050406030204" pitchFamily="18" charset="0"/>
                                  <a:cs typeface="Courier New" panose="02070309020205020404" pitchFamily="49" charset="0"/>
                                </a:rPr>
                                <m:t>2</m:t>
                              </m:r>
                            </m:sup>
                          </m:sSup>
                          <m:r>
                            <a:rPr lang="fr-FR" sz="2400" b="1" i="1">
                              <a:latin typeface="Cambria Math" panose="02040503050406030204" pitchFamily="18" charset="0"/>
                              <a:ea typeface="Cambria Math" panose="02040503050406030204" pitchFamily="18" charset="0"/>
                              <a:cs typeface="Courier New" panose="02070309020205020404" pitchFamily="49" charset="0"/>
                            </a:rPr>
                            <m:t>,</m:t>
                          </m:r>
                          <m:r>
                            <a:rPr lang="fr-FR" sz="2400" b="1" i="1" smtClean="0">
                              <a:latin typeface="Cambria Math" panose="02040503050406030204" pitchFamily="18" charset="0"/>
                              <a:ea typeface="Cambria Math" panose="02040503050406030204" pitchFamily="18" charset="0"/>
                              <a:cs typeface="Courier New" panose="02070309020205020404" pitchFamily="49" charset="0"/>
                            </a:rPr>
                            <m:t>𝒕</m:t>
                          </m:r>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smtClean="0">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smtClean="0">
                                  <a:latin typeface="Cambria Math" panose="02040503050406030204" pitchFamily="18" charset="0"/>
                                  <a:ea typeface="Cambria Math" panose="02040503050406030204" pitchFamily="18" charset="0"/>
                                  <a:cs typeface="Courier New" panose="02070309020205020404" pitchFamily="49" charset="0"/>
                                </a:rPr>
                                <m:t>𝑻</m:t>
                              </m:r>
                            </m:e>
                            <m:sup>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smtClean="0">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smtClean="0">
                                  <a:latin typeface="Cambria Math" panose="02040503050406030204" pitchFamily="18" charset="0"/>
                                  <a:ea typeface="Cambria Math" panose="02040503050406030204" pitchFamily="18" charset="0"/>
                                  <a:cs typeface="Courier New" panose="02070309020205020404" pitchFamily="49" charset="0"/>
                                </a:rPr>
                                <m:t>𝑯</m:t>
                              </m:r>
                            </m:e>
                            <m:sup>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t> </m:t>
                          </m:r>
                        </m:e>
                      </m:d>
                    </m:oMath>
                  </m:oMathPara>
                </a14:m>
                <a:endParaRPr lang="fr-FR" sz="2400" dirty="0"/>
              </a:p>
            </p:txBody>
          </p:sp>
        </mc:Choice>
        <mc:Fallback xmlns="">
          <p:sp>
            <p:nvSpPr>
              <p:cNvPr id="3" name="Rectangle 2"/>
              <p:cNvSpPr>
                <a:spLocks noRot="1" noChangeAspect="1" noMove="1" noResize="1" noEditPoints="1" noAdjustHandles="1" noChangeArrowheads="1" noChangeShapeType="1" noTextEdit="1"/>
              </p:cNvSpPr>
              <p:nvPr/>
            </p:nvSpPr>
            <p:spPr>
              <a:xfrm>
                <a:off x="1125749" y="4912823"/>
                <a:ext cx="10131235" cy="461665"/>
              </a:xfrm>
              <a:prstGeom prst="rect">
                <a:avLst/>
              </a:prstGeom>
              <a:blipFill>
                <a:blip r:embed="rId4"/>
                <a:stretch>
                  <a:fillRect/>
                </a:stretch>
              </a:blipFill>
              <a:effectLst>
                <a:outerShdw blurRad="50800" dist="38100" dir="16200000" rotWithShape="0">
                  <a:prstClr val="black">
                    <a:alpha val="40000"/>
                  </a:prstClr>
                </a:outerShdw>
              </a:effectLst>
            </p:spPr>
            <p:txBody>
              <a:bodyPr/>
              <a:lstStyle/>
              <a:p>
                <a:r>
                  <a:rPr lang="fr-FR">
                    <a:noFill/>
                  </a:rPr>
                  <a:t> </a:t>
                </a:r>
              </a:p>
            </p:txBody>
          </p:sp>
        </mc:Fallback>
      </mc:AlternateContent>
      <p:sp>
        <p:nvSpPr>
          <p:cNvPr id="14" name="ZoneTexte 13"/>
          <p:cNvSpPr txBox="1"/>
          <p:nvPr/>
        </p:nvSpPr>
        <p:spPr>
          <a:xfrm>
            <a:off x="6604169" y="1935417"/>
            <a:ext cx="5055349" cy="584775"/>
          </a:xfrm>
          <a:prstGeom prst="rect">
            <a:avLst/>
          </a:prstGeom>
          <a:noFill/>
        </p:spPr>
        <p:txBody>
          <a:bodyPr wrap="square" rtlCol="0">
            <a:spAutoFit/>
          </a:bodyPr>
          <a:lstStyle/>
          <a:p>
            <a:r>
              <a:rPr lang="fr-FR" sz="1600" dirty="0">
                <a:latin typeface="Courier New" panose="02070309020205020404" pitchFamily="49" charset="0"/>
                <a:cs typeface="Courier New" panose="02070309020205020404" pitchFamily="49" charset="0"/>
              </a:rPr>
              <a:t>Paramètres du modèle, intégrant</a:t>
            </a:r>
            <a:br>
              <a:rPr lang="fr-FR" sz="1600" dirty="0">
                <a:latin typeface="Courier New" panose="02070309020205020404" pitchFamily="49" charset="0"/>
                <a:cs typeface="Courier New" panose="02070309020205020404" pitchFamily="49" charset="0"/>
              </a:rPr>
            </a:br>
            <a:r>
              <a:rPr lang="fr-FR" sz="1600" dirty="0">
                <a:latin typeface="Courier New" panose="02070309020205020404" pitchFamily="49" charset="0"/>
                <a:cs typeface="Courier New" panose="02070309020205020404" pitchFamily="49" charset="0"/>
              </a:rPr>
              <a:t>les influences de T et H</a:t>
            </a:r>
          </a:p>
        </p:txBody>
      </p:sp>
      <p:grpSp>
        <p:nvGrpSpPr>
          <p:cNvPr id="26" name="Groupe 25"/>
          <p:cNvGrpSpPr/>
          <p:nvPr/>
        </p:nvGrpSpPr>
        <p:grpSpPr>
          <a:xfrm>
            <a:off x="4405535" y="2220664"/>
            <a:ext cx="1836000" cy="504000"/>
            <a:chOff x="1631504" y="3565201"/>
            <a:chExt cx="1584176" cy="432000"/>
          </a:xfrm>
        </p:grpSpPr>
        <p:cxnSp>
          <p:nvCxnSpPr>
            <p:cNvPr id="22" name="Connecteur droit 21"/>
            <p:cNvCxnSpPr/>
            <p:nvPr/>
          </p:nvCxnSpPr>
          <p:spPr>
            <a:xfrm>
              <a:off x="1647134" y="3565201"/>
              <a:ext cx="0" cy="432000"/>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1631504" y="3573016"/>
              <a:ext cx="1584176"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7" name="Groupe 26"/>
          <p:cNvGrpSpPr/>
          <p:nvPr/>
        </p:nvGrpSpPr>
        <p:grpSpPr>
          <a:xfrm>
            <a:off x="6208169" y="2220664"/>
            <a:ext cx="396000" cy="504000"/>
            <a:chOff x="1631504" y="3565201"/>
            <a:chExt cx="1584176" cy="432000"/>
          </a:xfrm>
        </p:grpSpPr>
        <p:cxnSp>
          <p:nvCxnSpPr>
            <p:cNvPr id="28" name="Connecteur droit 27"/>
            <p:cNvCxnSpPr/>
            <p:nvPr/>
          </p:nvCxnSpPr>
          <p:spPr>
            <a:xfrm>
              <a:off x="1647134" y="3565201"/>
              <a:ext cx="0" cy="432000"/>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1631504" y="3573016"/>
              <a:ext cx="1584176"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0" name="ZoneTexte 29"/>
          <p:cNvSpPr txBox="1"/>
          <p:nvPr/>
        </p:nvSpPr>
        <p:spPr>
          <a:xfrm>
            <a:off x="614565" y="3822139"/>
            <a:ext cx="10649069" cy="707886"/>
          </a:xfrm>
          <a:prstGeom prst="rect">
            <a:avLst/>
          </a:prstGeom>
          <a:noFill/>
        </p:spPr>
        <p:txBody>
          <a:bodyPr wrap="none" rtlCol="0">
            <a:spAutoFit/>
          </a:bodyPr>
          <a:lstStyle/>
          <a:p>
            <a:r>
              <a:rPr lang="fr-FR" sz="2000" b="1" dirty="0">
                <a:solidFill>
                  <a:srgbClr val="0070C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Le problème se pose en termes de recherche de la loi de distribution</a:t>
            </a:r>
            <a:br>
              <a:rPr lang="fr-FR" sz="2000" b="1" dirty="0">
                <a:solidFill>
                  <a:srgbClr val="0070C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br>
            <a:r>
              <a:rPr lang="fr-FR" sz="2000" b="1" dirty="0">
                <a:solidFill>
                  <a:srgbClr val="0070C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conjointe des paramètres du modèle de dégradation</a:t>
            </a:r>
          </a:p>
        </p:txBody>
      </p:sp>
      <p:cxnSp>
        <p:nvCxnSpPr>
          <p:cNvPr id="31" name="Connecteur droit avec flèche 30"/>
          <p:cNvCxnSpPr/>
          <p:nvPr/>
        </p:nvCxnSpPr>
        <p:spPr>
          <a:xfrm flipV="1">
            <a:off x="2424093" y="5425628"/>
            <a:ext cx="0" cy="49161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2" name="ZoneTexte 31"/>
          <p:cNvSpPr txBox="1"/>
          <p:nvPr/>
        </p:nvSpPr>
        <p:spPr>
          <a:xfrm>
            <a:off x="1407930" y="5917241"/>
            <a:ext cx="2031325" cy="400110"/>
          </a:xfrm>
          <a:prstGeom prst="rect">
            <a:avLst/>
          </a:prstGeom>
          <a:noFill/>
        </p:spPr>
        <p:txBody>
          <a:bodyPr wrap="none" rtlCol="0">
            <a:spAutoFit/>
          </a:bodyPr>
          <a:lstStyle/>
          <a:p>
            <a:pPr algn="ctr">
              <a:spcBef>
                <a:spcPts val="0"/>
              </a:spcBef>
            </a:pPr>
            <a:r>
              <a:rPr lang="en-US" sz="2000" i="1" dirty="0">
                <a:solidFill>
                  <a:srgbClr val="FF0000"/>
                </a:solidFill>
                <a:latin typeface="Courier New" panose="02070309020205020404" pitchFamily="49" charset="0"/>
                <a:cs typeface="Courier New" panose="02070309020205020404" pitchFamily="49" charset="0"/>
              </a:rPr>
              <a:t>a posteriori</a:t>
            </a:r>
          </a:p>
        </p:txBody>
      </p:sp>
      <p:sp>
        <p:nvSpPr>
          <p:cNvPr id="33" name="ZoneTexte 32"/>
          <p:cNvSpPr txBox="1"/>
          <p:nvPr/>
        </p:nvSpPr>
        <p:spPr>
          <a:xfrm>
            <a:off x="5663521" y="5917241"/>
            <a:ext cx="1415772" cy="400110"/>
          </a:xfrm>
          <a:prstGeom prst="rect">
            <a:avLst/>
          </a:prstGeom>
          <a:noFill/>
        </p:spPr>
        <p:txBody>
          <a:bodyPr wrap="none" rtlCol="0">
            <a:spAutoFit/>
          </a:bodyPr>
          <a:lstStyle/>
          <a:p>
            <a:pPr algn="ctr">
              <a:spcBef>
                <a:spcPts val="0"/>
              </a:spcBef>
            </a:pPr>
            <a:r>
              <a:rPr lang="en-US" sz="2000" i="1" dirty="0">
                <a:solidFill>
                  <a:srgbClr val="FF0000"/>
                </a:solidFill>
                <a:latin typeface="Courier New" panose="02070309020205020404" pitchFamily="49" charset="0"/>
                <a:cs typeface="Courier New" panose="02070309020205020404" pitchFamily="49" charset="0"/>
              </a:rPr>
              <a:t>a priori</a:t>
            </a:r>
          </a:p>
        </p:txBody>
      </p:sp>
      <p:sp>
        <p:nvSpPr>
          <p:cNvPr id="34" name="ZoneTexte 33"/>
          <p:cNvSpPr txBox="1"/>
          <p:nvPr/>
        </p:nvSpPr>
        <p:spPr>
          <a:xfrm>
            <a:off x="8328248" y="5917241"/>
            <a:ext cx="2185214" cy="400110"/>
          </a:xfrm>
          <a:prstGeom prst="rect">
            <a:avLst/>
          </a:prstGeom>
          <a:noFill/>
        </p:spPr>
        <p:txBody>
          <a:bodyPr wrap="none" rtlCol="0">
            <a:spAutoFit/>
          </a:bodyPr>
          <a:lstStyle/>
          <a:p>
            <a:pPr algn="ctr">
              <a:spcBef>
                <a:spcPts val="0"/>
              </a:spcBef>
            </a:pPr>
            <a:r>
              <a:rPr lang="en-US" sz="2000" i="1" dirty="0" err="1">
                <a:solidFill>
                  <a:srgbClr val="FF0000"/>
                </a:solidFill>
                <a:latin typeface="Courier New" panose="02070309020205020404" pitchFamily="49" charset="0"/>
                <a:cs typeface="Courier New" panose="02070309020205020404" pitchFamily="49" charset="0"/>
              </a:rPr>
              <a:t>vraisemblance</a:t>
            </a:r>
            <a:endParaRPr lang="en-US" sz="2000" i="1" dirty="0">
              <a:solidFill>
                <a:srgbClr val="FF0000"/>
              </a:solidFill>
              <a:latin typeface="Courier New" panose="02070309020205020404" pitchFamily="49" charset="0"/>
              <a:cs typeface="Courier New" panose="02070309020205020404" pitchFamily="49" charset="0"/>
            </a:endParaRPr>
          </a:p>
        </p:txBody>
      </p:sp>
      <p:cxnSp>
        <p:nvCxnSpPr>
          <p:cNvPr id="35" name="Connecteur droit avec flèche 34"/>
          <p:cNvCxnSpPr/>
          <p:nvPr/>
        </p:nvCxnSpPr>
        <p:spPr>
          <a:xfrm flipV="1">
            <a:off x="6381740" y="5425628"/>
            <a:ext cx="0" cy="49161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6" name="Connecteur droit avec flèche 35"/>
          <p:cNvCxnSpPr/>
          <p:nvPr/>
        </p:nvCxnSpPr>
        <p:spPr>
          <a:xfrm flipV="1">
            <a:off x="9432657" y="5425628"/>
            <a:ext cx="0" cy="49161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4" name="Rectangle 23">
            <a:extLst>
              <a:ext uri="{FF2B5EF4-FFF2-40B4-BE49-F238E27FC236}">
                <a16:creationId xmlns:a16="http://schemas.microsoft.com/office/drawing/2014/main" id="{8148E1E7-5225-1F4E-AFB9-D362385990CD}"/>
              </a:ext>
            </a:extLst>
          </p:cNvPr>
          <p:cNvSpPr/>
          <p:nvPr/>
        </p:nvSpPr>
        <p:spPr>
          <a:xfrm>
            <a:off x="6096000" y="220578"/>
            <a:ext cx="4182555" cy="338554"/>
          </a:xfrm>
          <a:prstGeom prst="rect">
            <a:avLst/>
          </a:prstGeom>
          <a:ln w="28575">
            <a:noFill/>
          </a:ln>
        </p:spPr>
        <p:txBody>
          <a:bodyPr wrap="none">
            <a:spAutoFit/>
          </a:bodyPr>
          <a:lstStyle/>
          <a:p>
            <a:r>
              <a:rPr lang="fr-FR" sz="1600" b="1" i="1" dirty="0">
                <a:solidFill>
                  <a:schemeClr val="bg1"/>
                </a:solidFill>
              </a:rPr>
              <a:t>Actualisation du modèle de dégradation</a:t>
            </a:r>
          </a:p>
        </p:txBody>
      </p:sp>
    </p:spTree>
    <p:extLst>
      <p:ext uri="{BB962C8B-B14F-4D97-AF65-F5344CB8AC3E}">
        <p14:creationId xmlns:p14="http://schemas.microsoft.com/office/powerpoint/2010/main" val="3631885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54</a:t>
            </a:fld>
            <a:endParaRPr lang="fr-FR" dirty="0"/>
          </a:p>
        </p:txBody>
      </p:sp>
      <mc:AlternateContent xmlns:mc="http://schemas.openxmlformats.org/markup-compatibility/2006" xmlns:a14="http://schemas.microsoft.com/office/drawing/2010/main">
        <mc:Choice Requires="a14">
          <p:sp>
            <p:nvSpPr>
              <p:cNvPr id="3" name="Rectangle 2"/>
              <p:cNvSpPr/>
              <p:nvPr/>
            </p:nvSpPr>
            <p:spPr>
              <a:xfrm>
                <a:off x="825639" y="2784846"/>
                <a:ext cx="10131235" cy="461665"/>
              </a:xfrm>
              <a:prstGeom prst="rect">
                <a:avLst/>
              </a:prstGeom>
              <a:solidFill>
                <a:schemeClr val="bg1">
                  <a:lumMod val="85000"/>
                </a:schemeClr>
              </a:solidFill>
              <a:effectLst>
                <a:outerShdw blurRad="50800" dist="38100" dir="16200000"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r>
                        <a:rPr lang="fr-FR" sz="2400" b="1" i="1" smtClean="0">
                          <a:solidFill>
                            <a:srgbClr val="000000"/>
                          </a:solidFill>
                          <a:latin typeface="Cambria Math" panose="02040503050406030204" pitchFamily="18" charset="0"/>
                          <a:cs typeface="Courier New" panose="02070309020205020404" pitchFamily="49" charset="0"/>
                        </a:rPr>
                        <m:t>𝒑</m:t>
                      </m:r>
                      <m:d>
                        <m:dPr>
                          <m:ctrlPr>
                            <a:rPr lang="fr-FR" sz="2400" b="1" i="1">
                              <a:solidFill>
                                <a:srgbClr val="000000"/>
                              </a:solidFill>
                              <a:latin typeface="Cambria Math" panose="02040503050406030204" pitchFamily="18" charset="0"/>
                              <a:cs typeface="Courier New" panose="02070309020205020404" pitchFamily="49" charset="0"/>
                            </a:rPr>
                          </m:ctrlPr>
                        </m:dPr>
                        <m:e>
                          <m:r>
                            <a:rPr lang="fr-FR" sz="2400" b="1" i="1" smtClean="0">
                              <a:solidFill>
                                <a:srgbClr val="000000"/>
                              </a:solidFill>
                              <a:latin typeface="Cambria Math" panose="02040503050406030204" pitchFamily="18" charset="0"/>
                              <a:cs typeface="Courier New" panose="02070309020205020404" pitchFamily="49" charset="0"/>
                            </a:rPr>
                            <m:t>𝑨</m:t>
                          </m:r>
                          <m:r>
                            <a:rPr lang="fr-FR" sz="2400" b="1" i="1" smtClean="0">
                              <a:solidFill>
                                <a:srgbClr val="000000"/>
                              </a:solidFill>
                              <a:latin typeface="Cambria Math" panose="02040503050406030204" pitchFamily="18" charset="0"/>
                              <a:cs typeface="Courier New" panose="02070309020205020404" pitchFamily="49" charset="0"/>
                            </a:rPr>
                            <m:t>,</m:t>
                          </m:r>
                          <m:r>
                            <a:rPr lang="fr-FR" sz="2400" b="1" i="1" smtClean="0">
                              <a:solidFill>
                                <a:srgbClr val="000000"/>
                              </a:solidFill>
                              <a:latin typeface="Cambria Math" panose="02040503050406030204" pitchFamily="18" charset="0"/>
                              <a:cs typeface="Courier New" panose="02070309020205020404" pitchFamily="49" charset="0"/>
                            </a:rPr>
                            <m:t>𝑩</m:t>
                          </m:r>
                          <m:r>
                            <a:rPr lang="fr-FR" sz="2400" b="1" i="1">
                              <a:latin typeface="Cambria Math" panose="02040503050406030204" pitchFamily="18" charset="0"/>
                              <a:ea typeface="Cambria Math" panose="02040503050406030204" pitchFamily="18" charset="0"/>
                              <a:cs typeface="Courier New" panose="02070309020205020404" pitchFamily="49" charset="0"/>
                            </a:rPr>
                            <m:t>,</m:t>
                          </m:r>
                          <m:r>
                            <a:rPr lang="fr-FR" sz="2400" b="1" i="1">
                              <a:latin typeface="Cambria Math" panose="02040503050406030204" pitchFamily="18" charset="0"/>
                              <a:ea typeface="Cambria Math" panose="02040503050406030204" pitchFamily="18" charset="0"/>
                              <a:cs typeface="Courier New" panose="02070309020205020404" pitchFamily="49" charset="0"/>
                            </a:rPr>
                            <m:t>𝝈</m:t>
                          </m:r>
                          <m:r>
                            <a:rPr lang="fr-FR" sz="2400" b="1" i="1">
                              <a:latin typeface="Cambria Math" panose="02040503050406030204" pitchFamily="18" charset="0"/>
                              <a:ea typeface="Cambria Math" panose="02040503050406030204" pitchFamily="18" charset="0"/>
                              <a:cs typeface="Courier New" panose="02070309020205020404" pitchFamily="49" charset="0"/>
                            </a:rPr>
                            <m:t>²</m:t>
                          </m:r>
                        </m:e>
                        <m:e>
                          <m:r>
                            <a:rPr lang="fr-FR" sz="2400" b="1" i="1" smtClean="0">
                              <a:latin typeface="Cambria Math" panose="02040503050406030204" pitchFamily="18" charset="0"/>
                              <a:ea typeface="Cambria Math" panose="02040503050406030204" pitchFamily="18" charset="0"/>
                              <a:cs typeface="Courier New" panose="02070309020205020404" pitchFamily="49" charset="0"/>
                            </a:rPr>
                            <m:t>𝒕</m:t>
                          </m:r>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smtClean="0">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smtClean="0">
                                  <a:latin typeface="Cambria Math" panose="02040503050406030204" pitchFamily="18" charset="0"/>
                                  <a:ea typeface="Cambria Math" panose="02040503050406030204" pitchFamily="18" charset="0"/>
                                  <a:cs typeface="Courier New" panose="02070309020205020404" pitchFamily="49" charset="0"/>
                                </a:rPr>
                                <m:t>𝑻</m:t>
                              </m:r>
                            </m:e>
                            <m:sup>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smtClean="0">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smtClean="0">
                                  <a:latin typeface="Cambria Math" panose="02040503050406030204" pitchFamily="18" charset="0"/>
                                  <a:ea typeface="Cambria Math" panose="02040503050406030204" pitchFamily="18" charset="0"/>
                                  <a:cs typeface="Courier New" panose="02070309020205020404" pitchFamily="49" charset="0"/>
                                </a:rPr>
                                <m:t>𝑯</m:t>
                              </m:r>
                            </m:e>
                            <m:sup>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rgbClr val="000000"/>
                              </a:solidFill>
                              <a:latin typeface="Cambria Math" panose="02040503050406030204" pitchFamily="18" charset="0"/>
                              <a:cs typeface="Courier New" panose="02070309020205020404" pitchFamily="49" charset="0"/>
                            </a:rPr>
                            <m:t>,</m:t>
                          </m:r>
                          <m:r>
                            <a:rPr lang="fr-FR" sz="2400" b="1" i="1" smtClean="0">
                              <a:solidFill>
                                <a:srgbClr val="000000"/>
                              </a:solidFill>
                              <a:latin typeface="Cambria Math" panose="02040503050406030204" pitchFamily="18" charset="0"/>
                              <a:cs typeface="Courier New" panose="02070309020205020404" pitchFamily="49" charset="0"/>
                            </a:rPr>
                            <m:t>𝒀</m:t>
                          </m:r>
                          <m:r>
                            <a:rPr lang="fr-FR" sz="2400" b="1" i="1" smtClean="0">
                              <a:solidFill>
                                <a:srgbClr val="000000"/>
                              </a:solidFill>
                              <a:latin typeface="Cambria Math" panose="02040503050406030204" pitchFamily="18" charset="0"/>
                              <a:cs typeface="Courier New" panose="02070309020205020404" pitchFamily="49" charset="0"/>
                            </a:rPr>
                            <m:t>(</m:t>
                          </m:r>
                          <m:r>
                            <a:rPr lang="fr-FR" sz="2400" b="1" i="1" smtClean="0">
                              <a:solidFill>
                                <a:srgbClr val="000000"/>
                              </a:solidFill>
                              <a:latin typeface="Cambria Math" panose="02040503050406030204" pitchFamily="18" charset="0"/>
                              <a:cs typeface="Courier New" panose="02070309020205020404" pitchFamily="49" charset="0"/>
                            </a:rPr>
                            <m:t>𝒕</m:t>
                          </m:r>
                          <m:r>
                            <a:rPr lang="fr-FR" sz="2400" b="1" i="1" smtClean="0">
                              <a:solidFill>
                                <a:srgbClr val="000000"/>
                              </a:solidFill>
                              <a:latin typeface="Cambria Math" panose="02040503050406030204" pitchFamily="18" charset="0"/>
                              <a:cs typeface="Courier New" panose="02070309020205020404" pitchFamily="49" charset="0"/>
                            </a:rPr>
                            <m:t>)</m:t>
                          </m:r>
                        </m:e>
                      </m:d>
                      <m: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t>𝒑</m:t>
                      </m:r>
                      <m:d>
                        <m:dPr>
                          <m:ctrlP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400" b="1" i="1" smtClean="0">
                              <a:latin typeface="Cambria Math" panose="02040503050406030204" pitchFamily="18" charset="0"/>
                              <a:ea typeface="Cambria Math" panose="02040503050406030204" pitchFamily="18" charset="0"/>
                              <a:cs typeface="Courier New" panose="02070309020205020404" pitchFamily="49" charset="0"/>
                            </a:rPr>
                            <m:t>𝑨</m:t>
                          </m:r>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r>
                            <a:rPr lang="fr-FR" sz="2400" b="1" i="1" smtClean="0">
                              <a:latin typeface="Cambria Math" panose="02040503050406030204" pitchFamily="18" charset="0"/>
                              <a:ea typeface="Cambria Math" panose="02040503050406030204" pitchFamily="18" charset="0"/>
                              <a:cs typeface="Courier New" panose="02070309020205020404" pitchFamily="49" charset="0"/>
                            </a:rPr>
                            <m:t>𝑩</m:t>
                          </m:r>
                          <m:r>
                            <a:rPr lang="fr-FR" sz="2400" b="1" i="1">
                              <a:latin typeface="Cambria Math" panose="02040503050406030204" pitchFamily="18" charset="0"/>
                              <a:ea typeface="Cambria Math" panose="02040503050406030204" pitchFamily="18" charset="0"/>
                              <a:cs typeface="Courier New" panose="02070309020205020404" pitchFamily="49" charset="0"/>
                            </a:rPr>
                            <m:t>,</m:t>
                          </m:r>
                          <m:r>
                            <a:rPr lang="fr-FR" sz="2400" b="1" i="1">
                              <a:latin typeface="Cambria Math" panose="02040503050406030204" pitchFamily="18" charset="0"/>
                              <a:ea typeface="Cambria Math" panose="02040503050406030204" pitchFamily="18" charset="0"/>
                              <a:cs typeface="Courier New" panose="02070309020205020404" pitchFamily="49" charset="0"/>
                            </a:rPr>
                            <m:t>𝝈</m:t>
                          </m:r>
                          <m:r>
                            <a:rPr lang="fr-FR" sz="2400" b="1" i="1">
                              <a:latin typeface="Cambria Math" panose="02040503050406030204" pitchFamily="18" charset="0"/>
                              <a:ea typeface="Cambria Math" panose="02040503050406030204" pitchFamily="18" charset="0"/>
                              <a:cs typeface="Courier New" panose="02070309020205020404" pitchFamily="49" charset="0"/>
                            </a:rPr>
                            <m:t>²|</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𝒕</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𝑻</m:t>
                              </m:r>
                            </m:e>
                            <m:sup>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𝑯</m:t>
                              </m:r>
                            </m:e>
                            <m:sup>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sup>
                          </m:sSup>
                        </m:e>
                      </m:d>
                      <m: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t>𝒑</m:t>
                      </m:r>
                      <m:d>
                        <m:dPr>
                          <m:ctrlP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𝒀</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𝒕</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e>
                        <m:e>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𝑨</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smtClean="0">
                              <a:solidFill>
                                <a:srgbClr val="000000"/>
                              </a:solidFill>
                              <a:latin typeface="Cambria Math" panose="02040503050406030204" pitchFamily="18" charset="0"/>
                              <a:ea typeface="Cambria Math" panose="02040503050406030204" pitchFamily="18" charset="0"/>
                              <a:cs typeface="Courier New" panose="02070309020205020404" pitchFamily="49" charset="0"/>
                            </a:rPr>
                            <m:t>𝑩</m:t>
                          </m:r>
                          <m:r>
                            <a:rPr lang="fr-FR" sz="2400" b="1" i="1">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latin typeface="Cambria Math" panose="02040503050406030204" pitchFamily="18" charset="0"/>
                                  <a:ea typeface="Cambria Math" panose="02040503050406030204" pitchFamily="18" charset="0"/>
                                  <a:cs typeface="Courier New" panose="02070309020205020404" pitchFamily="49" charset="0"/>
                                </a:rPr>
                                <m:t>𝝈</m:t>
                              </m:r>
                            </m:e>
                            <m:sup>
                              <m:r>
                                <a:rPr lang="fr-FR" sz="2400" b="1" i="1">
                                  <a:latin typeface="Cambria Math" panose="02040503050406030204" pitchFamily="18" charset="0"/>
                                  <a:ea typeface="Cambria Math" panose="02040503050406030204" pitchFamily="18" charset="0"/>
                                  <a:cs typeface="Courier New" panose="02070309020205020404" pitchFamily="49" charset="0"/>
                                </a:rPr>
                                <m:t>2</m:t>
                              </m:r>
                            </m:sup>
                          </m:sSup>
                          <m:r>
                            <a:rPr lang="fr-FR" sz="2400" b="1" i="1">
                              <a:latin typeface="Cambria Math" panose="02040503050406030204" pitchFamily="18" charset="0"/>
                              <a:ea typeface="Cambria Math" panose="02040503050406030204" pitchFamily="18" charset="0"/>
                              <a:cs typeface="Courier New" panose="02070309020205020404" pitchFamily="49" charset="0"/>
                            </a:rPr>
                            <m:t>,</m:t>
                          </m:r>
                          <m:r>
                            <a:rPr lang="fr-FR" sz="2400" b="1" i="1" smtClean="0">
                              <a:latin typeface="Cambria Math" panose="02040503050406030204" pitchFamily="18" charset="0"/>
                              <a:ea typeface="Cambria Math" panose="02040503050406030204" pitchFamily="18" charset="0"/>
                              <a:cs typeface="Courier New" panose="02070309020205020404" pitchFamily="49" charset="0"/>
                            </a:rPr>
                            <m:t>𝒕</m:t>
                          </m:r>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smtClean="0">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smtClean="0">
                                  <a:latin typeface="Cambria Math" panose="02040503050406030204" pitchFamily="18" charset="0"/>
                                  <a:ea typeface="Cambria Math" panose="02040503050406030204" pitchFamily="18" charset="0"/>
                                  <a:cs typeface="Courier New" panose="02070309020205020404" pitchFamily="49" charset="0"/>
                                </a:rPr>
                                <m:t>𝑻</m:t>
                              </m:r>
                            </m:e>
                            <m:sup>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smtClean="0">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smtClean="0">
                                  <a:latin typeface="Cambria Math" panose="02040503050406030204" pitchFamily="18" charset="0"/>
                                  <a:ea typeface="Cambria Math" panose="02040503050406030204" pitchFamily="18" charset="0"/>
                                  <a:cs typeface="Courier New" panose="02070309020205020404" pitchFamily="49" charset="0"/>
                                </a:rPr>
                                <m:t>𝑯</m:t>
                              </m:r>
                            </m:e>
                            <m:sup>
                              <m:r>
                                <a:rPr lang="fr-FR" sz="2400" b="1" i="1" smtClean="0">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rgbClr val="000000"/>
                              </a:solidFill>
                              <a:latin typeface="Cambria Math" panose="02040503050406030204" pitchFamily="18" charset="0"/>
                              <a:ea typeface="Cambria Math" panose="02040503050406030204" pitchFamily="18" charset="0"/>
                              <a:cs typeface="Courier New" panose="02070309020205020404" pitchFamily="49" charset="0"/>
                            </a:rPr>
                            <m:t> </m:t>
                          </m:r>
                        </m:e>
                      </m:d>
                    </m:oMath>
                  </m:oMathPara>
                </a14:m>
                <a:endParaRPr lang="fr-FR" sz="2400" dirty="0"/>
              </a:p>
            </p:txBody>
          </p:sp>
        </mc:Choice>
        <mc:Fallback xmlns="">
          <p:sp>
            <p:nvSpPr>
              <p:cNvPr id="3" name="Rectangle 2"/>
              <p:cNvSpPr>
                <a:spLocks noRot="1" noChangeAspect="1" noMove="1" noResize="1" noEditPoints="1" noAdjustHandles="1" noChangeArrowheads="1" noChangeShapeType="1" noTextEdit="1"/>
              </p:cNvSpPr>
              <p:nvPr/>
            </p:nvSpPr>
            <p:spPr>
              <a:xfrm>
                <a:off x="825639" y="2784846"/>
                <a:ext cx="10131235" cy="461665"/>
              </a:xfrm>
              <a:prstGeom prst="rect">
                <a:avLst/>
              </a:prstGeom>
              <a:blipFill>
                <a:blip r:embed="rId3"/>
                <a:stretch>
                  <a:fillRect/>
                </a:stretch>
              </a:blipFill>
              <a:effectLst>
                <a:outerShdw blurRad="50800" dist="38100" dir="16200000" rotWithShape="0">
                  <a:prstClr val="black">
                    <a:alpha val="40000"/>
                  </a:prstClr>
                </a:outerShdw>
              </a:effectLst>
            </p:spPr>
            <p:txBody>
              <a:bodyPr/>
              <a:lstStyle/>
              <a:p>
                <a:r>
                  <a:rPr lang="fr-FR">
                    <a:noFill/>
                  </a:rPr>
                  <a:t> </a:t>
                </a:r>
              </a:p>
            </p:txBody>
          </p:sp>
        </mc:Fallback>
      </mc:AlternateContent>
      <p:cxnSp>
        <p:nvCxnSpPr>
          <p:cNvPr id="31" name="Connecteur droit avec flèche 30"/>
          <p:cNvCxnSpPr/>
          <p:nvPr/>
        </p:nvCxnSpPr>
        <p:spPr>
          <a:xfrm>
            <a:off x="2123983" y="2237127"/>
            <a:ext cx="0" cy="49161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2" name="ZoneTexte 31"/>
          <p:cNvSpPr txBox="1"/>
          <p:nvPr/>
        </p:nvSpPr>
        <p:spPr>
          <a:xfrm>
            <a:off x="1107820" y="1877087"/>
            <a:ext cx="2031325" cy="400110"/>
          </a:xfrm>
          <a:prstGeom prst="rect">
            <a:avLst/>
          </a:prstGeom>
          <a:noFill/>
        </p:spPr>
        <p:txBody>
          <a:bodyPr wrap="none" rtlCol="0">
            <a:spAutoFit/>
          </a:bodyPr>
          <a:lstStyle/>
          <a:p>
            <a:pPr algn="ctr">
              <a:spcBef>
                <a:spcPts val="0"/>
              </a:spcBef>
            </a:pPr>
            <a:r>
              <a:rPr lang="en-US" sz="2000" i="1" dirty="0">
                <a:solidFill>
                  <a:srgbClr val="FF0000"/>
                </a:solidFill>
                <a:latin typeface="Courier New" panose="02070309020205020404" pitchFamily="49" charset="0"/>
                <a:cs typeface="Courier New" panose="02070309020205020404" pitchFamily="49" charset="0"/>
              </a:rPr>
              <a:t>a posteriori</a:t>
            </a:r>
          </a:p>
        </p:txBody>
      </p:sp>
      <p:sp>
        <p:nvSpPr>
          <p:cNvPr id="33" name="ZoneTexte 32"/>
          <p:cNvSpPr txBox="1"/>
          <p:nvPr/>
        </p:nvSpPr>
        <p:spPr>
          <a:xfrm>
            <a:off x="5363411" y="1877087"/>
            <a:ext cx="1415772" cy="400110"/>
          </a:xfrm>
          <a:prstGeom prst="rect">
            <a:avLst/>
          </a:prstGeom>
          <a:noFill/>
        </p:spPr>
        <p:txBody>
          <a:bodyPr wrap="none" rtlCol="0">
            <a:spAutoFit/>
          </a:bodyPr>
          <a:lstStyle/>
          <a:p>
            <a:pPr algn="ctr">
              <a:spcBef>
                <a:spcPts val="0"/>
              </a:spcBef>
            </a:pPr>
            <a:r>
              <a:rPr lang="en-US" sz="2000" i="1" dirty="0">
                <a:solidFill>
                  <a:srgbClr val="FF0000"/>
                </a:solidFill>
                <a:latin typeface="Courier New" panose="02070309020205020404" pitchFamily="49" charset="0"/>
                <a:cs typeface="Courier New" panose="02070309020205020404" pitchFamily="49" charset="0"/>
              </a:rPr>
              <a:t>a priori</a:t>
            </a:r>
          </a:p>
        </p:txBody>
      </p:sp>
      <p:sp>
        <p:nvSpPr>
          <p:cNvPr id="34" name="ZoneTexte 33"/>
          <p:cNvSpPr txBox="1"/>
          <p:nvPr/>
        </p:nvSpPr>
        <p:spPr>
          <a:xfrm>
            <a:off x="8028138" y="1877087"/>
            <a:ext cx="2185214" cy="400110"/>
          </a:xfrm>
          <a:prstGeom prst="rect">
            <a:avLst/>
          </a:prstGeom>
          <a:noFill/>
        </p:spPr>
        <p:txBody>
          <a:bodyPr wrap="none" rtlCol="0">
            <a:spAutoFit/>
          </a:bodyPr>
          <a:lstStyle/>
          <a:p>
            <a:pPr algn="ctr">
              <a:spcBef>
                <a:spcPts val="0"/>
              </a:spcBef>
            </a:pPr>
            <a:r>
              <a:rPr lang="en-US" sz="2000" i="1" dirty="0" err="1">
                <a:solidFill>
                  <a:srgbClr val="FF0000"/>
                </a:solidFill>
                <a:latin typeface="Courier New" panose="02070309020205020404" pitchFamily="49" charset="0"/>
                <a:cs typeface="Courier New" panose="02070309020205020404" pitchFamily="49" charset="0"/>
              </a:rPr>
              <a:t>vraisemblance</a:t>
            </a:r>
            <a:endParaRPr lang="en-US" sz="2000" i="1" dirty="0">
              <a:solidFill>
                <a:srgbClr val="FF0000"/>
              </a:solidFill>
              <a:latin typeface="Courier New" panose="02070309020205020404" pitchFamily="49" charset="0"/>
              <a:cs typeface="Courier New" panose="02070309020205020404" pitchFamily="49" charset="0"/>
            </a:endParaRPr>
          </a:p>
        </p:txBody>
      </p:sp>
      <p:cxnSp>
        <p:nvCxnSpPr>
          <p:cNvPr id="35" name="Connecteur droit avec flèche 34"/>
          <p:cNvCxnSpPr/>
          <p:nvPr/>
        </p:nvCxnSpPr>
        <p:spPr>
          <a:xfrm>
            <a:off x="6081630" y="2237127"/>
            <a:ext cx="0" cy="49161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6" name="Connecteur droit avec flèche 35"/>
          <p:cNvCxnSpPr/>
          <p:nvPr/>
        </p:nvCxnSpPr>
        <p:spPr>
          <a:xfrm>
            <a:off x="9132547" y="2237127"/>
            <a:ext cx="0" cy="49161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xmlns:a14="http://schemas.microsoft.com/office/drawing/2010/main">
        <mc:Choice Requires="a14">
          <p:sp>
            <p:nvSpPr>
              <p:cNvPr id="4" name="Rectangle 3"/>
              <p:cNvSpPr/>
              <p:nvPr/>
            </p:nvSpPr>
            <p:spPr>
              <a:xfrm>
                <a:off x="825639" y="4437112"/>
                <a:ext cx="10030053" cy="509178"/>
              </a:xfrm>
              <a:prstGeom prst="rect">
                <a:avLst/>
              </a:prstGeom>
              <a:solidFill>
                <a:schemeClr val="bg1">
                  <a:lumMod val="85000"/>
                </a:schemeClr>
              </a:solidFill>
              <a:effectLst>
                <a:outerShdw blurRad="50800" dist="38100" dir="16200000"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r>
                        <a:rPr lang="fr-FR" sz="2400" b="1" i="1" smtClean="0">
                          <a:solidFill>
                            <a:schemeClr val="tx1"/>
                          </a:solidFill>
                          <a:latin typeface="Cambria Math" panose="02040503050406030204" pitchFamily="18" charset="0"/>
                          <a:cs typeface="Courier New" panose="02070309020205020404" pitchFamily="49" charset="0"/>
                        </a:rPr>
                        <m:t>𝒑</m:t>
                      </m:r>
                      <m:d>
                        <m:dPr>
                          <m:ctrlPr>
                            <a:rPr lang="fr-FR" sz="2400" b="1" i="1">
                              <a:solidFill>
                                <a:schemeClr val="tx1"/>
                              </a:solidFill>
                              <a:latin typeface="Cambria Math" panose="02040503050406030204" pitchFamily="18" charset="0"/>
                              <a:cs typeface="Courier New" panose="02070309020205020404" pitchFamily="49" charset="0"/>
                            </a:rPr>
                          </m:ctrlPr>
                        </m:dPr>
                        <m:e>
                          <m:r>
                            <a:rPr lang="fr-FR" sz="2400" b="1" i="1" smtClean="0">
                              <a:solidFill>
                                <a:schemeClr val="tx1"/>
                              </a:solidFill>
                              <a:latin typeface="Cambria Math" panose="02040503050406030204" pitchFamily="18" charset="0"/>
                              <a:cs typeface="Courier New" panose="02070309020205020404" pitchFamily="49" charset="0"/>
                            </a:rPr>
                            <m:t>𝑨</m:t>
                          </m:r>
                          <m:r>
                            <a:rPr lang="fr-FR" sz="2400" b="1" i="1" smtClean="0">
                              <a:solidFill>
                                <a:schemeClr val="tx1"/>
                              </a:solidFill>
                              <a:latin typeface="Cambria Math" panose="02040503050406030204" pitchFamily="18" charset="0"/>
                              <a:cs typeface="Courier New" panose="02070309020205020404" pitchFamily="49" charset="0"/>
                            </a:rPr>
                            <m:t>,</m:t>
                          </m:r>
                          <m:r>
                            <a:rPr lang="fr-FR" sz="2400" b="1" i="1" smtClean="0">
                              <a:solidFill>
                                <a:schemeClr val="tx1"/>
                              </a:solidFill>
                              <a:latin typeface="Cambria Math" panose="02040503050406030204" pitchFamily="18" charset="0"/>
                              <a:cs typeface="Courier New" panose="02070309020205020404" pitchFamily="49" charset="0"/>
                            </a:rPr>
                            <m:t>𝑩</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𝝈</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²</m:t>
                          </m:r>
                        </m:e>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𝒕</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𝑻</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𝑯</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𝒀</m:t>
                          </m:r>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𝒕</m:t>
                          </m:r>
                          <m:r>
                            <a:rPr lang="fr-FR" sz="2400" b="1" i="1">
                              <a:solidFill>
                                <a:schemeClr val="tx1"/>
                              </a:solidFill>
                              <a:latin typeface="Cambria Math" panose="02040503050406030204" pitchFamily="18" charset="0"/>
                              <a:cs typeface="Courier New" panose="02070309020205020404" pitchFamily="49" charset="0"/>
                            </a:rPr>
                            <m:t>)</m:t>
                          </m:r>
                        </m:e>
                      </m:d>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𝒑</m:t>
                      </m:r>
                      <m:d>
                        <m:dPr>
                          <m:ctrlPr>
                            <a:rPr lang="fr-FR" sz="2400" b="1" i="1">
                              <a:solidFill>
                                <a:schemeClr val="tx1"/>
                              </a:solidFill>
                              <a:latin typeface="Cambria Math" panose="02040503050406030204" pitchFamily="18" charset="0"/>
                              <a:cs typeface="Courier New" panose="02070309020205020404" pitchFamily="49" charset="0"/>
                            </a:rPr>
                          </m:ctrlPr>
                        </m:dPr>
                        <m:e>
                          <m:r>
                            <a:rPr lang="fr-FR" sz="2400" b="1" i="1" smtClean="0">
                              <a:solidFill>
                                <a:schemeClr val="tx1"/>
                              </a:solidFill>
                              <a:latin typeface="Cambria Math" panose="02040503050406030204" pitchFamily="18" charset="0"/>
                              <a:cs typeface="Courier New" panose="02070309020205020404" pitchFamily="49" charset="0"/>
                            </a:rPr>
                            <m:t>𝑨</m:t>
                          </m:r>
                          <m:r>
                            <a:rPr lang="fr-FR" sz="2400" b="1" i="1" smtClean="0">
                              <a:solidFill>
                                <a:schemeClr val="tx1"/>
                              </a:solidFill>
                              <a:latin typeface="Cambria Math" panose="02040503050406030204" pitchFamily="18" charset="0"/>
                              <a:cs typeface="Courier New" panose="02070309020205020404" pitchFamily="49" charset="0"/>
                            </a:rPr>
                            <m:t>,</m:t>
                          </m:r>
                          <m:r>
                            <a:rPr lang="fr-FR" sz="2400" b="1" i="1" smtClean="0">
                              <a:solidFill>
                                <a:schemeClr val="tx1"/>
                              </a:solidFill>
                              <a:latin typeface="Cambria Math" panose="02040503050406030204" pitchFamily="18" charset="0"/>
                              <a:cs typeface="Courier New" panose="02070309020205020404" pitchFamily="49" charset="0"/>
                            </a:rPr>
                            <m:t>𝑩</m:t>
                          </m:r>
                        </m:e>
                        <m:e>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𝝈</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𝟐</m:t>
                              </m:r>
                            </m:sup>
                          </m:s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𝒕</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𝑻</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𝑯</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𝒀</m:t>
                          </m:r>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𝒕</m:t>
                          </m:r>
                          <m:r>
                            <a:rPr lang="fr-FR" sz="2400" b="1" i="1">
                              <a:solidFill>
                                <a:schemeClr val="tx1"/>
                              </a:solidFill>
                              <a:latin typeface="Cambria Math" panose="02040503050406030204" pitchFamily="18" charset="0"/>
                              <a:cs typeface="Courier New" panose="02070309020205020404" pitchFamily="49" charset="0"/>
                            </a:rPr>
                            <m:t>)</m:t>
                          </m:r>
                        </m:e>
                      </m:d>
                      <m:r>
                        <a:rPr lang="fr-FR" sz="2400" b="1" i="1">
                          <a:solidFill>
                            <a:schemeClr val="tx1"/>
                          </a:solidFill>
                          <a:latin typeface="Cambria Math" panose="02040503050406030204" pitchFamily="18" charset="0"/>
                          <a:cs typeface="Courier New" panose="02070309020205020404" pitchFamily="49" charset="0"/>
                        </a:rPr>
                        <m:t>𝒑</m:t>
                      </m:r>
                      <m:d>
                        <m:dPr>
                          <m:ctrlPr>
                            <a:rPr lang="fr-FR" sz="2400" b="1" i="1">
                              <a:solidFill>
                                <a:schemeClr val="tx1"/>
                              </a:solidFill>
                              <a:latin typeface="Cambria Math" panose="02040503050406030204" pitchFamily="18" charset="0"/>
                              <a:cs typeface="Courier New" panose="02070309020205020404" pitchFamily="49" charset="0"/>
                            </a:rPr>
                          </m:ctrlPr>
                        </m:d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𝝈</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²</m:t>
                          </m:r>
                        </m:e>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𝒕</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𝑻</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𝑯</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𝒀</m:t>
                          </m:r>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𝒕</m:t>
                          </m:r>
                          <m:r>
                            <a:rPr lang="fr-FR" sz="2400" b="1" i="1">
                              <a:solidFill>
                                <a:schemeClr val="tx1"/>
                              </a:solidFill>
                              <a:latin typeface="Cambria Math" panose="02040503050406030204" pitchFamily="18" charset="0"/>
                              <a:cs typeface="Courier New" panose="02070309020205020404" pitchFamily="49" charset="0"/>
                            </a:rPr>
                            <m:t>)</m:t>
                          </m:r>
                        </m:e>
                      </m:d>
                    </m:oMath>
                  </m:oMathPara>
                </a14:m>
                <a:endParaRPr lang="fr-FR" sz="2400" b="1"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825639" y="4437112"/>
                <a:ext cx="10030053" cy="509178"/>
              </a:xfrm>
              <a:prstGeom prst="rect">
                <a:avLst/>
              </a:prstGeom>
              <a:blipFill>
                <a:blip r:embed="rId4"/>
                <a:stretch>
                  <a:fillRect/>
                </a:stretch>
              </a:blipFill>
              <a:effectLst>
                <a:outerShdw blurRad="50800" dist="38100" dir="16200000" rotWithShape="0">
                  <a:prstClr val="black">
                    <a:alpha val="40000"/>
                  </a:prstClr>
                </a:outerShdw>
              </a:effectLst>
            </p:spPr>
            <p:txBody>
              <a:bodyPr/>
              <a:lstStyle/>
              <a:p>
                <a:r>
                  <a:rPr lang="fr-FR">
                    <a:noFill/>
                  </a:rPr>
                  <a:t> </a:t>
                </a:r>
              </a:p>
            </p:txBody>
          </p:sp>
        </mc:Fallback>
      </mc:AlternateContent>
      <p:sp>
        <p:nvSpPr>
          <p:cNvPr id="24" name="ZoneTexte 23"/>
          <p:cNvSpPr txBox="1"/>
          <p:nvPr/>
        </p:nvSpPr>
        <p:spPr>
          <a:xfrm>
            <a:off x="614565" y="3822139"/>
            <a:ext cx="6494085" cy="400110"/>
          </a:xfrm>
          <a:prstGeom prst="rect">
            <a:avLst/>
          </a:prstGeom>
          <a:noFill/>
        </p:spPr>
        <p:txBody>
          <a:bodyPr wrap="none" rtlCol="0">
            <a:spAutoFit/>
          </a:bodyPr>
          <a:lstStyle/>
          <a:p>
            <a:r>
              <a:rPr lang="fr-FR" sz="2000" b="1" dirty="0">
                <a:solidFill>
                  <a:srgbClr val="0070C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On peut aussi exprimer l'a posteriori par</a:t>
            </a:r>
          </a:p>
        </p:txBody>
      </p:sp>
      <p:sp>
        <p:nvSpPr>
          <p:cNvPr id="15" name="Rectangle 14">
            <a:extLst>
              <a:ext uri="{FF2B5EF4-FFF2-40B4-BE49-F238E27FC236}">
                <a16:creationId xmlns:a16="http://schemas.microsoft.com/office/drawing/2014/main" id="{4CFB3476-6BE4-8148-8A08-AEB34DFB6AD9}"/>
              </a:ext>
            </a:extLst>
          </p:cNvPr>
          <p:cNvSpPr/>
          <p:nvPr/>
        </p:nvSpPr>
        <p:spPr>
          <a:xfrm>
            <a:off x="66230" y="980728"/>
            <a:ext cx="11593288" cy="766364"/>
          </a:xfrm>
          <a:prstGeom prst="rect">
            <a:avLst/>
          </a:prstGeom>
        </p:spPr>
        <p:txBody>
          <a:bodyPr wrap="square">
            <a:spAutoFit/>
          </a:bodyPr>
          <a:lstStyle/>
          <a:p>
            <a:pPr lvl="0">
              <a:lnSpc>
                <a:spcPct val="90000"/>
              </a:lnSpc>
              <a:spcBef>
                <a:spcPts val="1000"/>
              </a:spcBef>
              <a:defRPr/>
            </a:pPr>
            <a:r>
              <a:rPr lang="fr-FR" sz="2400" b="1" dirty="0">
                <a:solidFill>
                  <a:srgbClr val="FF0000"/>
                </a:solidFill>
                <a:latin typeface="Courier New" panose="02070309020205020404" pitchFamily="49" charset="0"/>
                <a:cs typeface="Courier New" panose="02070309020205020404" pitchFamily="49" charset="0"/>
              </a:rPr>
              <a:t>Actualisation bayésienne des paramètres du modèle et     création de données non observées </a:t>
            </a:r>
            <a:r>
              <a:rPr lang="fr-FR" sz="2000" b="1" dirty="0">
                <a:solidFill>
                  <a:srgbClr val="FF0000"/>
                </a:solidFill>
                <a:latin typeface="Courier New" panose="02070309020205020404" pitchFamily="49" charset="0"/>
                <a:cs typeface="Courier New" panose="02070309020205020404" pitchFamily="49" charset="0"/>
              </a:rPr>
              <a:t>(si nb données insuffisant)</a:t>
            </a:r>
            <a:endParaRPr lang="fr-FR" sz="2400" b="1" dirty="0">
              <a:solidFill>
                <a:srgbClr val="FF0000"/>
              </a:solidFill>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D5A7DA31-5B05-2441-80B7-CEECABDF6F52}"/>
              </a:ext>
            </a:extLst>
          </p:cNvPr>
          <p:cNvSpPr/>
          <p:nvPr/>
        </p:nvSpPr>
        <p:spPr>
          <a:xfrm>
            <a:off x="119336" y="159023"/>
            <a:ext cx="2024913" cy="461665"/>
          </a:xfrm>
          <a:prstGeom prst="rect">
            <a:avLst/>
          </a:prstGeom>
        </p:spPr>
        <p:txBody>
          <a:bodyPr wrap="none">
            <a:spAutoFit/>
          </a:bodyPr>
          <a:lstStyle/>
          <a:p>
            <a:r>
              <a:rPr lang="fr-FR" sz="2400" b="1" dirty="0">
                <a:solidFill>
                  <a:schemeClr val="bg1"/>
                </a:solidFill>
                <a:cs typeface="Times New Roman" pitchFamily="18" charset="0"/>
              </a:rPr>
              <a:t>Perspectives</a:t>
            </a:r>
          </a:p>
        </p:txBody>
      </p:sp>
      <p:sp>
        <p:nvSpPr>
          <p:cNvPr id="17" name="Rectangle 16">
            <a:extLst>
              <a:ext uri="{FF2B5EF4-FFF2-40B4-BE49-F238E27FC236}">
                <a16:creationId xmlns:a16="http://schemas.microsoft.com/office/drawing/2014/main" id="{3B02EB8D-A45B-004E-B3EF-A3FE3098B6E6}"/>
              </a:ext>
            </a:extLst>
          </p:cNvPr>
          <p:cNvSpPr/>
          <p:nvPr/>
        </p:nvSpPr>
        <p:spPr>
          <a:xfrm>
            <a:off x="6096000" y="220578"/>
            <a:ext cx="4182555" cy="338554"/>
          </a:xfrm>
          <a:prstGeom prst="rect">
            <a:avLst/>
          </a:prstGeom>
          <a:ln w="28575">
            <a:noFill/>
          </a:ln>
        </p:spPr>
        <p:txBody>
          <a:bodyPr wrap="none">
            <a:spAutoFit/>
          </a:bodyPr>
          <a:lstStyle/>
          <a:p>
            <a:r>
              <a:rPr lang="fr-FR" sz="1600" b="1" i="1" dirty="0">
                <a:solidFill>
                  <a:schemeClr val="bg1"/>
                </a:solidFill>
              </a:rPr>
              <a:t>Actualisation du modèle de dégradation</a:t>
            </a:r>
          </a:p>
        </p:txBody>
      </p:sp>
    </p:spTree>
    <p:extLst>
      <p:ext uri="{BB962C8B-B14F-4D97-AF65-F5344CB8AC3E}">
        <p14:creationId xmlns:p14="http://schemas.microsoft.com/office/powerpoint/2010/main" val="37456766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55</a:t>
            </a:fld>
            <a:endParaRPr lang="fr-FR" dirty="0"/>
          </a:p>
        </p:txBody>
      </p:sp>
      <mc:AlternateContent xmlns:mc="http://schemas.openxmlformats.org/markup-compatibility/2006" xmlns:a14="http://schemas.microsoft.com/office/drawing/2010/main">
        <mc:Choice Requires="a14">
          <p:sp>
            <p:nvSpPr>
              <p:cNvPr id="4" name="Rectangle 3"/>
              <p:cNvSpPr/>
              <p:nvPr/>
            </p:nvSpPr>
            <p:spPr>
              <a:xfrm>
                <a:off x="825639" y="2051669"/>
                <a:ext cx="10030053" cy="509178"/>
              </a:xfrm>
              <a:prstGeom prst="rect">
                <a:avLst/>
              </a:prstGeom>
              <a:solidFill>
                <a:schemeClr val="bg1">
                  <a:lumMod val="85000"/>
                </a:schemeClr>
              </a:solidFill>
              <a:effectLst>
                <a:outerShdw blurRad="50800" dist="38100" dir="16200000"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r>
                        <a:rPr lang="fr-FR" sz="2400" b="1" i="1" smtClean="0">
                          <a:solidFill>
                            <a:schemeClr val="tx1"/>
                          </a:solidFill>
                          <a:latin typeface="Cambria Math" panose="02040503050406030204" pitchFamily="18" charset="0"/>
                          <a:cs typeface="Courier New" panose="02070309020205020404" pitchFamily="49" charset="0"/>
                        </a:rPr>
                        <m:t>𝒑</m:t>
                      </m:r>
                      <m:d>
                        <m:dPr>
                          <m:ctrlPr>
                            <a:rPr lang="fr-FR" sz="2400" b="1" i="1">
                              <a:solidFill>
                                <a:schemeClr val="tx1"/>
                              </a:solidFill>
                              <a:latin typeface="Cambria Math" panose="02040503050406030204" pitchFamily="18" charset="0"/>
                              <a:cs typeface="Courier New" panose="02070309020205020404" pitchFamily="49" charset="0"/>
                            </a:rPr>
                          </m:ctrlPr>
                        </m:dPr>
                        <m:e>
                          <m:r>
                            <a:rPr lang="fr-FR" sz="2400" b="1" i="1" smtClean="0">
                              <a:solidFill>
                                <a:schemeClr val="tx1"/>
                              </a:solidFill>
                              <a:latin typeface="Cambria Math" panose="02040503050406030204" pitchFamily="18" charset="0"/>
                              <a:cs typeface="Courier New" panose="02070309020205020404" pitchFamily="49" charset="0"/>
                            </a:rPr>
                            <m:t>𝑨</m:t>
                          </m:r>
                          <m:r>
                            <a:rPr lang="fr-FR" sz="2400" b="1" i="1" smtClean="0">
                              <a:solidFill>
                                <a:schemeClr val="tx1"/>
                              </a:solidFill>
                              <a:latin typeface="Cambria Math" panose="02040503050406030204" pitchFamily="18" charset="0"/>
                              <a:cs typeface="Courier New" panose="02070309020205020404" pitchFamily="49" charset="0"/>
                            </a:rPr>
                            <m:t>,</m:t>
                          </m:r>
                          <m:r>
                            <a:rPr lang="fr-FR" sz="2400" b="1" i="1" smtClean="0">
                              <a:solidFill>
                                <a:schemeClr val="tx1"/>
                              </a:solidFill>
                              <a:latin typeface="Cambria Math" panose="02040503050406030204" pitchFamily="18" charset="0"/>
                              <a:cs typeface="Courier New" panose="02070309020205020404" pitchFamily="49" charset="0"/>
                            </a:rPr>
                            <m:t>𝑩</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𝝈</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²</m:t>
                          </m:r>
                        </m:e>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𝒕</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𝑻</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𝑯</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𝒀</m:t>
                          </m:r>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𝒕</m:t>
                          </m:r>
                          <m:r>
                            <a:rPr lang="fr-FR" sz="2400" b="1" i="1">
                              <a:solidFill>
                                <a:schemeClr val="tx1"/>
                              </a:solidFill>
                              <a:latin typeface="Cambria Math" panose="02040503050406030204" pitchFamily="18" charset="0"/>
                              <a:cs typeface="Courier New" panose="02070309020205020404" pitchFamily="49" charset="0"/>
                            </a:rPr>
                            <m:t>)</m:t>
                          </m:r>
                        </m:e>
                      </m:d>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𝒑</m:t>
                      </m:r>
                      <m:d>
                        <m:dPr>
                          <m:ctrlPr>
                            <a:rPr lang="fr-FR" sz="2400" b="1" i="1">
                              <a:solidFill>
                                <a:schemeClr val="tx1"/>
                              </a:solidFill>
                              <a:latin typeface="Cambria Math" panose="02040503050406030204" pitchFamily="18" charset="0"/>
                              <a:cs typeface="Courier New" panose="02070309020205020404" pitchFamily="49" charset="0"/>
                            </a:rPr>
                          </m:ctrlPr>
                        </m:dPr>
                        <m:e>
                          <m:r>
                            <a:rPr lang="fr-FR" sz="2400" b="1" i="1" smtClean="0">
                              <a:solidFill>
                                <a:schemeClr val="tx1"/>
                              </a:solidFill>
                              <a:latin typeface="Cambria Math" panose="02040503050406030204" pitchFamily="18" charset="0"/>
                              <a:cs typeface="Courier New" panose="02070309020205020404" pitchFamily="49" charset="0"/>
                            </a:rPr>
                            <m:t>𝑨</m:t>
                          </m:r>
                          <m:r>
                            <a:rPr lang="fr-FR" sz="2400" b="1" i="1" smtClean="0">
                              <a:solidFill>
                                <a:schemeClr val="tx1"/>
                              </a:solidFill>
                              <a:latin typeface="Cambria Math" panose="02040503050406030204" pitchFamily="18" charset="0"/>
                              <a:cs typeface="Courier New" panose="02070309020205020404" pitchFamily="49" charset="0"/>
                            </a:rPr>
                            <m:t>,</m:t>
                          </m:r>
                          <m:r>
                            <a:rPr lang="fr-FR" sz="2400" b="1" i="1" smtClean="0">
                              <a:solidFill>
                                <a:schemeClr val="tx1"/>
                              </a:solidFill>
                              <a:latin typeface="Cambria Math" panose="02040503050406030204" pitchFamily="18" charset="0"/>
                              <a:cs typeface="Courier New" panose="02070309020205020404" pitchFamily="49" charset="0"/>
                            </a:rPr>
                            <m:t>𝑩</m:t>
                          </m:r>
                        </m:e>
                        <m:e>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𝝈</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𝟐</m:t>
                              </m:r>
                            </m:sup>
                          </m:s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𝒕</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𝑻</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𝑯</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𝒀</m:t>
                          </m:r>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𝒕</m:t>
                          </m:r>
                          <m:r>
                            <a:rPr lang="fr-FR" sz="2400" b="1" i="1">
                              <a:solidFill>
                                <a:schemeClr val="tx1"/>
                              </a:solidFill>
                              <a:latin typeface="Cambria Math" panose="02040503050406030204" pitchFamily="18" charset="0"/>
                              <a:cs typeface="Courier New" panose="02070309020205020404" pitchFamily="49" charset="0"/>
                            </a:rPr>
                            <m:t>)</m:t>
                          </m:r>
                        </m:e>
                      </m:d>
                      <m:r>
                        <a:rPr lang="fr-FR" sz="2400" b="1" i="1">
                          <a:solidFill>
                            <a:schemeClr val="tx1"/>
                          </a:solidFill>
                          <a:latin typeface="Cambria Math" panose="02040503050406030204" pitchFamily="18" charset="0"/>
                          <a:cs typeface="Courier New" panose="02070309020205020404" pitchFamily="49" charset="0"/>
                        </a:rPr>
                        <m:t>𝒑</m:t>
                      </m:r>
                      <m:d>
                        <m:dPr>
                          <m:ctrlPr>
                            <a:rPr lang="fr-FR" sz="2400" b="1" i="1">
                              <a:solidFill>
                                <a:schemeClr val="tx1"/>
                              </a:solidFill>
                              <a:latin typeface="Cambria Math" panose="02040503050406030204" pitchFamily="18" charset="0"/>
                              <a:cs typeface="Courier New" panose="02070309020205020404" pitchFamily="49" charset="0"/>
                            </a:rPr>
                          </m:ctrlPr>
                        </m:d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𝝈</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²</m:t>
                          </m:r>
                        </m:e>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𝒕</m:t>
                          </m:r>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𝑻</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p>
                            <m:sSupPr>
                              <m:ctrlP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pPr>
                            <m:e>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𝑯</m:t>
                              </m:r>
                            </m:e>
                            <m:sup>
                              <m:r>
                                <a:rPr lang="fr-FR" sz="24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up>
                          </m:sSup>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𝒀</m:t>
                          </m:r>
                          <m:r>
                            <a:rPr lang="fr-FR" sz="2400" b="1" i="1">
                              <a:solidFill>
                                <a:schemeClr val="tx1"/>
                              </a:solidFill>
                              <a:latin typeface="Cambria Math" panose="02040503050406030204" pitchFamily="18" charset="0"/>
                              <a:cs typeface="Courier New" panose="02070309020205020404" pitchFamily="49" charset="0"/>
                            </a:rPr>
                            <m:t>(</m:t>
                          </m:r>
                          <m:r>
                            <a:rPr lang="fr-FR" sz="2400" b="1" i="1">
                              <a:solidFill>
                                <a:schemeClr val="tx1"/>
                              </a:solidFill>
                              <a:latin typeface="Cambria Math" panose="02040503050406030204" pitchFamily="18" charset="0"/>
                              <a:cs typeface="Courier New" panose="02070309020205020404" pitchFamily="49" charset="0"/>
                            </a:rPr>
                            <m:t>𝒕</m:t>
                          </m:r>
                          <m:r>
                            <a:rPr lang="fr-FR" sz="2400" b="1" i="1">
                              <a:solidFill>
                                <a:schemeClr val="tx1"/>
                              </a:solidFill>
                              <a:latin typeface="Cambria Math" panose="02040503050406030204" pitchFamily="18" charset="0"/>
                              <a:cs typeface="Courier New" panose="02070309020205020404" pitchFamily="49" charset="0"/>
                            </a:rPr>
                            <m:t>)</m:t>
                          </m:r>
                        </m:e>
                      </m:d>
                    </m:oMath>
                  </m:oMathPara>
                </a14:m>
                <a:endParaRPr lang="fr-FR" sz="2400" b="1"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825639" y="2051669"/>
                <a:ext cx="10030053" cy="509178"/>
              </a:xfrm>
              <a:prstGeom prst="rect">
                <a:avLst/>
              </a:prstGeom>
              <a:blipFill>
                <a:blip r:embed="rId3"/>
                <a:stretch>
                  <a:fillRect/>
                </a:stretch>
              </a:blipFill>
              <a:effectLst>
                <a:outerShdw blurRad="50800" dist="38100" dir="16200000" rotWithShape="0">
                  <a:prstClr val="black">
                    <a:alpha val="40000"/>
                  </a:prstClr>
                </a:outerShdw>
              </a:effectLst>
            </p:spPr>
            <p:txBody>
              <a:bodyPr/>
              <a:lstStyle/>
              <a:p>
                <a:r>
                  <a:rPr lang="fr-FR">
                    <a:noFill/>
                  </a:rPr>
                  <a:t> </a:t>
                </a:r>
              </a:p>
            </p:txBody>
          </p:sp>
        </mc:Fallback>
      </mc:AlternateContent>
      <p:pic>
        <p:nvPicPr>
          <p:cNvPr id="8" name="Image 7"/>
          <p:cNvPicPr>
            <a:picLocks noChangeAspect="1"/>
          </p:cNvPicPr>
          <p:nvPr/>
        </p:nvPicPr>
        <p:blipFill>
          <a:blip r:embed="rId4"/>
          <a:stretch>
            <a:fillRect/>
          </a:stretch>
        </p:blipFill>
        <p:spPr>
          <a:xfrm>
            <a:off x="838149" y="2767828"/>
            <a:ext cx="4512358" cy="3296548"/>
          </a:xfrm>
          <a:prstGeom prst="rect">
            <a:avLst/>
          </a:prstGeom>
          <a:solidFill>
            <a:schemeClr val="bg1"/>
          </a:solidFill>
          <a:effectLst>
            <a:outerShdw blurRad="50800" dist="38100" dir="16200000" rotWithShape="0">
              <a:prstClr val="black">
                <a:alpha val="40000"/>
              </a:prstClr>
            </a:outerShdw>
          </a:effectLst>
        </p:spPr>
      </p:pic>
      <p:pic>
        <p:nvPicPr>
          <p:cNvPr id="9" name="Image 8"/>
          <p:cNvPicPr>
            <a:picLocks noChangeAspect="1"/>
          </p:cNvPicPr>
          <p:nvPr/>
        </p:nvPicPr>
        <p:blipFill>
          <a:blip r:embed="rId5"/>
          <a:stretch>
            <a:fillRect/>
          </a:stretch>
        </p:blipFill>
        <p:spPr>
          <a:xfrm>
            <a:off x="5663952" y="2753086"/>
            <a:ext cx="5480016" cy="3609375"/>
          </a:xfrm>
          <a:prstGeom prst="rect">
            <a:avLst/>
          </a:prstGeom>
          <a:solidFill>
            <a:schemeClr val="bg1"/>
          </a:solidFill>
          <a:effectLst>
            <a:outerShdw blurRad="50800" dist="38100" dir="16200000" rotWithShape="0">
              <a:prstClr val="black">
                <a:alpha val="40000"/>
              </a:prstClr>
            </a:outerShdw>
          </a:effectLst>
        </p:spPr>
      </p:pic>
      <p:sp>
        <p:nvSpPr>
          <p:cNvPr id="10" name="Rectangle 9">
            <a:extLst>
              <a:ext uri="{FF2B5EF4-FFF2-40B4-BE49-F238E27FC236}">
                <a16:creationId xmlns:a16="http://schemas.microsoft.com/office/drawing/2014/main" id="{6A260BCB-1C2E-9742-8B1E-9FAC5FDD5004}"/>
              </a:ext>
            </a:extLst>
          </p:cNvPr>
          <p:cNvSpPr/>
          <p:nvPr/>
        </p:nvSpPr>
        <p:spPr>
          <a:xfrm>
            <a:off x="119336" y="159023"/>
            <a:ext cx="2024913" cy="461665"/>
          </a:xfrm>
          <a:prstGeom prst="rect">
            <a:avLst/>
          </a:prstGeom>
        </p:spPr>
        <p:txBody>
          <a:bodyPr wrap="none">
            <a:spAutoFit/>
          </a:bodyPr>
          <a:lstStyle/>
          <a:p>
            <a:r>
              <a:rPr lang="fr-FR" sz="2400" b="1" dirty="0">
                <a:solidFill>
                  <a:schemeClr val="bg1"/>
                </a:solidFill>
                <a:cs typeface="Times New Roman" pitchFamily="18" charset="0"/>
              </a:rPr>
              <a:t>Perspectives</a:t>
            </a:r>
          </a:p>
        </p:txBody>
      </p:sp>
      <p:sp>
        <p:nvSpPr>
          <p:cNvPr id="11" name="Rectangle 10">
            <a:extLst>
              <a:ext uri="{FF2B5EF4-FFF2-40B4-BE49-F238E27FC236}">
                <a16:creationId xmlns:a16="http://schemas.microsoft.com/office/drawing/2014/main" id="{C8F04306-780B-684D-BD17-1FE4898B0EB3}"/>
              </a:ext>
            </a:extLst>
          </p:cNvPr>
          <p:cNvSpPr/>
          <p:nvPr/>
        </p:nvSpPr>
        <p:spPr>
          <a:xfrm>
            <a:off x="6096000" y="220578"/>
            <a:ext cx="4182555" cy="338554"/>
          </a:xfrm>
          <a:prstGeom prst="rect">
            <a:avLst/>
          </a:prstGeom>
          <a:ln w="28575">
            <a:noFill/>
          </a:ln>
        </p:spPr>
        <p:txBody>
          <a:bodyPr wrap="none">
            <a:spAutoFit/>
          </a:bodyPr>
          <a:lstStyle/>
          <a:p>
            <a:r>
              <a:rPr lang="fr-FR" sz="1600" b="1" i="1" dirty="0">
                <a:solidFill>
                  <a:schemeClr val="bg1"/>
                </a:solidFill>
              </a:rPr>
              <a:t>Actualisation du modèle de dégradation</a:t>
            </a:r>
          </a:p>
        </p:txBody>
      </p:sp>
      <p:sp>
        <p:nvSpPr>
          <p:cNvPr id="12" name="Rectangle 11">
            <a:extLst>
              <a:ext uri="{FF2B5EF4-FFF2-40B4-BE49-F238E27FC236}">
                <a16:creationId xmlns:a16="http://schemas.microsoft.com/office/drawing/2014/main" id="{E1C888C5-A497-6745-A241-7D52EA284787}"/>
              </a:ext>
            </a:extLst>
          </p:cNvPr>
          <p:cNvSpPr/>
          <p:nvPr/>
        </p:nvSpPr>
        <p:spPr>
          <a:xfrm>
            <a:off x="66230" y="980728"/>
            <a:ext cx="11593288" cy="766364"/>
          </a:xfrm>
          <a:prstGeom prst="rect">
            <a:avLst/>
          </a:prstGeom>
        </p:spPr>
        <p:txBody>
          <a:bodyPr wrap="square">
            <a:spAutoFit/>
          </a:bodyPr>
          <a:lstStyle/>
          <a:p>
            <a:pPr lvl="0">
              <a:lnSpc>
                <a:spcPct val="90000"/>
              </a:lnSpc>
              <a:spcBef>
                <a:spcPts val="1000"/>
              </a:spcBef>
              <a:defRPr/>
            </a:pPr>
            <a:r>
              <a:rPr lang="fr-FR" sz="2400" b="1" dirty="0">
                <a:solidFill>
                  <a:srgbClr val="FF0000"/>
                </a:solidFill>
                <a:latin typeface="Courier New" panose="02070309020205020404" pitchFamily="49" charset="0"/>
                <a:cs typeface="Courier New" panose="02070309020205020404" pitchFamily="49" charset="0"/>
              </a:rPr>
              <a:t>Actualisation bayésienne des paramètres du modèle et     création de données non observées </a:t>
            </a:r>
            <a:r>
              <a:rPr lang="fr-FR" sz="2000" b="1" dirty="0">
                <a:solidFill>
                  <a:srgbClr val="FF0000"/>
                </a:solidFill>
                <a:latin typeface="Courier New" panose="02070309020205020404" pitchFamily="49" charset="0"/>
                <a:cs typeface="Courier New" panose="02070309020205020404" pitchFamily="49" charset="0"/>
              </a:rPr>
              <a:t>(si nb données insuffisant)</a:t>
            </a:r>
            <a:endParaRPr lang="fr-FR" sz="2400"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8974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56</a:t>
            </a:fld>
            <a:endParaRPr lang="fr-FR" dirty="0"/>
          </a:p>
        </p:txBody>
      </p:sp>
      <p:pic>
        <p:nvPicPr>
          <p:cNvPr id="9" name="Image 8"/>
          <p:cNvPicPr>
            <a:picLocks noChangeAspect="1"/>
          </p:cNvPicPr>
          <p:nvPr/>
        </p:nvPicPr>
        <p:blipFill>
          <a:blip r:embed="rId3"/>
          <a:stretch>
            <a:fillRect/>
          </a:stretch>
        </p:blipFill>
        <p:spPr>
          <a:xfrm>
            <a:off x="804685" y="2852936"/>
            <a:ext cx="5480016" cy="3609375"/>
          </a:xfrm>
          <a:prstGeom prst="rect">
            <a:avLst/>
          </a:prstGeom>
          <a:solidFill>
            <a:schemeClr val="bg1"/>
          </a:solidFill>
          <a:effectLst>
            <a:outerShdw blurRad="50800" dist="38100" dir="16200000" rotWithShape="0">
              <a:prstClr val="black">
                <a:alpha val="40000"/>
              </a:prstClr>
            </a:outerShdw>
          </a:effectLst>
        </p:spPr>
      </p:pic>
      <p:grpSp>
        <p:nvGrpSpPr>
          <p:cNvPr id="10" name="Groupe 9"/>
          <p:cNvGrpSpPr/>
          <p:nvPr/>
        </p:nvGrpSpPr>
        <p:grpSpPr>
          <a:xfrm rot="5400000" flipV="1">
            <a:off x="864572" y="2374035"/>
            <a:ext cx="468000" cy="489801"/>
            <a:chOff x="1631504" y="3565201"/>
            <a:chExt cx="1584176" cy="432000"/>
          </a:xfrm>
        </p:grpSpPr>
        <p:cxnSp>
          <p:nvCxnSpPr>
            <p:cNvPr id="11" name="Connecteur droit 10"/>
            <p:cNvCxnSpPr/>
            <p:nvPr/>
          </p:nvCxnSpPr>
          <p:spPr>
            <a:xfrm>
              <a:off x="1647134" y="3565201"/>
              <a:ext cx="0" cy="432000"/>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1631504" y="3573016"/>
              <a:ext cx="1584176"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4" name="ZoneTexte 13"/>
          <p:cNvSpPr txBox="1"/>
          <p:nvPr/>
        </p:nvSpPr>
        <p:spPr>
          <a:xfrm>
            <a:off x="1352334" y="2092548"/>
            <a:ext cx="6255831" cy="584775"/>
          </a:xfrm>
          <a:prstGeom prst="rect">
            <a:avLst/>
          </a:prstGeom>
          <a:noFill/>
        </p:spPr>
        <p:txBody>
          <a:bodyPr wrap="square" rtlCol="0">
            <a:spAutoFit/>
          </a:bodyPr>
          <a:lstStyle/>
          <a:p>
            <a:r>
              <a:rPr lang="fr-FR" sz="1600" dirty="0">
                <a:latin typeface="Courier New" panose="02070309020205020404" pitchFamily="49" charset="0"/>
                <a:cs typeface="Courier New" panose="02070309020205020404" pitchFamily="49" charset="0"/>
              </a:rPr>
              <a:t>Lois à partir desquelles générer des données prédictives a posteriori (non observées)</a:t>
            </a:r>
          </a:p>
        </p:txBody>
      </p:sp>
      <p:pic>
        <p:nvPicPr>
          <p:cNvPr id="3" name="Image 2"/>
          <p:cNvPicPr>
            <a:picLocks noChangeAspect="1"/>
          </p:cNvPicPr>
          <p:nvPr/>
        </p:nvPicPr>
        <p:blipFill>
          <a:blip r:embed="rId4"/>
          <a:stretch>
            <a:fillRect/>
          </a:stretch>
        </p:blipFill>
        <p:spPr>
          <a:xfrm>
            <a:off x="6456040" y="2852935"/>
            <a:ext cx="5624227" cy="3609375"/>
          </a:xfrm>
          <a:prstGeom prst="rect">
            <a:avLst/>
          </a:prstGeom>
          <a:solidFill>
            <a:schemeClr val="bg1"/>
          </a:solidFill>
          <a:effectLst>
            <a:outerShdw blurRad="50800" dist="38100" dir="16200000" rotWithShape="0">
              <a:prstClr val="black">
                <a:alpha val="40000"/>
              </a:prstClr>
            </a:outerShdw>
          </a:effectLst>
        </p:spPr>
      </p:pic>
      <p:sp>
        <p:nvSpPr>
          <p:cNvPr id="15" name="Rectangle 14">
            <a:extLst>
              <a:ext uri="{FF2B5EF4-FFF2-40B4-BE49-F238E27FC236}">
                <a16:creationId xmlns:a16="http://schemas.microsoft.com/office/drawing/2014/main" id="{D2037F08-CD91-DB41-A249-008962B4E2CE}"/>
              </a:ext>
            </a:extLst>
          </p:cNvPr>
          <p:cNvSpPr/>
          <p:nvPr/>
        </p:nvSpPr>
        <p:spPr>
          <a:xfrm>
            <a:off x="119336" y="159023"/>
            <a:ext cx="2024913" cy="461665"/>
          </a:xfrm>
          <a:prstGeom prst="rect">
            <a:avLst/>
          </a:prstGeom>
        </p:spPr>
        <p:txBody>
          <a:bodyPr wrap="none">
            <a:spAutoFit/>
          </a:bodyPr>
          <a:lstStyle/>
          <a:p>
            <a:r>
              <a:rPr lang="fr-FR" sz="2400" b="1" dirty="0">
                <a:solidFill>
                  <a:schemeClr val="bg1"/>
                </a:solidFill>
                <a:cs typeface="Times New Roman" pitchFamily="18" charset="0"/>
              </a:rPr>
              <a:t>Perspectives</a:t>
            </a:r>
          </a:p>
        </p:txBody>
      </p:sp>
      <p:sp>
        <p:nvSpPr>
          <p:cNvPr id="16" name="Rectangle 15">
            <a:extLst>
              <a:ext uri="{FF2B5EF4-FFF2-40B4-BE49-F238E27FC236}">
                <a16:creationId xmlns:a16="http://schemas.microsoft.com/office/drawing/2014/main" id="{96D50599-054D-6244-8D12-7F6968110516}"/>
              </a:ext>
            </a:extLst>
          </p:cNvPr>
          <p:cNvSpPr/>
          <p:nvPr/>
        </p:nvSpPr>
        <p:spPr>
          <a:xfrm>
            <a:off x="6096000" y="220578"/>
            <a:ext cx="4182555" cy="338554"/>
          </a:xfrm>
          <a:prstGeom prst="rect">
            <a:avLst/>
          </a:prstGeom>
          <a:ln w="28575">
            <a:noFill/>
          </a:ln>
        </p:spPr>
        <p:txBody>
          <a:bodyPr wrap="none">
            <a:spAutoFit/>
          </a:bodyPr>
          <a:lstStyle/>
          <a:p>
            <a:r>
              <a:rPr lang="fr-FR" sz="1600" b="1" i="1" dirty="0">
                <a:solidFill>
                  <a:schemeClr val="bg1"/>
                </a:solidFill>
              </a:rPr>
              <a:t>Actualisation du modèle de dégradation</a:t>
            </a:r>
          </a:p>
        </p:txBody>
      </p:sp>
      <p:sp>
        <p:nvSpPr>
          <p:cNvPr id="17" name="Rectangle 16">
            <a:extLst>
              <a:ext uri="{FF2B5EF4-FFF2-40B4-BE49-F238E27FC236}">
                <a16:creationId xmlns:a16="http://schemas.microsoft.com/office/drawing/2014/main" id="{C6D4D4A2-A01D-8740-9F83-23700AB33C23}"/>
              </a:ext>
            </a:extLst>
          </p:cNvPr>
          <p:cNvSpPr/>
          <p:nvPr/>
        </p:nvSpPr>
        <p:spPr>
          <a:xfrm>
            <a:off x="66230" y="980728"/>
            <a:ext cx="11593288" cy="766364"/>
          </a:xfrm>
          <a:prstGeom prst="rect">
            <a:avLst/>
          </a:prstGeom>
        </p:spPr>
        <p:txBody>
          <a:bodyPr wrap="square">
            <a:spAutoFit/>
          </a:bodyPr>
          <a:lstStyle/>
          <a:p>
            <a:pPr lvl="0">
              <a:lnSpc>
                <a:spcPct val="90000"/>
              </a:lnSpc>
              <a:spcBef>
                <a:spcPts val="1000"/>
              </a:spcBef>
              <a:defRPr/>
            </a:pPr>
            <a:r>
              <a:rPr lang="fr-FR" sz="2400" b="1" dirty="0">
                <a:solidFill>
                  <a:srgbClr val="FF0000"/>
                </a:solidFill>
                <a:latin typeface="Courier New" panose="02070309020205020404" pitchFamily="49" charset="0"/>
                <a:cs typeface="Courier New" panose="02070309020205020404" pitchFamily="49" charset="0"/>
              </a:rPr>
              <a:t>Actualisation bayésienne des paramètres du modèle et     création de données non observées </a:t>
            </a:r>
            <a:r>
              <a:rPr lang="fr-FR" sz="2000" b="1" dirty="0">
                <a:solidFill>
                  <a:srgbClr val="FF0000"/>
                </a:solidFill>
                <a:latin typeface="Courier New" panose="02070309020205020404" pitchFamily="49" charset="0"/>
                <a:cs typeface="Courier New" panose="02070309020205020404" pitchFamily="49" charset="0"/>
              </a:rPr>
              <a:t>(si nb données insuffisant)</a:t>
            </a:r>
            <a:endParaRPr lang="fr-FR" sz="2400"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8196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0FB42C-7B69-B848-A4D9-BDDA7C2A792D}"/>
              </a:ext>
            </a:extLst>
          </p:cNvPr>
          <p:cNvSpPr/>
          <p:nvPr/>
        </p:nvSpPr>
        <p:spPr>
          <a:xfrm>
            <a:off x="2821732" y="3778080"/>
            <a:ext cx="2622382" cy="551833"/>
          </a:xfrm>
          <a:prstGeom prst="rect">
            <a:avLst/>
          </a:prstGeom>
          <a:solidFill>
            <a:srgbClr val="FFFF9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7" name="Rectangle 26">
            <a:extLst>
              <a:ext uri="{FF2B5EF4-FFF2-40B4-BE49-F238E27FC236}">
                <a16:creationId xmlns:a16="http://schemas.microsoft.com/office/drawing/2014/main" id="{BB3E850C-CCD3-F24E-B2E5-CD08BD8DDB08}"/>
              </a:ext>
            </a:extLst>
          </p:cNvPr>
          <p:cNvSpPr/>
          <p:nvPr/>
        </p:nvSpPr>
        <p:spPr>
          <a:xfrm>
            <a:off x="2936553" y="5762420"/>
            <a:ext cx="5679727" cy="307777"/>
          </a:xfrm>
          <a:prstGeom prst="rect">
            <a:avLst/>
          </a:prstGeom>
          <a:solidFill>
            <a:srgbClr val="FFFF9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6</a:t>
            </a:fld>
            <a:endParaRPr lang="fr-FR" dirty="0"/>
          </a:p>
        </p:txBody>
      </p:sp>
      <p:sp>
        <p:nvSpPr>
          <p:cNvPr id="3" name="ZoneTexte 2"/>
          <p:cNvSpPr txBox="1"/>
          <p:nvPr/>
        </p:nvSpPr>
        <p:spPr>
          <a:xfrm>
            <a:off x="98899" y="170573"/>
            <a:ext cx="3725700" cy="461665"/>
          </a:xfrm>
          <a:prstGeom prst="rect">
            <a:avLst/>
          </a:prstGeom>
          <a:noFill/>
        </p:spPr>
        <p:txBody>
          <a:bodyPr wrap="none" rtlCol="0">
            <a:spAutoFit/>
          </a:bodyPr>
          <a:lstStyle/>
          <a:p>
            <a:r>
              <a:rPr lang="fr-FR" sz="2400" b="1" dirty="0">
                <a:solidFill>
                  <a:schemeClr val="bg1"/>
                </a:solidFill>
              </a:rPr>
              <a:t>Problématique générale</a:t>
            </a: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959DA897-20D4-2048-B506-07E178C50192}"/>
                  </a:ext>
                </a:extLst>
              </p:cNvPr>
              <p:cNvSpPr txBox="1"/>
              <p:nvPr/>
            </p:nvSpPr>
            <p:spPr>
              <a:xfrm>
                <a:off x="182298" y="3136063"/>
                <a:ext cx="5129289" cy="216514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f>
                        <m:fPr>
                          <m:ctrlPr>
                            <a:rPr lang="fr-FR" sz="2000" i="1" smtClean="0">
                              <a:latin typeface="Cambria Math" panose="02040503050406030204" pitchFamily="18" charset="0"/>
                            </a:rPr>
                          </m:ctrlPr>
                        </m:fPr>
                        <m:num>
                          <m:r>
                            <a:rPr lang="fr-FR" sz="2000" b="0" i="1" smtClean="0">
                              <a:latin typeface="Cambria Math" panose="02040503050406030204" pitchFamily="18" charset="0"/>
                            </a:rPr>
                            <m:t>𝑃</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𝑡</m:t>
                              </m:r>
                              <m:r>
                                <a:rPr lang="fr-FR" sz="2000" b="0" i="1" smtClean="0">
                                  <a:latin typeface="Cambria Math" panose="02040503050406030204" pitchFamily="18" charset="0"/>
                                </a:rPr>
                                <m:t>,</m:t>
                              </m:r>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e>
                          </m:d>
                        </m:num>
                        <m:den>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𝑃</m:t>
                              </m:r>
                            </m:e>
                            <m:sub>
                              <m:r>
                                <a:rPr lang="fr-FR" sz="2000" b="0" i="1" smtClean="0">
                                  <a:latin typeface="Cambria Math" panose="02040503050406030204" pitchFamily="18" charset="0"/>
                                </a:rPr>
                                <m:t>0,</m:t>
                              </m:r>
                              <m:r>
                                <a:rPr lang="fr-FR" sz="2000" b="0" i="1" smtClean="0">
                                  <a:latin typeface="Cambria Math" panose="02040503050406030204" pitchFamily="18" charset="0"/>
                                </a:rPr>
                                <m:t>𝑟</m:t>
                              </m:r>
                              <m:r>
                                <a:rPr lang="fr-FR" sz="2000" b="0" i="1" smtClean="0">
                                  <a:latin typeface="Cambria Math" panose="02040503050406030204" pitchFamily="18" charset="0"/>
                                </a:rPr>
                                <m:t>è</m:t>
                              </m:r>
                              <m:r>
                                <a:rPr lang="fr-FR" sz="2000" b="0" i="1" smtClean="0">
                                  <a:latin typeface="Cambria Math" panose="02040503050406030204" pitchFamily="18" charset="0"/>
                                </a:rPr>
                                <m:t>𝑓</m:t>
                              </m:r>
                            </m:sub>
                          </m:sSub>
                        </m:den>
                      </m:f>
                      <m:r>
                        <a:rPr lang="fr-FR" sz="2000" b="0" i="1" smtClean="0">
                          <a:latin typeface="Cambria Math" panose="02040503050406030204" pitchFamily="18" charset="0"/>
                        </a:rPr>
                        <m:t>=</m:t>
                      </m:r>
                      <m:sSub>
                        <m:sSubPr>
                          <m:ctrlPr>
                            <a:rPr lang="fr-FR" sz="2000" i="1">
                              <a:latin typeface="Cambria Math" panose="02040503050406030204" pitchFamily="18" charset="0"/>
                            </a:rPr>
                          </m:ctrlPr>
                        </m:sSubPr>
                        <m:e>
                          <m:r>
                            <a:rPr lang="fr-FR" sz="2000" i="1">
                              <a:latin typeface="Cambria Math" panose="02040503050406030204" pitchFamily="18" charset="0"/>
                            </a:rPr>
                            <m:t>𝑅</m:t>
                          </m:r>
                        </m:e>
                        <m:sub>
                          <m:r>
                            <a:rPr lang="fr-FR" sz="2000" i="1">
                              <a:latin typeface="Cambria Math" panose="02040503050406030204" pitchFamily="18" charset="0"/>
                            </a:rPr>
                            <m:t>1</m:t>
                          </m:r>
                        </m:sub>
                      </m:sSub>
                      <m:d>
                        <m:dPr>
                          <m:ctrlPr>
                            <a:rPr lang="fr-FR" sz="2000" i="1">
                              <a:latin typeface="Cambria Math" panose="02040503050406030204" pitchFamily="18" charset="0"/>
                            </a:rPr>
                          </m:ctrlPr>
                        </m:dPr>
                        <m:e>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r>
                        <a:rPr lang="fr-FR" sz="2000" i="1">
                          <a:latin typeface="Cambria Math" panose="02040503050406030204" pitchFamily="18" charset="0"/>
                        </a:rPr>
                        <m:t>+</m:t>
                      </m:r>
                      <m:sSub>
                        <m:sSubPr>
                          <m:ctrlPr>
                            <a:rPr lang="fr-FR" sz="2000" i="1">
                              <a:latin typeface="Cambria Math" panose="02040503050406030204" pitchFamily="18" charset="0"/>
                            </a:rPr>
                          </m:ctrlPr>
                        </m:sSubPr>
                        <m:e>
                          <m:r>
                            <a:rPr lang="fr-FR" sz="2000" i="1">
                              <a:latin typeface="Cambria Math" panose="02040503050406030204" pitchFamily="18" charset="0"/>
                            </a:rPr>
                            <m:t>𝑅</m:t>
                          </m:r>
                        </m:e>
                        <m:sub>
                          <m:r>
                            <a:rPr lang="fr-FR" sz="2000" i="1">
                              <a:latin typeface="Cambria Math" panose="02040503050406030204" pitchFamily="18" charset="0"/>
                            </a:rPr>
                            <m:t>2</m:t>
                          </m:r>
                        </m:sub>
                      </m:sSub>
                      <m:d>
                        <m:dPr>
                          <m:ctrlPr>
                            <a:rPr lang="fr-FR" sz="2000" i="1">
                              <a:latin typeface="Cambria Math" panose="02040503050406030204" pitchFamily="18" charset="0"/>
                            </a:rPr>
                          </m:ctrlPr>
                        </m:dPr>
                        <m:e>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r>
                        <a:rPr lang="fr-FR" sz="2000" i="1">
                          <a:latin typeface="Cambria Math" panose="02040503050406030204" pitchFamily="18" charset="0"/>
                          <a:ea typeface="Cambria Math" panose="02040503050406030204" pitchFamily="18" charset="0"/>
                        </a:rPr>
                        <m:t>×</m:t>
                      </m:r>
                      <m:r>
                        <a:rPr lang="fr-FR" sz="2000" i="1">
                          <a:latin typeface="Cambria Math" panose="02040503050406030204" pitchFamily="18" charset="0"/>
                          <a:ea typeface="Cambria Math" panose="02040503050406030204" pitchFamily="18" charset="0"/>
                        </a:rPr>
                        <m:t>𝐴</m:t>
                      </m:r>
                      <m:r>
                        <a:rPr lang="fr-FR" sz="2000" i="1">
                          <a:latin typeface="Cambria Math" panose="02040503050406030204" pitchFamily="18" charset="0"/>
                          <a:ea typeface="Cambria Math" panose="02040503050406030204" pitchFamily="18" charset="0"/>
                        </a:rPr>
                        <m:t>×</m:t>
                      </m:r>
                      <m:r>
                        <a:rPr lang="fr-FR" sz="2000" i="1">
                          <a:latin typeface="Cambria Math" panose="02040503050406030204" pitchFamily="18" charset="0"/>
                          <a:ea typeface="Cambria Math" panose="02040503050406030204" pitchFamily="18" charset="0"/>
                        </a:rPr>
                        <m:t>𝑙𝑛</m:t>
                      </m:r>
                      <m:d>
                        <m:dPr>
                          <m:ctrlPr>
                            <a:rPr lang="fr-FR" sz="2000" i="1">
                              <a:latin typeface="Cambria Math" panose="02040503050406030204" pitchFamily="18" charset="0"/>
                              <a:ea typeface="Cambria Math" panose="02040503050406030204" pitchFamily="18" charset="0"/>
                            </a:rPr>
                          </m:ctrlPr>
                        </m:dPr>
                        <m:e>
                          <m:r>
                            <a:rPr lang="fr-FR" sz="2000" i="1">
                              <a:latin typeface="Cambria Math" panose="02040503050406030204" pitchFamily="18" charset="0"/>
                              <a:ea typeface="Cambria Math" panose="02040503050406030204" pitchFamily="18" charset="0"/>
                            </a:rPr>
                            <m:t>𝑡</m:t>
                          </m:r>
                          <m:r>
                            <a:rPr lang="fr-FR" sz="2000" i="1">
                              <a:latin typeface="Cambria Math" panose="02040503050406030204" pitchFamily="18" charset="0"/>
                              <a:ea typeface="Cambria Math" panose="02040503050406030204" pitchFamily="18" charset="0"/>
                            </a:rPr>
                            <m:t>+1</m:t>
                          </m:r>
                        </m:e>
                      </m:d>
                    </m:oMath>
                  </m:oMathPara>
                </a14:m>
                <a:endParaRPr lang="fr-FR" sz="2000" i="1" dirty="0">
                  <a:latin typeface="Cambria Math" panose="02040503050406030204" pitchFamily="18" charset="0"/>
                </a:endParaRPr>
              </a:p>
              <a:p>
                <a:endParaRPr lang="fr-FR" sz="2000" i="1" dirty="0">
                  <a:latin typeface="Cambria Math" panose="02040503050406030204" pitchFamily="18" charset="0"/>
                </a:endParaRPr>
              </a:p>
              <a:p>
                <a:endParaRPr lang="fr-FR" sz="20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FR" sz="2000" b="0" i="1" smtClean="0">
                          <a:latin typeface="Cambria Math" panose="02040503050406030204" pitchFamily="18" charset="0"/>
                          <a:ea typeface="Cambria Math" panose="02040503050406030204" pitchFamily="18" charset="0"/>
                        </a:rPr>
                        <m:t>𝕋</m:t>
                      </m:r>
                      <m:d>
                        <m:dPr>
                          <m:ctrlPr>
                            <a:rPr lang="fr-FR" sz="2000" b="0" i="1" smtClean="0">
                              <a:latin typeface="Cambria Math" panose="02040503050406030204" pitchFamily="18" charset="0"/>
                              <a:ea typeface="Cambria Math" panose="02040503050406030204" pitchFamily="18" charset="0"/>
                            </a:rPr>
                          </m:ctrlPr>
                        </m:dPr>
                        <m:e>
                          <m:r>
                            <a:rPr lang="fr-FR" sz="2000" b="0" i="1" smtClean="0">
                              <a:latin typeface="Cambria Math" panose="02040503050406030204" pitchFamily="18" charset="0"/>
                              <a:ea typeface="Cambria Math" panose="02040503050406030204" pitchFamily="18" charset="0"/>
                            </a:rPr>
                            <m:t>𝑇</m:t>
                          </m:r>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𝐻</m:t>
                          </m:r>
                        </m:e>
                      </m:d>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rPr>
                        <m:t>𝑒𝑥𝑝</m:t>
                      </m:r>
                      <m:d>
                        <m:dPr>
                          <m:begChr m:val="{"/>
                          <m:endChr m:val="}"/>
                          <m:ctrlPr>
                            <a:rPr lang="fr-FR" sz="2000" b="0" i="1" smtClean="0">
                              <a:latin typeface="Cambria Math" panose="02040503050406030204" pitchFamily="18" charset="0"/>
                            </a:rPr>
                          </m:ctrlPr>
                        </m:dPr>
                        <m:e>
                          <m:f>
                            <m:fPr>
                              <m:ctrlPr>
                                <a:rPr lang="fr-FR" sz="2000" b="0" i="1" smtClean="0">
                                  <a:latin typeface="Cambria Math" panose="02040503050406030204" pitchFamily="18" charset="0"/>
                                </a:rPr>
                              </m:ctrlPr>
                            </m:fPr>
                            <m:num>
                              <m:f>
                                <m:fPr>
                                  <m:ctrlPr>
                                    <a:rPr lang="fr-FR" sz="2000" i="1">
                                      <a:latin typeface="Cambria Math" panose="02040503050406030204" pitchFamily="18" charset="0"/>
                                    </a:rPr>
                                  </m:ctrlPr>
                                </m:fPr>
                                <m:num>
                                  <m:r>
                                    <a:rPr lang="fr-FR" sz="2000" i="1" smtClean="0">
                                      <a:latin typeface="Cambria Math" panose="02040503050406030204" pitchFamily="18" charset="0"/>
                                      <a:ea typeface="Cambria Math" panose="02040503050406030204" pitchFamily="18" charset="0"/>
                                    </a:rPr>
                                    <m:t>𝜔</m:t>
                                  </m:r>
                                </m:num>
                                <m:den>
                                  <m:sSub>
                                    <m:sSubPr>
                                      <m:ctrlPr>
                                        <a:rPr lang="fr-FR" sz="2000" i="1">
                                          <a:latin typeface="Cambria Math" panose="02040503050406030204" pitchFamily="18" charset="0"/>
                                        </a:rPr>
                                      </m:ctrlPr>
                                    </m:sSubPr>
                                    <m:e>
                                      <m:r>
                                        <a:rPr lang="fr-FR" sz="2000" i="1">
                                          <a:latin typeface="Cambria Math" panose="02040503050406030204" pitchFamily="18" charset="0"/>
                                        </a:rPr>
                                        <m:t>𝑃</m:t>
                                      </m:r>
                                    </m:e>
                                    <m:sub>
                                      <m:r>
                                        <a:rPr lang="fr-FR" sz="2000" i="1">
                                          <a:latin typeface="Cambria Math" panose="02040503050406030204" pitchFamily="18" charset="0"/>
                                        </a:rPr>
                                        <m:t>0,</m:t>
                                      </m:r>
                                      <m:r>
                                        <a:rPr lang="fr-FR" sz="2000" i="1">
                                          <a:latin typeface="Cambria Math" panose="02040503050406030204" pitchFamily="18" charset="0"/>
                                        </a:rPr>
                                        <m:t>𝑟</m:t>
                                      </m:r>
                                      <m:r>
                                        <a:rPr lang="fr-FR" sz="2000" i="1">
                                          <a:latin typeface="Cambria Math" panose="02040503050406030204" pitchFamily="18" charset="0"/>
                                        </a:rPr>
                                        <m:t>è</m:t>
                                      </m:r>
                                      <m:r>
                                        <a:rPr lang="fr-FR" sz="2000" i="1">
                                          <a:latin typeface="Cambria Math" panose="02040503050406030204" pitchFamily="18" charset="0"/>
                                        </a:rPr>
                                        <m:t>𝑓</m:t>
                                      </m:r>
                                    </m:sub>
                                  </m:sSub>
                                </m:den>
                              </m:f>
                              <m:r>
                                <a:rPr lang="fr-FR" sz="2000" b="0" i="1" smtClean="0">
                                  <a:latin typeface="Cambria Math" panose="02040503050406030204" pitchFamily="18" charset="0"/>
                                </a:rPr>
                                <m:t>−</m:t>
                              </m:r>
                              <m:sSub>
                                <m:sSubPr>
                                  <m:ctrlPr>
                                    <a:rPr lang="fr-FR" sz="2000" i="1">
                                      <a:latin typeface="Cambria Math" panose="02040503050406030204" pitchFamily="18" charset="0"/>
                                    </a:rPr>
                                  </m:ctrlPr>
                                </m:sSubPr>
                                <m:e>
                                  <m:r>
                                    <a:rPr lang="fr-FR" sz="2000" i="1">
                                      <a:latin typeface="Cambria Math" panose="02040503050406030204" pitchFamily="18" charset="0"/>
                                    </a:rPr>
                                    <m:t>𝑅</m:t>
                                  </m:r>
                                </m:e>
                                <m:sub>
                                  <m:r>
                                    <a:rPr lang="fr-FR" sz="2000" i="1">
                                      <a:latin typeface="Cambria Math" panose="02040503050406030204" pitchFamily="18" charset="0"/>
                                    </a:rPr>
                                    <m:t>1</m:t>
                                  </m:r>
                                </m:sub>
                              </m:sSub>
                              <m:d>
                                <m:dPr>
                                  <m:ctrlPr>
                                    <a:rPr lang="fr-FR" sz="2000" i="1">
                                      <a:latin typeface="Cambria Math" panose="02040503050406030204" pitchFamily="18" charset="0"/>
                                    </a:rPr>
                                  </m:ctrlPr>
                                </m:dPr>
                                <m:e>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num>
                            <m:den>
                              <m:sSub>
                                <m:sSubPr>
                                  <m:ctrlPr>
                                    <a:rPr lang="fr-FR" sz="2000" i="1">
                                      <a:latin typeface="Cambria Math" panose="02040503050406030204" pitchFamily="18" charset="0"/>
                                    </a:rPr>
                                  </m:ctrlPr>
                                </m:sSubPr>
                                <m:e>
                                  <m:r>
                                    <a:rPr lang="fr-FR" sz="2000" i="1">
                                      <a:latin typeface="Cambria Math" panose="02040503050406030204" pitchFamily="18" charset="0"/>
                                    </a:rPr>
                                    <m:t>𝑅</m:t>
                                  </m:r>
                                </m:e>
                                <m:sub>
                                  <m:r>
                                    <a:rPr lang="fr-FR" sz="2000" i="1">
                                      <a:latin typeface="Cambria Math" panose="02040503050406030204" pitchFamily="18" charset="0"/>
                                    </a:rPr>
                                    <m:t>2</m:t>
                                  </m:r>
                                </m:sub>
                              </m:sSub>
                              <m:d>
                                <m:dPr>
                                  <m:ctrlPr>
                                    <a:rPr lang="fr-FR" sz="2000" i="1">
                                      <a:latin typeface="Cambria Math" panose="02040503050406030204" pitchFamily="18" charset="0"/>
                                    </a:rPr>
                                  </m:ctrlPr>
                                </m:dPr>
                                <m:e>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r>
                                <a:rPr lang="fr-FR" sz="2000" i="1">
                                  <a:latin typeface="Cambria Math" panose="02040503050406030204" pitchFamily="18" charset="0"/>
                                  <a:ea typeface="Cambria Math" panose="02040503050406030204" pitchFamily="18" charset="0"/>
                                </a:rPr>
                                <m:t>×</m:t>
                              </m:r>
                              <m:r>
                                <a:rPr lang="fr-FR" sz="2000" i="1">
                                  <a:latin typeface="Cambria Math" panose="02040503050406030204" pitchFamily="18" charset="0"/>
                                  <a:ea typeface="Cambria Math" panose="02040503050406030204" pitchFamily="18" charset="0"/>
                                </a:rPr>
                                <m:t>𝐴</m:t>
                              </m:r>
                            </m:den>
                          </m:f>
                        </m:e>
                      </m:d>
                      <m:r>
                        <a:rPr lang="fr-FR" sz="2000" b="0" i="1" smtClean="0">
                          <a:latin typeface="Cambria Math" panose="02040503050406030204" pitchFamily="18" charset="0"/>
                        </a:rPr>
                        <m:t>−1</m:t>
                      </m:r>
                    </m:oMath>
                  </m:oMathPara>
                </a14:m>
                <a:endParaRPr lang="fr-FR" sz="2000" dirty="0"/>
              </a:p>
            </p:txBody>
          </p:sp>
        </mc:Choice>
        <mc:Fallback xmlns="">
          <p:sp>
            <p:nvSpPr>
              <p:cNvPr id="2" name="ZoneTexte 1">
                <a:extLst>
                  <a:ext uri="{FF2B5EF4-FFF2-40B4-BE49-F238E27FC236}">
                    <a16:creationId xmlns:a16="http://schemas.microsoft.com/office/drawing/2014/main" id="{959DA897-20D4-2048-B506-07E178C50192}"/>
                  </a:ext>
                </a:extLst>
              </p:cNvPr>
              <p:cNvSpPr txBox="1">
                <a:spLocks noRot="1" noChangeAspect="1" noMove="1" noResize="1" noEditPoints="1" noAdjustHandles="1" noChangeArrowheads="1" noChangeShapeType="1" noTextEdit="1"/>
              </p:cNvSpPr>
              <p:nvPr/>
            </p:nvSpPr>
            <p:spPr>
              <a:xfrm>
                <a:off x="182298" y="3136063"/>
                <a:ext cx="5129289" cy="2165145"/>
              </a:xfrm>
              <a:prstGeom prst="rect">
                <a:avLst/>
              </a:prstGeom>
              <a:blipFill>
                <a:blip r:embed="rId3"/>
                <a:stretch>
                  <a:fillRect l="-1728" b="-1744"/>
                </a:stretch>
              </a:blipFill>
            </p:spPr>
            <p:txBody>
              <a:bodyPr/>
              <a:lstStyle/>
              <a:p>
                <a:r>
                  <a:rPr lang="fr-FR">
                    <a:noFill/>
                  </a:rPr>
                  <a:t> </a:t>
                </a:r>
              </a:p>
            </p:txBody>
          </p:sp>
        </mc:Fallback>
      </mc:AlternateContent>
      <p:sp>
        <p:nvSpPr>
          <p:cNvPr id="19" name="Rectangle 18">
            <a:extLst>
              <a:ext uri="{FF2B5EF4-FFF2-40B4-BE49-F238E27FC236}">
                <a16:creationId xmlns:a16="http://schemas.microsoft.com/office/drawing/2014/main" id="{F9844D61-3BE3-1C40-A5CE-3603DD223C83}"/>
              </a:ext>
            </a:extLst>
          </p:cNvPr>
          <p:cNvSpPr/>
          <p:nvPr/>
        </p:nvSpPr>
        <p:spPr>
          <a:xfrm>
            <a:off x="98898" y="1794929"/>
            <a:ext cx="5129289" cy="1158413"/>
          </a:xfrm>
          <a:prstGeom prst="rect">
            <a:avLst/>
          </a:prstGeom>
          <a:solidFill>
            <a:srgbClr val="FFFF9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568DBC7E-8D91-074D-A886-661645B0C5CE}"/>
              </a:ext>
            </a:extLst>
          </p:cNvPr>
          <p:cNvSpPr txBox="1"/>
          <p:nvPr/>
        </p:nvSpPr>
        <p:spPr>
          <a:xfrm>
            <a:off x="119336" y="1844824"/>
            <a:ext cx="5032147" cy="1015663"/>
          </a:xfrm>
          <a:prstGeom prst="rect">
            <a:avLst/>
          </a:prstGeom>
          <a:noFill/>
        </p:spPr>
        <p:txBody>
          <a:bodyPr wrap="none" rtlCol="0">
            <a:spAutoFit/>
          </a:bodyPr>
          <a:lstStyle/>
          <a:p>
            <a:r>
              <a:rPr lang="fr-FR" sz="1500" dirty="0">
                <a:latin typeface="Courier New" panose="02070309020205020404" pitchFamily="49" charset="0"/>
                <a:cs typeface="Courier New" panose="02070309020205020404" pitchFamily="49" charset="0"/>
              </a:rPr>
              <a:t>La probabilisation se fait par propagation</a:t>
            </a:r>
            <a:br>
              <a:rPr lang="fr-FR" sz="1500" dirty="0">
                <a:latin typeface="Courier New" panose="02070309020205020404" pitchFamily="49" charset="0"/>
                <a:cs typeface="Courier New" panose="02070309020205020404" pitchFamily="49" charset="0"/>
              </a:rPr>
            </a:br>
            <a:r>
              <a:rPr lang="fr-FR" sz="1500" dirty="0">
                <a:latin typeface="Courier New" panose="02070309020205020404" pitchFamily="49" charset="0"/>
                <a:cs typeface="Courier New" panose="02070309020205020404" pitchFamily="49" charset="0"/>
              </a:rPr>
              <a:t>de l'incertitude sur la performance</a:t>
            </a:r>
            <a:br>
              <a:rPr lang="fr-FR" sz="1500" dirty="0">
                <a:latin typeface="Courier New" panose="02070309020205020404" pitchFamily="49" charset="0"/>
                <a:cs typeface="Courier New" panose="02070309020205020404" pitchFamily="49" charset="0"/>
              </a:rPr>
            </a:br>
            <a:r>
              <a:rPr lang="fr-FR" sz="1500" dirty="0">
                <a:latin typeface="Courier New" panose="02070309020205020404" pitchFamily="49" charset="0"/>
                <a:cs typeface="Courier New" panose="02070309020205020404" pitchFamily="49" charset="0"/>
              </a:rPr>
              <a:t>initiale via sa loi de distribution</a:t>
            </a:r>
            <a:br>
              <a:rPr lang="fr-FR" sz="1500" dirty="0">
                <a:latin typeface="Courier New" panose="02070309020205020404" pitchFamily="49" charset="0"/>
                <a:cs typeface="Courier New" panose="02070309020205020404" pitchFamily="49" charset="0"/>
              </a:rPr>
            </a:br>
            <a:r>
              <a:rPr lang="fr-FR" sz="1500" dirty="0">
                <a:latin typeface="Courier New" panose="02070309020205020404" pitchFamily="49" charset="0"/>
                <a:cs typeface="Courier New" panose="02070309020205020404" pitchFamily="49" charset="0"/>
              </a:rPr>
              <a:t>(normale ou </a:t>
            </a:r>
            <a:r>
              <a:rPr lang="fr-FR" sz="1500" dirty="0" err="1">
                <a:latin typeface="Courier New" panose="02070309020205020404" pitchFamily="49" charset="0"/>
                <a:cs typeface="Courier New" panose="02070309020205020404" pitchFamily="49" charset="0"/>
              </a:rPr>
              <a:t>log-normale</a:t>
            </a:r>
            <a:r>
              <a:rPr lang="fr-FR" sz="1500" dirty="0">
                <a:latin typeface="Courier New" panose="02070309020205020404" pitchFamily="49" charset="0"/>
                <a:cs typeface="Courier New" panose="02070309020205020404" pitchFamily="49" charset="0"/>
              </a:rPr>
              <a:t>)</a:t>
            </a:r>
            <a:endParaRPr lang="fr-FR" sz="1500" i="1" dirty="0">
              <a:latin typeface="Courier New" panose="02070309020205020404" pitchFamily="49" charset="0"/>
              <a:cs typeface="Courier New" panose="02070309020205020404" pitchFamily="49" charset="0"/>
            </a:endParaRPr>
          </a:p>
        </p:txBody>
      </p:sp>
      <p:sp>
        <p:nvSpPr>
          <p:cNvPr id="17" name="Rectangle 16">
            <a:extLst>
              <a:ext uri="{FF2B5EF4-FFF2-40B4-BE49-F238E27FC236}">
                <a16:creationId xmlns:a16="http://schemas.microsoft.com/office/drawing/2014/main" id="{E164B7E4-4EB6-5F4A-9258-E948378BB6E6}"/>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Probabilisation du modèle</a:t>
            </a:r>
          </a:p>
        </p:txBody>
      </p:sp>
      <p:pic>
        <p:nvPicPr>
          <p:cNvPr id="18" name="Image 17">
            <a:extLst>
              <a:ext uri="{FF2B5EF4-FFF2-40B4-BE49-F238E27FC236}">
                <a16:creationId xmlns:a16="http://schemas.microsoft.com/office/drawing/2014/main" id="{416F66E2-B600-D04C-90C4-D5EED9137BF4}"/>
              </a:ext>
            </a:extLst>
          </p:cNvPr>
          <p:cNvPicPr>
            <a:picLocks noChangeAspect="1"/>
          </p:cNvPicPr>
          <p:nvPr/>
        </p:nvPicPr>
        <p:blipFill rotWithShape="1">
          <a:blip r:embed="rId4"/>
          <a:srcRect l="23207" t="10030" r="17852" b="7904"/>
          <a:stretch/>
        </p:blipFill>
        <p:spPr>
          <a:xfrm>
            <a:off x="5581109" y="1844465"/>
            <a:ext cx="6460850" cy="3765605"/>
          </a:xfrm>
          <a:prstGeom prst="rect">
            <a:avLst/>
          </a:prstGeom>
          <a:effectLst>
            <a:outerShdw blurRad="63500" sx="102000" sy="102000" algn="ctr" rotWithShape="0">
              <a:prstClr val="black">
                <a:alpha val="40000"/>
              </a:prstClr>
            </a:outerShdw>
          </a:effectLst>
        </p:spPr>
      </p:pic>
      <p:sp>
        <p:nvSpPr>
          <p:cNvPr id="6" name="Forme libre 5">
            <a:extLst>
              <a:ext uri="{FF2B5EF4-FFF2-40B4-BE49-F238E27FC236}">
                <a16:creationId xmlns:a16="http://schemas.microsoft.com/office/drawing/2014/main" id="{599B7543-28AA-9D4E-958E-5F1E7C799404}"/>
              </a:ext>
            </a:extLst>
          </p:cNvPr>
          <p:cNvSpPr/>
          <p:nvPr/>
        </p:nvSpPr>
        <p:spPr>
          <a:xfrm>
            <a:off x="2118167" y="4970489"/>
            <a:ext cx="787079" cy="921026"/>
          </a:xfrm>
          <a:custGeom>
            <a:avLst/>
            <a:gdLst>
              <a:gd name="connsiteX0" fmla="*/ 0 w 787079"/>
              <a:gd name="connsiteY0" fmla="*/ 0 h 868101"/>
              <a:gd name="connsiteX1" fmla="*/ 277792 w 787079"/>
              <a:gd name="connsiteY1" fmla="*/ 694481 h 868101"/>
              <a:gd name="connsiteX2" fmla="*/ 787079 w 787079"/>
              <a:gd name="connsiteY2" fmla="*/ 868101 h 868101"/>
            </a:gdLst>
            <a:ahLst/>
            <a:cxnLst>
              <a:cxn ang="0">
                <a:pos x="connsiteX0" y="connsiteY0"/>
              </a:cxn>
              <a:cxn ang="0">
                <a:pos x="connsiteX1" y="connsiteY1"/>
              </a:cxn>
              <a:cxn ang="0">
                <a:pos x="connsiteX2" y="connsiteY2"/>
              </a:cxn>
            </a:cxnLst>
            <a:rect l="l" t="t" r="r" b="b"/>
            <a:pathLst>
              <a:path w="787079" h="868101">
                <a:moveTo>
                  <a:pt x="0" y="0"/>
                </a:moveTo>
                <a:cubicBezTo>
                  <a:pt x="73306" y="274899"/>
                  <a:pt x="146612" y="549798"/>
                  <a:pt x="277792" y="694481"/>
                </a:cubicBezTo>
                <a:cubicBezTo>
                  <a:pt x="408972" y="839164"/>
                  <a:pt x="598025" y="853632"/>
                  <a:pt x="787079" y="868101"/>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28">
            <a:extLst>
              <a:ext uri="{FF2B5EF4-FFF2-40B4-BE49-F238E27FC236}">
                <a16:creationId xmlns:a16="http://schemas.microsoft.com/office/drawing/2014/main" id="{1C22B0E2-CB91-E24C-BCE3-F0F162DEAB7C}"/>
              </a:ext>
            </a:extLst>
          </p:cNvPr>
          <p:cNvSpPr/>
          <p:nvPr/>
        </p:nvSpPr>
        <p:spPr>
          <a:xfrm flipV="1">
            <a:off x="2201027" y="3975971"/>
            <a:ext cx="567224" cy="360000"/>
          </a:xfrm>
          <a:custGeom>
            <a:avLst/>
            <a:gdLst>
              <a:gd name="connsiteX0" fmla="*/ 0 w 787079"/>
              <a:gd name="connsiteY0" fmla="*/ 0 h 868101"/>
              <a:gd name="connsiteX1" fmla="*/ 277792 w 787079"/>
              <a:gd name="connsiteY1" fmla="*/ 694481 h 868101"/>
              <a:gd name="connsiteX2" fmla="*/ 787079 w 787079"/>
              <a:gd name="connsiteY2" fmla="*/ 868101 h 868101"/>
            </a:gdLst>
            <a:ahLst/>
            <a:cxnLst>
              <a:cxn ang="0">
                <a:pos x="connsiteX0" y="connsiteY0"/>
              </a:cxn>
              <a:cxn ang="0">
                <a:pos x="connsiteX1" y="connsiteY1"/>
              </a:cxn>
              <a:cxn ang="0">
                <a:pos x="connsiteX2" y="connsiteY2"/>
              </a:cxn>
            </a:cxnLst>
            <a:rect l="l" t="t" r="r" b="b"/>
            <a:pathLst>
              <a:path w="787079" h="868101">
                <a:moveTo>
                  <a:pt x="0" y="0"/>
                </a:moveTo>
                <a:cubicBezTo>
                  <a:pt x="73306" y="274899"/>
                  <a:pt x="146612" y="549798"/>
                  <a:pt x="277792" y="694481"/>
                </a:cubicBezTo>
                <a:cubicBezTo>
                  <a:pt x="408972" y="839164"/>
                  <a:pt x="598025" y="853632"/>
                  <a:pt x="787079" y="868101"/>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 coins arrondis 31">
            <a:extLst>
              <a:ext uri="{FF2B5EF4-FFF2-40B4-BE49-F238E27FC236}">
                <a16:creationId xmlns:a16="http://schemas.microsoft.com/office/drawing/2014/main" id="{E0BA3F18-6F23-7743-A7D8-7A56E319F8C2}"/>
              </a:ext>
            </a:extLst>
          </p:cNvPr>
          <p:cNvSpPr/>
          <p:nvPr/>
        </p:nvSpPr>
        <p:spPr>
          <a:xfrm>
            <a:off x="1848645" y="4610488"/>
            <a:ext cx="787079" cy="360000"/>
          </a:xfrm>
          <a:prstGeom prst="roundRect">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6F6085E5-4812-A540-9175-CC2A52454A4C}"/>
              </a:ext>
            </a:extLst>
          </p:cNvPr>
          <p:cNvSpPr txBox="1"/>
          <p:nvPr/>
        </p:nvSpPr>
        <p:spPr>
          <a:xfrm>
            <a:off x="2821732" y="3806694"/>
            <a:ext cx="2626196" cy="523220"/>
          </a:xfrm>
          <a:prstGeom prst="rect">
            <a:avLst/>
          </a:prstGeom>
          <a:noFill/>
        </p:spPr>
        <p:txBody>
          <a:bodyPr wrap="square" rtlCol="0">
            <a:spAutoFit/>
          </a:bodyPr>
          <a:lstStyle/>
          <a:p>
            <a:r>
              <a:rPr lang="fr-FR" sz="1400" dirty="0">
                <a:latin typeface="Courier New" panose="02070309020205020404" pitchFamily="49" charset="0"/>
                <a:cs typeface="Courier New" panose="02070309020205020404" pitchFamily="49" charset="0"/>
              </a:rPr>
              <a:t>Performance seuil</a:t>
            </a:r>
            <a:br>
              <a:rPr lang="fr-FR" sz="1400" dirty="0">
                <a:latin typeface="Courier New" panose="02070309020205020404" pitchFamily="49" charset="0"/>
                <a:cs typeface="Courier New" panose="02070309020205020404" pitchFamily="49" charset="0"/>
              </a:rPr>
            </a:br>
            <a:r>
              <a:rPr lang="fr-FR" sz="1400" dirty="0">
                <a:latin typeface="Courier New" panose="02070309020205020404" pitchFamily="49" charset="0"/>
                <a:cs typeface="Courier New" panose="02070309020205020404" pitchFamily="49" charset="0"/>
              </a:rPr>
              <a:t>utilisée en conception</a:t>
            </a:r>
            <a:endParaRPr lang="fr-FR" sz="1400" i="1" dirty="0">
              <a:latin typeface="Courier New" panose="02070309020205020404" pitchFamily="49" charset="0"/>
              <a:cs typeface="Courier New" panose="02070309020205020404" pitchFamily="49" charset="0"/>
            </a:endParaRPr>
          </a:p>
        </p:txBody>
      </p:sp>
      <p:sp>
        <p:nvSpPr>
          <p:cNvPr id="34" name="ZoneTexte 33">
            <a:extLst>
              <a:ext uri="{FF2B5EF4-FFF2-40B4-BE49-F238E27FC236}">
                <a16:creationId xmlns:a16="http://schemas.microsoft.com/office/drawing/2014/main" id="{C85C5C8E-C925-A346-9587-B3200A0D860B}"/>
              </a:ext>
            </a:extLst>
          </p:cNvPr>
          <p:cNvSpPr txBox="1"/>
          <p:nvPr/>
        </p:nvSpPr>
        <p:spPr>
          <a:xfrm>
            <a:off x="2936553" y="5762420"/>
            <a:ext cx="5662127" cy="307777"/>
          </a:xfrm>
          <a:prstGeom prst="rect">
            <a:avLst/>
          </a:prstGeom>
          <a:noFill/>
        </p:spPr>
        <p:txBody>
          <a:bodyPr wrap="none" rtlCol="0">
            <a:spAutoFit/>
          </a:bodyPr>
          <a:lstStyle/>
          <a:p>
            <a:r>
              <a:rPr lang="fr-FR" sz="1400" dirty="0">
                <a:latin typeface="Courier New" panose="02070309020205020404" pitchFamily="49" charset="0"/>
                <a:cs typeface="Courier New" panose="02070309020205020404" pitchFamily="49" charset="0"/>
              </a:rPr>
              <a:t>Distribution statistique de la performance initiale</a:t>
            </a:r>
            <a:endParaRPr lang="fr-FR"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2129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7" grpId="0" animBg="1"/>
      <p:bldP spid="6" grpId="0" animBg="1"/>
      <p:bldP spid="29" grpId="0" animBg="1"/>
      <p:bldP spid="32" grpId="0" animBg="1"/>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7</a:t>
            </a:fld>
            <a:endParaRPr lang="fr-FR" dirty="0"/>
          </a:p>
        </p:txBody>
      </p:sp>
      <p:sp>
        <p:nvSpPr>
          <p:cNvPr id="3" name="ZoneTexte 2"/>
          <p:cNvSpPr txBox="1"/>
          <p:nvPr/>
        </p:nvSpPr>
        <p:spPr>
          <a:xfrm>
            <a:off x="98899" y="170573"/>
            <a:ext cx="3725700" cy="461665"/>
          </a:xfrm>
          <a:prstGeom prst="rect">
            <a:avLst/>
          </a:prstGeom>
          <a:noFill/>
        </p:spPr>
        <p:txBody>
          <a:bodyPr wrap="none" rtlCol="0">
            <a:spAutoFit/>
          </a:bodyPr>
          <a:lstStyle/>
          <a:p>
            <a:r>
              <a:rPr lang="fr-FR" sz="2400" b="1" dirty="0">
                <a:solidFill>
                  <a:schemeClr val="bg1"/>
                </a:solidFill>
              </a:rPr>
              <a:t>Problématique générale</a:t>
            </a:r>
          </a:p>
        </p:txBody>
      </p:sp>
      <p:pic>
        <p:nvPicPr>
          <p:cNvPr id="18" name="Image 17">
            <a:extLst>
              <a:ext uri="{FF2B5EF4-FFF2-40B4-BE49-F238E27FC236}">
                <a16:creationId xmlns:a16="http://schemas.microsoft.com/office/drawing/2014/main" id="{416F66E2-B600-D04C-90C4-D5EED9137BF4}"/>
              </a:ext>
            </a:extLst>
          </p:cNvPr>
          <p:cNvPicPr>
            <a:picLocks/>
          </p:cNvPicPr>
          <p:nvPr/>
        </p:nvPicPr>
        <p:blipFill rotWithShape="1">
          <a:blip r:embed="rId3"/>
          <a:srcRect l="23207" t="10030" r="17852" b="7904"/>
          <a:stretch/>
        </p:blipFill>
        <p:spPr>
          <a:xfrm>
            <a:off x="5581109" y="1844464"/>
            <a:ext cx="6480000" cy="3780000"/>
          </a:xfrm>
          <a:prstGeom prst="rect">
            <a:avLst/>
          </a:prstGeom>
          <a:effectLst>
            <a:outerShdw blurRad="63500" sx="102000" sy="102000" algn="ctr" rotWithShape="0">
              <a:prstClr val="black">
                <a:alpha val="40000"/>
              </a:prstClr>
            </a:outerShdw>
          </a:effectLst>
        </p:spPr>
      </p:pic>
      <p:sp>
        <p:nvSpPr>
          <p:cNvPr id="4" name="Rectangle 3">
            <a:extLst>
              <a:ext uri="{FF2B5EF4-FFF2-40B4-BE49-F238E27FC236}">
                <a16:creationId xmlns:a16="http://schemas.microsoft.com/office/drawing/2014/main" id="{C2D6FF0E-8AD8-F241-BDB7-412DC9126EA2}"/>
              </a:ext>
            </a:extLst>
          </p:cNvPr>
          <p:cNvSpPr/>
          <p:nvPr/>
        </p:nvSpPr>
        <p:spPr>
          <a:xfrm>
            <a:off x="5592664" y="1844824"/>
            <a:ext cx="6480000" cy="3780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B062C79F-A1E9-3F4C-844D-5E2C974F6CA1}"/>
              </a:ext>
            </a:extLst>
          </p:cNvPr>
          <p:cNvSpPr txBox="1"/>
          <p:nvPr/>
        </p:nvSpPr>
        <p:spPr>
          <a:xfrm>
            <a:off x="5693369" y="1916832"/>
            <a:ext cx="5987537" cy="1200329"/>
          </a:xfrm>
          <a:prstGeom prst="rect">
            <a:avLst/>
          </a:prstGeom>
          <a:noFill/>
        </p:spPr>
        <p:txBody>
          <a:bodyPr wrap="none" rtlCol="0">
            <a:spAutoFit/>
          </a:bodyPr>
          <a:lstStyle/>
          <a:p>
            <a:pPr marL="285750" indent="-285750">
              <a:buFont typeface="Arial" panose="020B0604020202020204" pitchFamily="34" charset="0"/>
              <a:buChar char="•"/>
            </a:pPr>
            <a:r>
              <a:rPr lang="fr-FR" b="1" dirty="0">
                <a:latin typeface="Courier New" panose="02070309020205020404" pitchFamily="49" charset="0"/>
                <a:cs typeface="Courier New" panose="02070309020205020404" pitchFamily="49" charset="0"/>
              </a:rPr>
              <a:t>Présuppose nombre de données suffisantes</a:t>
            </a:r>
            <a:br>
              <a:rPr lang="fr-FR" b="1" i="1" dirty="0">
                <a:latin typeface="Courier New" panose="02070309020205020404" pitchFamily="49" charset="0"/>
                <a:cs typeface="Courier New" panose="02070309020205020404" pitchFamily="49" charset="0"/>
              </a:rPr>
            </a:br>
            <a:r>
              <a:rPr lang="fr-FR" b="1" dirty="0">
                <a:latin typeface="Courier New" panose="02070309020205020404" pitchFamily="49" charset="0"/>
                <a:cs typeface="Courier New" panose="02070309020205020404" pitchFamily="49" charset="0"/>
              </a:rPr>
              <a:t>pour estimer loi de distribution</a:t>
            </a:r>
          </a:p>
          <a:p>
            <a:pPr marL="285750" indent="-285750">
              <a:buFont typeface="Arial" panose="020B0604020202020204" pitchFamily="34" charset="0"/>
              <a:buChar char="•"/>
            </a:pPr>
            <a:endParaRPr lang="fr-FR" b="1" dirty="0">
              <a:latin typeface="Courier New" panose="02070309020205020404" pitchFamily="49" charset="0"/>
              <a:cs typeface="Courier New" panose="02070309020205020404" pitchFamily="49" charset="0"/>
            </a:endParaRPr>
          </a:p>
          <a:p>
            <a:pPr marL="285750" indent="-285750">
              <a:buFont typeface="Arial" panose="020B0604020202020204" pitchFamily="34" charset="0"/>
              <a:buChar char="•"/>
            </a:pPr>
            <a:r>
              <a:rPr lang="fr-FR" b="1" dirty="0">
                <a:latin typeface="Courier New" panose="02070309020205020404" pitchFamily="49" charset="0"/>
                <a:cs typeface="Courier New" panose="02070309020205020404" pitchFamily="49" charset="0"/>
              </a:rPr>
              <a:t>Variabilité uniquement considérée à </a:t>
            </a:r>
            <a:r>
              <a:rPr lang="fr-FR" b="1" dirty="0" err="1">
                <a:latin typeface="Courier New" panose="02070309020205020404" pitchFamily="49" charset="0"/>
                <a:cs typeface="Courier New" panose="02070309020205020404" pitchFamily="49" charset="0"/>
              </a:rPr>
              <a:t>t</a:t>
            </a:r>
            <a:r>
              <a:rPr lang="fr-FR" b="1" dirty="0">
                <a:latin typeface="Courier New" panose="02070309020205020404" pitchFamily="49" charset="0"/>
                <a:cs typeface="Courier New" panose="02070309020205020404" pitchFamily="49" charset="0"/>
              </a:rPr>
              <a:t>=0</a:t>
            </a:r>
          </a:p>
        </p:txBody>
      </p:sp>
      <p:sp>
        <p:nvSpPr>
          <p:cNvPr id="21" name="ZoneTexte 20">
            <a:extLst>
              <a:ext uri="{FF2B5EF4-FFF2-40B4-BE49-F238E27FC236}">
                <a16:creationId xmlns:a16="http://schemas.microsoft.com/office/drawing/2014/main" id="{8CD84406-2DEE-E84F-AAE1-7A16ACE862BB}"/>
              </a:ext>
            </a:extLst>
          </p:cNvPr>
          <p:cNvSpPr txBox="1"/>
          <p:nvPr/>
        </p:nvSpPr>
        <p:spPr>
          <a:xfrm>
            <a:off x="5693369" y="3444219"/>
            <a:ext cx="6388287" cy="923330"/>
          </a:xfrm>
          <a:prstGeom prst="rect">
            <a:avLst/>
          </a:prstGeom>
          <a:noFill/>
        </p:spPr>
        <p:txBody>
          <a:bodyPr wrap="none" rtlCol="0">
            <a:spAutoFit/>
          </a:bodyPr>
          <a:lstStyle/>
          <a:p>
            <a:r>
              <a:rPr lang="fr-FR" b="1" dirty="0">
                <a:latin typeface="Courier New" panose="02070309020205020404" pitchFamily="49" charset="0"/>
                <a:cs typeface="Courier New" panose="02070309020205020404" pitchFamily="49" charset="0"/>
              </a:rPr>
              <a:t>    Pas de formulation explicite de la loi de</a:t>
            </a:r>
            <a:br>
              <a:rPr lang="fr-FR" b="1" dirty="0">
                <a:latin typeface="Courier New" panose="02070309020205020404" pitchFamily="49" charset="0"/>
                <a:cs typeface="Courier New" panose="02070309020205020404" pitchFamily="49" charset="0"/>
              </a:rPr>
            </a:br>
            <a:r>
              <a:rPr lang="fr-FR" b="1" dirty="0">
                <a:latin typeface="Courier New" panose="02070309020205020404" pitchFamily="49" charset="0"/>
                <a:cs typeface="Courier New" panose="02070309020205020404" pitchFamily="49" charset="0"/>
              </a:rPr>
              <a:t>    distribution de la durée de vie</a:t>
            </a:r>
            <a:br>
              <a:rPr lang="fr-FR" b="1" dirty="0">
                <a:latin typeface="Courier New" panose="02070309020205020404" pitchFamily="49" charset="0"/>
                <a:cs typeface="Courier New" panose="02070309020205020404" pitchFamily="49" charset="0"/>
              </a:rPr>
            </a:br>
            <a:r>
              <a:rPr lang="fr-FR" b="1" dirty="0">
                <a:latin typeface="Courier New" panose="02070309020205020404" pitchFamily="49" charset="0"/>
                <a:cs typeface="Courier New" panose="02070309020205020404" pitchFamily="49" charset="0"/>
              </a:rPr>
              <a:t>    </a:t>
            </a:r>
            <a:r>
              <a:rPr lang="fr-FR" b="1" dirty="0">
                <a:latin typeface="Courier New" panose="02070309020205020404" pitchFamily="49" charset="0"/>
                <a:cs typeface="Courier New" panose="02070309020205020404" pitchFamily="49" charset="0"/>
                <a:sym typeface="Wingdings" pitchFamily="2" charset="2"/>
              </a:rPr>
              <a:t> simulations nombreuses</a:t>
            </a:r>
            <a:endParaRPr lang="fr-FR" b="1" i="1" dirty="0">
              <a:latin typeface="Courier New" panose="02070309020205020404" pitchFamily="49" charset="0"/>
              <a:cs typeface="Courier New" panose="02070309020205020404" pitchFamily="49" charset="0"/>
            </a:endParaRPr>
          </a:p>
        </p:txBody>
      </p:sp>
      <p:sp>
        <p:nvSpPr>
          <p:cNvPr id="23" name="ZoneTexte 22">
            <a:extLst>
              <a:ext uri="{FF2B5EF4-FFF2-40B4-BE49-F238E27FC236}">
                <a16:creationId xmlns:a16="http://schemas.microsoft.com/office/drawing/2014/main" id="{24A5BC17-518B-E644-A569-C001305A827A}"/>
              </a:ext>
            </a:extLst>
          </p:cNvPr>
          <p:cNvSpPr txBox="1"/>
          <p:nvPr/>
        </p:nvSpPr>
        <p:spPr>
          <a:xfrm>
            <a:off x="5693369" y="4787860"/>
            <a:ext cx="5987537" cy="369332"/>
          </a:xfrm>
          <a:prstGeom prst="rect">
            <a:avLst/>
          </a:prstGeom>
          <a:noFill/>
        </p:spPr>
        <p:txBody>
          <a:bodyPr wrap="none" rtlCol="0">
            <a:spAutoFit/>
          </a:bodyPr>
          <a:lstStyle/>
          <a:p>
            <a:pPr marL="285750" indent="-285750">
              <a:buFont typeface="Wingdings" pitchFamily="2" charset="2"/>
              <a:buChar char="Ø"/>
            </a:pPr>
            <a:r>
              <a:rPr lang="fr-FR" b="1" dirty="0">
                <a:solidFill>
                  <a:schemeClr val="accent1"/>
                </a:solidFill>
                <a:latin typeface="Courier New" panose="02070309020205020404" pitchFamily="49" charset="0"/>
                <a:cs typeface="Courier New" panose="02070309020205020404" pitchFamily="49" charset="0"/>
              </a:rPr>
              <a:t>Exploitation des processus stochastiques</a:t>
            </a:r>
            <a:endParaRPr lang="fr-FR" b="1" i="1" dirty="0">
              <a:solidFill>
                <a:schemeClr val="accent1"/>
              </a:solidFill>
              <a:latin typeface="Courier New" panose="02070309020205020404" pitchFamily="49" charset="0"/>
              <a:cs typeface="Courier New" panose="02070309020205020404" pitchFamily="49" charset="0"/>
            </a:endParaRPr>
          </a:p>
        </p:txBody>
      </p:sp>
      <p:sp>
        <p:nvSpPr>
          <p:cNvPr id="24" name="Rectangle 23">
            <a:extLst>
              <a:ext uri="{FF2B5EF4-FFF2-40B4-BE49-F238E27FC236}">
                <a16:creationId xmlns:a16="http://schemas.microsoft.com/office/drawing/2014/main" id="{3199F00A-5103-8443-83B7-DE3EB47E7361}"/>
              </a:ext>
            </a:extLst>
          </p:cNvPr>
          <p:cNvSpPr/>
          <p:nvPr/>
        </p:nvSpPr>
        <p:spPr>
          <a:xfrm>
            <a:off x="2821732" y="3778080"/>
            <a:ext cx="2622382" cy="551833"/>
          </a:xfrm>
          <a:prstGeom prst="rect">
            <a:avLst/>
          </a:prstGeom>
          <a:solidFill>
            <a:srgbClr val="FFFF9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5" name="Rectangle 24">
            <a:extLst>
              <a:ext uri="{FF2B5EF4-FFF2-40B4-BE49-F238E27FC236}">
                <a16:creationId xmlns:a16="http://schemas.microsoft.com/office/drawing/2014/main" id="{7E31520E-775A-8744-AA23-3079CB572B3F}"/>
              </a:ext>
            </a:extLst>
          </p:cNvPr>
          <p:cNvSpPr/>
          <p:nvPr/>
        </p:nvSpPr>
        <p:spPr>
          <a:xfrm>
            <a:off x="2936553" y="5762420"/>
            <a:ext cx="5679727" cy="307777"/>
          </a:xfrm>
          <a:prstGeom prst="rect">
            <a:avLst/>
          </a:prstGeom>
          <a:solidFill>
            <a:srgbClr val="FFFF9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mc:AlternateContent xmlns:mc="http://schemas.openxmlformats.org/markup-compatibility/2006" xmlns:a14="http://schemas.microsoft.com/office/drawing/2010/main">
        <mc:Choice Requires="a14">
          <p:sp>
            <p:nvSpPr>
              <p:cNvPr id="32" name="ZoneTexte 31">
                <a:extLst>
                  <a:ext uri="{FF2B5EF4-FFF2-40B4-BE49-F238E27FC236}">
                    <a16:creationId xmlns:a16="http://schemas.microsoft.com/office/drawing/2014/main" id="{30AA0407-91E5-A342-B6DB-29E9A2C18928}"/>
                  </a:ext>
                </a:extLst>
              </p:cNvPr>
              <p:cNvSpPr txBox="1"/>
              <p:nvPr/>
            </p:nvSpPr>
            <p:spPr>
              <a:xfrm>
                <a:off x="182298" y="3136063"/>
                <a:ext cx="5129289" cy="216514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f>
                        <m:fPr>
                          <m:ctrlPr>
                            <a:rPr lang="fr-FR" sz="2000" i="1" smtClean="0">
                              <a:latin typeface="Cambria Math" panose="02040503050406030204" pitchFamily="18" charset="0"/>
                            </a:rPr>
                          </m:ctrlPr>
                        </m:fPr>
                        <m:num>
                          <m:r>
                            <a:rPr lang="fr-FR" sz="2000" b="0" i="1" smtClean="0">
                              <a:latin typeface="Cambria Math" panose="02040503050406030204" pitchFamily="18" charset="0"/>
                            </a:rPr>
                            <m:t>𝑃</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𝑡</m:t>
                              </m:r>
                              <m:r>
                                <a:rPr lang="fr-FR" sz="2000" b="0" i="1" smtClean="0">
                                  <a:latin typeface="Cambria Math" panose="02040503050406030204" pitchFamily="18" charset="0"/>
                                </a:rPr>
                                <m:t>,</m:t>
                              </m:r>
                              <m:r>
                                <a:rPr lang="fr-FR" sz="2000" b="0" i="1" smtClean="0">
                                  <a:latin typeface="Cambria Math" panose="02040503050406030204" pitchFamily="18" charset="0"/>
                                </a:rPr>
                                <m:t>𝑇</m:t>
                              </m:r>
                              <m:r>
                                <a:rPr lang="fr-FR" sz="2000" b="0" i="1" smtClean="0">
                                  <a:latin typeface="Cambria Math" panose="02040503050406030204" pitchFamily="18" charset="0"/>
                                </a:rPr>
                                <m:t>,</m:t>
                              </m:r>
                              <m:r>
                                <a:rPr lang="fr-FR" sz="2000" b="0" i="1" smtClean="0">
                                  <a:latin typeface="Cambria Math" panose="02040503050406030204" pitchFamily="18" charset="0"/>
                                </a:rPr>
                                <m:t>𝐻</m:t>
                              </m:r>
                            </m:e>
                          </m:d>
                        </m:num>
                        <m:den>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𝑃</m:t>
                              </m:r>
                            </m:e>
                            <m:sub>
                              <m:r>
                                <a:rPr lang="fr-FR" sz="2000" b="0" i="1" smtClean="0">
                                  <a:latin typeface="Cambria Math" panose="02040503050406030204" pitchFamily="18" charset="0"/>
                                </a:rPr>
                                <m:t>0,</m:t>
                              </m:r>
                              <m:r>
                                <a:rPr lang="fr-FR" sz="2000" b="0" i="1" smtClean="0">
                                  <a:latin typeface="Cambria Math" panose="02040503050406030204" pitchFamily="18" charset="0"/>
                                </a:rPr>
                                <m:t>𝑟</m:t>
                              </m:r>
                              <m:r>
                                <a:rPr lang="fr-FR" sz="2000" b="0" i="1" smtClean="0">
                                  <a:latin typeface="Cambria Math" panose="02040503050406030204" pitchFamily="18" charset="0"/>
                                </a:rPr>
                                <m:t>è</m:t>
                              </m:r>
                              <m:r>
                                <a:rPr lang="fr-FR" sz="2000" b="0" i="1" smtClean="0">
                                  <a:latin typeface="Cambria Math" panose="02040503050406030204" pitchFamily="18" charset="0"/>
                                </a:rPr>
                                <m:t>𝑓</m:t>
                              </m:r>
                            </m:sub>
                          </m:sSub>
                        </m:den>
                      </m:f>
                      <m:r>
                        <a:rPr lang="fr-FR" sz="2000" b="0" i="1" smtClean="0">
                          <a:latin typeface="Cambria Math" panose="02040503050406030204" pitchFamily="18" charset="0"/>
                        </a:rPr>
                        <m:t>=</m:t>
                      </m:r>
                      <m:sSub>
                        <m:sSubPr>
                          <m:ctrlPr>
                            <a:rPr lang="fr-FR" sz="2000" i="1">
                              <a:latin typeface="Cambria Math" panose="02040503050406030204" pitchFamily="18" charset="0"/>
                            </a:rPr>
                          </m:ctrlPr>
                        </m:sSubPr>
                        <m:e>
                          <m:r>
                            <a:rPr lang="fr-FR" sz="2000" i="1">
                              <a:latin typeface="Cambria Math" panose="02040503050406030204" pitchFamily="18" charset="0"/>
                            </a:rPr>
                            <m:t>𝑅</m:t>
                          </m:r>
                        </m:e>
                        <m:sub>
                          <m:r>
                            <a:rPr lang="fr-FR" sz="2000" i="1">
                              <a:latin typeface="Cambria Math" panose="02040503050406030204" pitchFamily="18" charset="0"/>
                            </a:rPr>
                            <m:t>1</m:t>
                          </m:r>
                        </m:sub>
                      </m:sSub>
                      <m:d>
                        <m:dPr>
                          <m:ctrlPr>
                            <a:rPr lang="fr-FR" sz="2000" i="1">
                              <a:latin typeface="Cambria Math" panose="02040503050406030204" pitchFamily="18" charset="0"/>
                            </a:rPr>
                          </m:ctrlPr>
                        </m:dPr>
                        <m:e>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r>
                        <a:rPr lang="fr-FR" sz="2000" i="1">
                          <a:latin typeface="Cambria Math" panose="02040503050406030204" pitchFamily="18" charset="0"/>
                        </a:rPr>
                        <m:t>+</m:t>
                      </m:r>
                      <m:sSub>
                        <m:sSubPr>
                          <m:ctrlPr>
                            <a:rPr lang="fr-FR" sz="2000" i="1">
                              <a:latin typeface="Cambria Math" panose="02040503050406030204" pitchFamily="18" charset="0"/>
                            </a:rPr>
                          </m:ctrlPr>
                        </m:sSubPr>
                        <m:e>
                          <m:r>
                            <a:rPr lang="fr-FR" sz="2000" i="1">
                              <a:latin typeface="Cambria Math" panose="02040503050406030204" pitchFamily="18" charset="0"/>
                            </a:rPr>
                            <m:t>𝑅</m:t>
                          </m:r>
                        </m:e>
                        <m:sub>
                          <m:r>
                            <a:rPr lang="fr-FR" sz="2000" i="1">
                              <a:latin typeface="Cambria Math" panose="02040503050406030204" pitchFamily="18" charset="0"/>
                            </a:rPr>
                            <m:t>2</m:t>
                          </m:r>
                        </m:sub>
                      </m:sSub>
                      <m:d>
                        <m:dPr>
                          <m:ctrlPr>
                            <a:rPr lang="fr-FR" sz="2000" i="1">
                              <a:latin typeface="Cambria Math" panose="02040503050406030204" pitchFamily="18" charset="0"/>
                            </a:rPr>
                          </m:ctrlPr>
                        </m:dPr>
                        <m:e>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r>
                        <a:rPr lang="fr-FR" sz="2000" i="1">
                          <a:latin typeface="Cambria Math" panose="02040503050406030204" pitchFamily="18" charset="0"/>
                          <a:ea typeface="Cambria Math" panose="02040503050406030204" pitchFamily="18" charset="0"/>
                        </a:rPr>
                        <m:t>×</m:t>
                      </m:r>
                      <m:r>
                        <a:rPr lang="fr-FR" sz="2000" i="1">
                          <a:latin typeface="Cambria Math" panose="02040503050406030204" pitchFamily="18" charset="0"/>
                          <a:ea typeface="Cambria Math" panose="02040503050406030204" pitchFamily="18" charset="0"/>
                        </a:rPr>
                        <m:t>𝐴</m:t>
                      </m:r>
                      <m:r>
                        <a:rPr lang="fr-FR" sz="2000" i="1">
                          <a:latin typeface="Cambria Math" panose="02040503050406030204" pitchFamily="18" charset="0"/>
                          <a:ea typeface="Cambria Math" panose="02040503050406030204" pitchFamily="18" charset="0"/>
                        </a:rPr>
                        <m:t>×</m:t>
                      </m:r>
                      <m:r>
                        <a:rPr lang="fr-FR" sz="2000" i="1">
                          <a:latin typeface="Cambria Math" panose="02040503050406030204" pitchFamily="18" charset="0"/>
                          <a:ea typeface="Cambria Math" panose="02040503050406030204" pitchFamily="18" charset="0"/>
                        </a:rPr>
                        <m:t>𝑙𝑛</m:t>
                      </m:r>
                      <m:d>
                        <m:dPr>
                          <m:ctrlPr>
                            <a:rPr lang="fr-FR" sz="2000" i="1">
                              <a:latin typeface="Cambria Math" panose="02040503050406030204" pitchFamily="18" charset="0"/>
                              <a:ea typeface="Cambria Math" panose="02040503050406030204" pitchFamily="18" charset="0"/>
                            </a:rPr>
                          </m:ctrlPr>
                        </m:dPr>
                        <m:e>
                          <m:r>
                            <a:rPr lang="fr-FR" sz="2000" i="1">
                              <a:latin typeface="Cambria Math" panose="02040503050406030204" pitchFamily="18" charset="0"/>
                              <a:ea typeface="Cambria Math" panose="02040503050406030204" pitchFamily="18" charset="0"/>
                            </a:rPr>
                            <m:t>𝑡</m:t>
                          </m:r>
                          <m:r>
                            <a:rPr lang="fr-FR" sz="2000" i="1">
                              <a:latin typeface="Cambria Math" panose="02040503050406030204" pitchFamily="18" charset="0"/>
                              <a:ea typeface="Cambria Math" panose="02040503050406030204" pitchFamily="18" charset="0"/>
                            </a:rPr>
                            <m:t>+1</m:t>
                          </m:r>
                        </m:e>
                      </m:d>
                    </m:oMath>
                  </m:oMathPara>
                </a14:m>
                <a:endParaRPr lang="fr-FR" sz="2000" i="1" dirty="0">
                  <a:latin typeface="Cambria Math" panose="02040503050406030204" pitchFamily="18" charset="0"/>
                </a:endParaRPr>
              </a:p>
              <a:p>
                <a:endParaRPr lang="fr-FR" sz="2000" i="1" dirty="0">
                  <a:latin typeface="Cambria Math" panose="02040503050406030204" pitchFamily="18" charset="0"/>
                </a:endParaRPr>
              </a:p>
              <a:p>
                <a:endParaRPr lang="fr-FR" sz="20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FR" sz="2000" b="0" i="1" smtClean="0">
                          <a:latin typeface="Cambria Math" panose="02040503050406030204" pitchFamily="18" charset="0"/>
                          <a:ea typeface="Cambria Math" panose="02040503050406030204" pitchFamily="18" charset="0"/>
                        </a:rPr>
                        <m:t>𝕋</m:t>
                      </m:r>
                      <m:d>
                        <m:dPr>
                          <m:ctrlPr>
                            <a:rPr lang="fr-FR" sz="2000" b="0" i="1" smtClean="0">
                              <a:latin typeface="Cambria Math" panose="02040503050406030204" pitchFamily="18" charset="0"/>
                              <a:ea typeface="Cambria Math" panose="02040503050406030204" pitchFamily="18" charset="0"/>
                            </a:rPr>
                          </m:ctrlPr>
                        </m:dPr>
                        <m:e>
                          <m:r>
                            <a:rPr lang="fr-FR" sz="2000" b="0" i="1" smtClean="0">
                              <a:latin typeface="Cambria Math" panose="02040503050406030204" pitchFamily="18" charset="0"/>
                              <a:ea typeface="Cambria Math" panose="02040503050406030204" pitchFamily="18" charset="0"/>
                            </a:rPr>
                            <m:t>𝑇</m:t>
                          </m:r>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𝐻</m:t>
                          </m:r>
                        </m:e>
                      </m:d>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rPr>
                        <m:t>𝑒𝑥𝑝</m:t>
                      </m:r>
                      <m:d>
                        <m:dPr>
                          <m:begChr m:val="{"/>
                          <m:endChr m:val="}"/>
                          <m:ctrlPr>
                            <a:rPr lang="fr-FR" sz="2000" b="0" i="1" smtClean="0">
                              <a:latin typeface="Cambria Math" panose="02040503050406030204" pitchFamily="18" charset="0"/>
                            </a:rPr>
                          </m:ctrlPr>
                        </m:dPr>
                        <m:e>
                          <m:f>
                            <m:fPr>
                              <m:ctrlPr>
                                <a:rPr lang="fr-FR" sz="2000" b="0" i="1" smtClean="0">
                                  <a:latin typeface="Cambria Math" panose="02040503050406030204" pitchFamily="18" charset="0"/>
                                </a:rPr>
                              </m:ctrlPr>
                            </m:fPr>
                            <m:num>
                              <m:f>
                                <m:fPr>
                                  <m:ctrlPr>
                                    <a:rPr lang="fr-FR" sz="2000" i="1">
                                      <a:latin typeface="Cambria Math" panose="02040503050406030204" pitchFamily="18" charset="0"/>
                                    </a:rPr>
                                  </m:ctrlPr>
                                </m:fPr>
                                <m:num>
                                  <m:r>
                                    <a:rPr lang="fr-FR" sz="2000" i="1" smtClean="0">
                                      <a:latin typeface="Cambria Math" panose="02040503050406030204" pitchFamily="18" charset="0"/>
                                      <a:ea typeface="Cambria Math" panose="02040503050406030204" pitchFamily="18" charset="0"/>
                                    </a:rPr>
                                    <m:t>𝜔</m:t>
                                  </m:r>
                                </m:num>
                                <m:den>
                                  <m:sSub>
                                    <m:sSubPr>
                                      <m:ctrlPr>
                                        <a:rPr lang="fr-FR" sz="2000" i="1">
                                          <a:latin typeface="Cambria Math" panose="02040503050406030204" pitchFamily="18" charset="0"/>
                                        </a:rPr>
                                      </m:ctrlPr>
                                    </m:sSubPr>
                                    <m:e>
                                      <m:r>
                                        <a:rPr lang="fr-FR" sz="2000" i="1">
                                          <a:latin typeface="Cambria Math" panose="02040503050406030204" pitchFamily="18" charset="0"/>
                                        </a:rPr>
                                        <m:t>𝑃</m:t>
                                      </m:r>
                                    </m:e>
                                    <m:sub>
                                      <m:r>
                                        <a:rPr lang="fr-FR" sz="2000" i="1">
                                          <a:latin typeface="Cambria Math" panose="02040503050406030204" pitchFamily="18" charset="0"/>
                                        </a:rPr>
                                        <m:t>0,</m:t>
                                      </m:r>
                                      <m:r>
                                        <a:rPr lang="fr-FR" sz="2000" i="1">
                                          <a:latin typeface="Cambria Math" panose="02040503050406030204" pitchFamily="18" charset="0"/>
                                        </a:rPr>
                                        <m:t>𝑟</m:t>
                                      </m:r>
                                      <m:r>
                                        <a:rPr lang="fr-FR" sz="2000" i="1">
                                          <a:latin typeface="Cambria Math" panose="02040503050406030204" pitchFamily="18" charset="0"/>
                                        </a:rPr>
                                        <m:t>è</m:t>
                                      </m:r>
                                      <m:r>
                                        <a:rPr lang="fr-FR" sz="2000" i="1">
                                          <a:latin typeface="Cambria Math" panose="02040503050406030204" pitchFamily="18" charset="0"/>
                                        </a:rPr>
                                        <m:t>𝑓</m:t>
                                      </m:r>
                                    </m:sub>
                                  </m:sSub>
                                </m:den>
                              </m:f>
                              <m:r>
                                <a:rPr lang="fr-FR" sz="2000" b="0" i="1" smtClean="0">
                                  <a:latin typeface="Cambria Math" panose="02040503050406030204" pitchFamily="18" charset="0"/>
                                </a:rPr>
                                <m:t>−</m:t>
                              </m:r>
                              <m:sSub>
                                <m:sSubPr>
                                  <m:ctrlPr>
                                    <a:rPr lang="fr-FR" sz="2000" i="1">
                                      <a:latin typeface="Cambria Math" panose="02040503050406030204" pitchFamily="18" charset="0"/>
                                    </a:rPr>
                                  </m:ctrlPr>
                                </m:sSubPr>
                                <m:e>
                                  <m:r>
                                    <a:rPr lang="fr-FR" sz="2000" i="1">
                                      <a:latin typeface="Cambria Math" panose="02040503050406030204" pitchFamily="18" charset="0"/>
                                    </a:rPr>
                                    <m:t>𝑅</m:t>
                                  </m:r>
                                </m:e>
                                <m:sub>
                                  <m:r>
                                    <a:rPr lang="fr-FR" sz="2000" i="1">
                                      <a:latin typeface="Cambria Math" panose="02040503050406030204" pitchFamily="18" charset="0"/>
                                    </a:rPr>
                                    <m:t>1</m:t>
                                  </m:r>
                                </m:sub>
                              </m:sSub>
                              <m:d>
                                <m:dPr>
                                  <m:ctrlPr>
                                    <a:rPr lang="fr-FR" sz="2000" i="1">
                                      <a:latin typeface="Cambria Math" panose="02040503050406030204" pitchFamily="18" charset="0"/>
                                    </a:rPr>
                                  </m:ctrlPr>
                                </m:dPr>
                                <m:e>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num>
                            <m:den>
                              <m:sSub>
                                <m:sSubPr>
                                  <m:ctrlPr>
                                    <a:rPr lang="fr-FR" sz="2000" i="1">
                                      <a:latin typeface="Cambria Math" panose="02040503050406030204" pitchFamily="18" charset="0"/>
                                    </a:rPr>
                                  </m:ctrlPr>
                                </m:sSubPr>
                                <m:e>
                                  <m:r>
                                    <a:rPr lang="fr-FR" sz="2000" i="1">
                                      <a:latin typeface="Cambria Math" panose="02040503050406030204" pitchFamily="18" charset="0"/>
                                    </a:rPr>
                                    <m:t>𝑅</m:t>
                                  </m:r>
                                </m:e>
                                <m:sub>
                                  <m:r>
                                    <a:rPr lang="fr-FR" sz="2000" i="1">
                                      <a:latin typeface="Cambria Math" panose="02040503050406030204" pitchFamily="18" charset="0"/>
                                    </a:rPr>
                                    <m:t>2</m:t>
                                  </m:r>
                                </m:sub>
                              </m:sSub>
                              <m:d>
                                <m:dPr>
                                  <m:ctrlPr>
                                    <a:rPr lang="fr-FR" sz="2000" i="1">
                                      <a:latin typeface="Cambria Math" panose="02040503050406030204" pitchFamily="18" charset="0"/>
                                    </a:rPr>
                                  </m:ctrlPr>
                                </m:dPr>
                                <m:e>
                                  <m:r>
                                    <a:rPr lang="fr-FR" sz="2000" i="1">
                                      <a:latin typeface="Cambria Math" panose="02040503050406030204" pitchFamily="18" charset="0"/>
                                    </a:rPr>
                                    <m:t>𝑇</m:t>
                                  </m:r>
                                  <m:r>
                                    <a:rPr lang="fr-FR" sz="2000" i="1">
                                      <a:latin typeface="Cambria Math" panose="02040503050406030204" pitchFamily="18" charset="0"/>
                                    </a:rPr>
                                    <m:t>,</m:t>
                                  </m:r>
                                  <m:r>
                                    <a:rPr lang="fr-FR" sz="2000" i="1">
                                      <a:latin typeface="Cambria Math" panose="02040503050406030204" pitchFamily="18" charset="0"/>
                                    </a:rPr>
                                    <m:t>𝐻</m:t>
                                  </m:r>
                                </m:e>
                              </m:d>
                              <m:r>
                                <a:rPr lang="fr-FR" sz="2000" i="1">
                                  <a:latin typeface="Cambria Math" panose="02040503050406030204" pitchFamily="18" charset="0"/>
                                  <a:ea typeface="Cambria Math" panose="02040503050406030204" pitchFamily="18" charset="0"/>
                                </a:rPr>
                                <m:t>×</m:t>
                              </m:r>
                              <m:r>
                                <a:rPr lang="fr-FR" sz="2000" i="1">
                                  <a:latin typeface="Cambria Math" panose="02040503050406030204" pitchFamily="18" charset="0"/>
                                  <a:ea typeface="Cambria Math" panose="02040503050406030204" pitchFamily="18" charset="0"/>
                                </a:rPr>
                                <m:t>𝐴</m:t>
                              </m:r>
                            </m:den>
                          </m:f>
                        </m:e>
                      </m:d>
                      <m:r>
                        <a:rPr lang="fr-FR" sz="2000" b="0" i="1" smtClean="0">
                          <a:latin typeface="Cambria Math" panose="02040503050406030204" pitchFamily="18" charset="0"/>
                        </a:rPr>
                        <m:t>−1</m:t>
                      </m:r>
                    </m:oMath>
                  </m:oMathPara>
                </a14:m>
                <a:endParaRPr lang="fr-FR" sz="2000" dirty="0"/>
              </a:p>
            </p:txBody>
          </p:sp>
        </mc:Choice>
        <mc:Fallback xmlns="">
          <p:sp>
            <p:nvSpPr>
              <p:cNvPr id="32" name="ZoneTexte 31">
                <a:extLst>
                  <a:ext uri="{FF2B5EF4-FFF2-40B4-BE49-F238E27FC236}">
                    <a16:creationId xmlns:a16="http://schemas.microsoft.com/office/drawing/2014/main" id="{30AA0407-91E5-A342-B6DB-29E9A2C18928}"/>
                  </a:ext>
                </a:extLst>
              </p:cNvPr>
              <p:cNvSpPr txBox="1">
                <a:spLocks noRot="1" noChangeAspect="1" noMove="1" noResize="1" noEditPoints="1" noAdjustHandles="1" noChangeArrowheads="1" noChangeShapeType="1" noTextEdit="1"/>
              </p:cNvSpPr>
              <p:nvPr/>
            </p:nvSpPr>
            <p:spPr>
              <a:xfrm>
                <a:off x="182298" y="3136063"/>
                <a:ext cx="5129289" cy="2165145"/>
              </a:xfrm>
              <a:prstGeom prst="rect">
                <a:avLst/>
              </a:prstGeom>
              <a:blipFill>
                <a:blip r:embed="rId4"/>
                <a:stretch>
                  <a:fillRect l="-1728" b="-1744"/>
                </a:stretch>
              </a:blipFill>
            </p:spPr>
            <p:txBody>
              <a:bodyPr/>
              <a:lstStyle/>
              <a:p>
                <a:r>
                  <a:rPr lang="fr-FR">
                    <a:noFill/>
                  </a:rPr>
                  <a:t> </a:t>
                </a:r>
              </a:p>
            </p:txBody>
          </p:sp>
        </mc:Fallback>
      </mc:AlternateContent>
      <p:sp>
        <p:nvSpPr>
          <p:cNvPr id="33" name="Rectangle 32">
            <a:extLst>
              <a:ext uri="{FF2B5EF4-FFF2-40B4-BE49-F238E27FC236}">
                <a16:creationId xmlns:a16="http://schemas.microsoft.com/office/drawing/2014/main" id="{794F6B90-7DC0-4B46-B626-DF54743E125A}"/>
              </a:ext>
            </a:extLst>
          </p:cNvPr>
          <p:cNvSpPr/>
          <p:nvPr/>
        </p:nvSpPr>
        <p:spPr>
          <a:xfrm>
            <a:off x="98898" y="1794929"/>
            <a:ext cx="5129289" cy="1158413"/>
          </a:xfrm>
          <a:prstGeom prst="rect">
            <a:avLst/>
          </a:prstGeom>
          <a:solidFill>
            <a:srgbClr val="FFFF99"/>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31E68597-9639-ED48-B62C-5E628EAA5F9E}"/>
              </a:ext>
            </a:extLst>
          </p:cNvPr>
          <p:cNvSpPr txBox="1"/>
          <p:nvPr/>
        </p:nvSpPr>
        <p:spPr>
          <a:xfrm>
            <a:off x="119336" y="1844824"/>
            <a:ext cx="5032147" cy="1015663"/>
          </a:xfrm>
          <a:prstGeom prst="rect">
            <a:avLst/>
          </a:prstGeom>
          <a:noFill/>
        </p:spPr>
        <p:txBody>
          <a:bodyPr wrap="none" rtlCol="0">
            <a:spAutoFit/>
          </a:bodyPr>
          <a:lstStyle/>
          <a:p>
            <a:r>
              <a:rPr lang="fr-FR" sz="1500" dirty="0">
                <a:latin typeface="Courier New" panose="02070309020205020404" pitchFamily="49" charset="0"/>
                <a:cs typeface="Courier New" panose="02070309020205020404" pitchFamily="49" charset="0"/>
              </a:rPr>
              <a:t>La probabilisation se fait par propagation</a:t>
            </a:r>
            <a:br>
              <a:rPr lang="fr-FR" sz="1500" dirty="0">
                <a:latin typeface="Courier New" panose="02070309020205020404" pitchFamily="49" charset="0"/>
                <a:cs typeface="Courier New" panose="02070309020205020404" pitchFamily="49" charset="0"/>
              </a:rPr>
            </a:br>
            <a:r>
              <a:rPr lang="fr-FR" sz="1500" dirty="0">
                <a:latin typeface="Courier New" panose="02070309020205020404" pitchFamily="49" charset="0"/>
                <a:cs typeface="Courier New" panose="02070309020205020404" pitchFamily="49" charset="0"/>
              </a:rPr>
              <a:t>de l'incertitude sur la performance</a:t>
            </a:r>
            <a:br>
              <a:rPr lang="fr-FR" sz="1500" dirty="0">
                <a:latin typeface="Courier New" panose="02070309020205020404" pitchFamily="49" charset="0"/>
                <a:cs typeface="Courier New" panose="02070309020205020404" pitchFamily="49" charset="0"/>
              </a:rPr>
            </a:br>
            <a:r>
              <a:rPr lang="fr-FR" sz="1500" dirty="0">
                <a:latin typeface="Courier New" panose="02070309020205020404" pitchFamily="49" charset="0"/>
                <a:cs typeface="Courier New" panose="02070309020205020404" pitchFamily="49" charset="0"/>
              </a:rPr>
              <a:t>initiale via sa loi de distribution</a:t>
            </a:r>
            <a:br>
              <a:rPr lang="fr-FR" sz="1500" dirty="0">
                <a:latin typeface="Courier New" panose="02070309020205020404" pitchFamily="49" charset="0"/>
                <a:cs typeface="Courier New" panose="02070309020205020404" pitchFamily="49" charset="0"/>
              </a:rPr>
            </a:br>
            <a:r>
              <a:rPr lang="fr-FR" sz="1500" dirty="0">
                <a:latin typeface="Courier New" panose="02070309020205020404" pitchFamily="49" charset="0"/>
                <a:cs typeface="Courier New" panose="02070309020205020404" pitchFamily="49" charset="0"/>
              </a:rPr>
              <a:t>(normale ou </a:t>
            </a:r>
            <a:r>
              <a:rPr lang="fr-FR" sz="1500" dirty="0" err="1">
                <a:latin typeface="Courier New" panose="02070309020205020404" pitchFamily="49" charset="0"/>
                <a:cs typeface="Courier New" panose="02070309020205020404" pitchFamily="49" charset="0"/>
              </a:rPr>
              <a:t>log-normale</a:t>
            </a:r>
            <a:r>
              <a:rPr lang="fr-FR" sz="1500" dirty="0">
                <a:latin typeface="Courier New" panose="02070309020205020404" pitchFamily="49" charset="0"/>
                <a:cs typeface="Courier New" panose="02070309020205020404" pitchFamily="49" charset="0"/>
              </a:rPr>
              <a:t>)</a:t>
            </a:r>
            <a:endParaRPr lang="fr-FR" sz="1500" i="1" dirty="0">
              <a:latin typeface="Courier New" panose="02070309020205020404" pitchFamily="49" charset="0"/>
              <a:cs typeface="Courier New" panose="02070309020205020404" pitchFamily="49" charset="0"/>
            </a:endParaRPr>
          </a:p>
        </p:txBody>
      </p:sp>
      <p:sp>
        <p:nvSpPr>
          <p:cNvPr id="35" name="Forme libre 34">
            <a:extLst>
              <a:ext uri="{FF2B5EF4-FFF2-40B4-BE49-F238E27FC236}">
                <a16:creationId xmlns:a16="http://schemas.microsoft.com/office/drawing/2014/main" id="{FB7B8053-AAAE-BD4D-AE67-D87F648318AD}"/>
              </a:ext>
            </a:extLst>
          </p:cNvPr>
          <p:cNvSpPr/>
          <p:nvPr/>
        </p:nvSpPr>
        <p:spPr>
          <a:xfrm>
            <a:off x="2118167" y="4970489"/>
            <a:ext cx="787079" cy="921026"/>
          </a:xfrm>
          <a:custGeom>
            <a:avLst/>
            <a:gdLst>
              <a:gd name="connsiteX0" fmla="*/ 0 w 787079"/>
              <a:gd name="connsiteY0" fmla="*/ 0 h 868101"/>
              <a:gd name="connsiteX1" fmla="*/ 277792 w 787079"/>
              <a:gd name="connsiteY1" fmla="*/ 694481 h 868101"/>
              <a:gd name="connsiteX2" fmla="*/ 787079 w 787079"/>
              <a:gd name="connsiteY2" fmla="*/ 868101 h 868101"/>
            </a:gdLst>
            <a:ahLst/>
            <a:cxnLst>
              <a:cxn ang="0">
                <a:pos x="connsiteX0" y="connsiteY0"/>
              </a:cxn>
              <a:cxn ang="0">
                <a:pos x="connsiteX1" y="connsiteY1"/>
              </a:cxn>
              <a:cxn ang="0">
                <a:pos x="connsiteX2" y="connsiteY2"/>
              </a:cxn>
            </a:cxnLst>
            <a:rect l="l" t="t" r="r" b="b"/>
            <a:pathLst>
              <a:path w="787079" h="868101">
                <a:moveTo>
                  <a:pt x="0" y="0"/>
                </a:moveTo>
                <a:cubicBezTo>
                  <a:pt x="73306" y="274899"/>
                  <a:pt x="146612" y="549798"/>
                  <a:pt x="277792" y="694481"/>
                </a:cubicBezTo>
                <a:cubicBezTo>
                  <a:pt x="408972" y="839164"/>
                  <a:pt x="598025" y="853632"/>
                  <a:pt x="787079" y="868101"/>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orme libre 35">
            <a:extLst>
              <a:ext uri="{FF2B5EF4-FFF2-40B4-BE49-F238E27FC236}">
                <a16:creationId xmlns:a16="http://schemas.microsoft.com/office/drawing/2014/main" id="{3F92F732-30BA-F54A-A33B-21A42BB9E961}"/>
              </a:ext>
            </a:extLst>
          </p:cNvPr>
          <p:cNvSpPr/>
          <p:nvPr/>
        </p:nvSpPr>
        <p:spPr>
          <a:xfrm flipV="1">
            <a:off x="2201027" y="3975971"/>
            <a:ext cx="567224" cy="360000"/>
          </a:xfrm>
          <a:custGeom>
            <a:avLst/>
            <a:gdLst>
              <a:gd name="connsiteX0" fmla="*/ 0 w 787079"/>
              <a:gd name="connsiteY0" fmla="*/ 0 h 868101"/>
              <a:gd name="connsiteX1" fmla="*/ 277792 w 787079"/>
              <a:gd name="connsiteY1" fmla="*/ 694481 h 868101"/>
              <a:gd name="connsiteX2" fmla="*/ 787079 w 787079"/>
              <a:gd name="connsiteY2" fmla="*/ 868101 h 868101"/>
            </a:gdLst>
            <a:ahLst/>
            <a:cxnLst>
              <a:cxn ang="0">
                <a:pos x="connsiteX0" y="connsiteY0"/>
              </a:cxn>
              <a:cxn ang="0">
                <a:pos x="connsiteX1" y="connsiteY1"/>
              </a:cxn>
              <a:cxn ang="0">
                <a:pos x="connsiteX2" y="connsiteY2"/>
              </a:cxn>
            </a:cxnLst>
            <a:rect l="l" t="t" r="r" b="b"/>
            <a:pathLst>
              <a:path w="787079" h="868101">
                <a:moveTo>
                  <a:pt x="0" y="0"/>
                </a:moveTo>
                <a:cubicBezTo>
                  <a:pt x="73306" y="274899"/>
                  <a:pt x="146612" y="549798"/>
                  <a:pt x="277792" y="694481"/>
                </a:cubicBezTo>
                <a:cubicBezTo>
                  <a:pt x="408972" y="839164"/>
                  <a:pt x="598025" y="853632"/>
                  <a:pt x="787079" y="868101"/>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 coins arrondis 36">
            <a:extLst>
              <a:ext uri="{FF2B5EF4-FFF2-40B4-BE49-F238E27FC236}">
                <a16:creationId xmlns:a16="http://schemas.microsoft.com/office/drawing/2014/main" id="{89A0DF42-C393-D44D-AE17-81E42E5FAB6D}"/>
              </a:ext>
            </a:extLst>
          </p:cNvPr>
          <p:cNvSpPr/>
          <p:nvPr/>
        </p:nvSpPr>
        <p:spPr>
          <a:xfrm>
            <a:off x="1848645" y="4610488"/>
            <a:ext cx="787079" cy="360000"/>
          </a:xfrm>
          <a:prstGeom prst="roundRect">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EE15EE38-3AFF-FA4C-934B-E8B8E2852277}"/>
              </a:ext>
            </a:extLst>
          </p:cNvPr>
          <p:cNvSpPr txBox="1"/>
          <p:nvPr/>
        </p:nvSpPr>
        <p:spPr>
          <a:xfrm>
            <a:off x="2821732" y="3806694"/>
            <a:ext cx="2626196" cy="523220"/>
          </a:xfrm>
          <a:prstGeom prst="rect">
            <a:avLst/>
          </a:prstGeom>
          <a:noFill/>
        </p:spPr>
        <p:txBody>
          <a:bodyPr wrap="square" rtlCol="0">
            <a:spAutoFit/>
          </a:bodyPr>
          <a:lstStyle/>
          <a:p>
            <a:r>
              <a:rPr lang="fr-FR" sz="1400" dirty="0">
                <a:latin typeface="Courier New" panose="02070309020205020404" pitchFamily="49" charset="0"/>
                <a:cs typeface="Courier New" panose="02070309020205020404" pitchFamily="49" charset="0"/>
              </a:rPr>
              <a:t>Performance seuil</a:t>
            </a:r>
            <a:br>
              <a:rPr lang="fr-FR" sz="1400" dirty="0">
                <a:latin typeface="Courier New" panose="02070309020205020404" pitchFamily="49" charset="0"/>
                <a:cs typeface="Courier New" panose="02070309020205020404" pitchFamily="49" charset="0"/>
              </a:rPr>
            </a:br>
            <a:r>
              <a:rPr lang="fr-FR" sz="1400" dirty="0">
                <a:latin typeface="Courier New" panose="02070309020205020404" pitchFamily="49" charset="0"/>
                <a:cs typeface="Courier New" panose="02070309020205020404" pitchFamily="49" charset="0"/>
              </a:rPr>
              <a:t>utilisée en conception</a:t>
            </a:r>
            <a:endParaRPr lang="fr-FR" sz="1400" i="1" dirty="0">
              <a:latin typeface="Courier New" panose="02070309020205020404" pitchFamily="49" charset="0"/>
              <a:cs typeface="Courier New" panose="02070309020205020404" pitchFamily="49" charset="0"/>
            </a:endParaRPr>
          </a:p>
        </p:txBody>
      </p:sp>
      <p:sp>
        <p:nvSpPr>
          <p:cNvPr id="39" name="ZoneTexte 38">
            <a:extLst>
              <a:ext uri="{FF2B5EF4-FFF2-40B4-BE49-F238E27FC236}">
                <a16:creationId xmlns:a16="http://schemas.microsoft.com/office/drawing/2014/main" id="{D7D5DE72-2CA9-614D-BC82-DDB162577A52}"/>
              </a:ext>
            </a:extLst>
          </p:cNvPr>
          <p:cNvSpPr txBox="1"/>
          <p:nvPr/>
        </p:nvSpPr>
        <p:spPr>
          <a:xfrm>
            <a:off x="2936553" y="5762420"/>
            <a:ext cx="5662127" cy="307777"/>
          </a:xfrm>
          <a:prstGeom prst="rect">
            <a:avLst/>
          </a:prstGeom>
          <a:noFill/>
        </p:spPr>
        <p:txBody>
          <a:bodyPr wrap="none" rtlCol="0">
            <a:spAutoFit/>
          </a:bodyPr>
          <a:lstStyle/>
          <a:p>
            <a:r>
              <a:rPr lang="fr-FR" sz="1400" dirty="0">
                <a:latin typeface="Courier New" panose="02070309020205020404" pitchFamily="49" charset="0"/>
                <a:cs typeface="Courier New" panose="02070309020205020404" pitchFamily="49" charset="0"/>
              </a:rPr>
              <a:t>Distribution statistique de la performance initiale</a:t>
            </a:r>
            <a:endParaRPr lang="fr-FR" sz="1400" i="1" dirty="0">
              <a:latin typeface="Courier New" panose="02070309020205020404" pitchFamily="49" charset="0"/>
              <a:cs typeface="Courier New" panose="02070309020205020404" pitchFamily="49" charset="0"/>
            </a:endParaRPr>
          </a:p>
        </p:txBody>
      </p:sp>
      <p:sp>
        <p:nvSpPr>
          <p:cNvPr id="22" name="Rectangle 21">
            <a:extLst>
              <a:ext uri="{FF2B5EF4-FFF2-40B4-BE49-F238E27FC236}">
                <a16:creationId xmlns:a16="http://schemas.microsoft.com/office/drawing/2014/main" id="{58A434E9-6163-454B-9C58-F51FD708D107}"/>
              </a:ext>
            </a:extLst>
          </p:cNvPr>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Probabilisation du modèle</a:t>
            </a:r>
          </a:p>
        </p:txBody>
      </p:sp>
      <p:pic>
        <p:nvPicPr>
          <p:cNvPr id="2050" name="Picture 2" descr="Le logiciel 4D : un outil utile pour les historiens | Cultunum">
            <a:extLst>
              <a:ext uri="{FF2B5EF4-FFF2-40B4-BE49-F238E27FC236}">
                <a16:creationId xmlns:a16="http://schemas.microsoft.com/office/drawing/2014/main" id="{772EC32A-B6EF-C64B-89B6-62E8F99E686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663952" y="3309504"/>
            <a:ext cx="664468" cy="66446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e logiciel 4D : un outil utile pour les historiens | Cultunum">
            <a:extLst>
              <a:ext uri="{FF2B5EF4-FFF2-40B4-BE49-F238E27FC236}">
                <a16:creationId xmlns:a16="http://schemas.microsoft.com/office/drawing/2014/main" id="{B4B3DC82-5875-0540-88EF-BE011CBE716A}"/>
              </a:ext>
            </a:extLst>
          </p:cNvPr>
          <p:cNvPicPr>
            <a:picLocks noChangeAspect="1" noChangeArrowheads="1"/>
          </p:cNvPicPr>
          <p:nvPr/>
        </p:nvPicPr>
        <p:blipFill>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flipV="1">
            <a:off x="5652397" y="3306263"/>
            <a:ext cx="664468" cy="66446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4">
            <a:extLst>
              <a:ext uri="{FF2B5EF4-FFF2-40B4-BE49-F238E27FC236}">
                <a16:creationId xmlns:a16="http://schemas.microsoft.com/office/drawing/2014/main" id="{FC25C894-E215-694B-AB49-CFF3024E9929}"/>
              </a:ext>
            </a:extLst>
          </p:cNvPr>
          <p:cNvCxnSpPr>
            <a:endCxn id="26" idx="1"/>
          </p:cNvCxnSpPr>
          <p:nvPr/>
        </p:nvCxnSpPr>
        <p:spPr>
          <a:xfrm flipH="1" flipV="1">
            <a:off x="6316865" y="3638497"/>
            <a:ext cx="8477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40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260308" y="2492896"/>
            <a:ext cx="9671384" cy="1577112"/>
          </a:xfrm>
          <a:prstGeom prst="rect">
            <a:avLst/>
          </a:prstGeom>
          <a:solidFill>
            <a:schemeClr val="bg1"/>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latin typeface="Courier New" panose="02070309020205020404" pitchFamily="49" charset="0"/>
              <a:cs typeface="Courier New" panose="02070309020205020404" pitchFamily="49" charset="0"/>
            </a:endParaRPr>
          </a:p>
        </p:txBody>
      </p:sp>
      <p:sp>
        <p:nvSpPr>
          <p:cNvPr id="22" name="Rectangle 21"/>
          <p:cNvSpPr/>
          <p:nvPr/>
        </p:nvSpPr>
        <p:spPr>
          <a:xfrm>
            <a:off x="982851" y="2561903"/>
            <a:ext cx="9948841" cy="1231106"/>
          </a:xfrm>
          <a:prstGeom prst="rect">
            <a:avLst/>
          </a:prstGeom>
          <a:ln w="28575">
            <a:noFill/>
          </a:ln>
        </p:spPr>
        <p:txBody>
          <a:bodyPr wrap="square">
            <a:spAutoFit/>
          </a:bodyPr>
          <a:lstStyle/>
          <a:p>
            <a:pPr marL="360000">
              <a:spcBef>
                <a:spcPts val="600"/>
              </a:spcBef>
              <a:spcAft>
                <a:spcPts val="600"/>
              </a:spcAft>
            </a:pPr>
            <a:r>
              <a:rPr lang="fr-FR" b="1" dirty="0">
                <a:solidFill>
                  <a:schemeClr val="tx1">
                    <a:lumMod val="95000"/>
                    <a:lumOff val="5000"/>
                  </a:schemeClr>
                </a:solidFill>
                <a:latin typeface="Courier New" panose="02070309020205020404" pitchFamily="49" charset="0"/>
                <a:cs typeface="Courier New" panose="02070309020205020404" pitchFamily="49" charset="0"/>
              </a:rPr>
              <a:t>I. Les processus stochastiques</a:t>
            </a:r>
          </a:p>
          <a:p>
            <a:pPr marL="360000">
              <a:spcBef>
                <a:spcPts val="600"/>
              </a:spcBef>
              <a:spcAft>
                <a:spcPts val="600"/>
              </a:spcAft>
            </a:pPr>
            <a:r>
              <a:rPr lang="fr-FR" b="1" dirty="0">
                <a:solidFill>
                  <a:schemeClr val="tx1">
                    <a:lumMod val="95000"/>
                    <a:lumOff val="5000"/>
                  </a:schemeClr>
                </a:solidFill>
                <a:latin typeface="Courier New" panose="02070309020205020404" pitchFamily="49" charset="0"/>
                <a:cs typeface="Courier New" panose="02070309020205020404" pitchFamily="49" charset="0"/>
              </a:rPr>
              <a:t>II. Application du modèle de </a:t>
            </a:r>
            <a:r>
              <a:rPr lang="fr-FR" b="1" dirty="0" err="1">
                <a:solidFill>
                  <a:schemeClr val="tx1">
                    <a:lumMod val="95000"/>
                    <a:lumOff val="5000"/>
                  </a:schemeClr>
                </a:solidFill>
                <a:latin typeface="Courier New" panose="02070309020205020404" pitchFamily="49" charset="0"/>
                <a:cs typeface="Courier New" panose="02070309020205020404" pitchFamily="49" charset="0"/>
              </a:rPr>
              <a:t>Tweedie</a:t>
            </a:r>
            <a:r>
              <a:rPr lang="fr-FR" b="1" dirty="0">
                <a:solidFill>
                  <a:schemeClr val="tx1">
                    <a:lumMod val="95000"/>
                    <a:lumOff val="5000"/>
                  </a:schemeClr>
                </a:solidFill>
                <a:latin typeface="Courier New" panose="02070309020205020404" pitchFamily="49" charset="0"/>
                <a:cs typeface="Courier New" panose="02070309020205020404" pitchFamily="49" charset="0"/>
              </a:rPr>
              <a:t> sur les données du </a:t>
            </a:r>
            <a:r>
              <a:rPr lang="fr-FR" b="1" dirty="0" err="1">
                <a:solidFill>
                  <a:schemeClr val="tx1">
                    <a:lumMod val="95000"/>
                    <a:lumOff val="5000"/>
                  </a:schemeClr>
                </a:solidFill>
                <a:latin typeface="Courier New" panose="02070309020205020404" pitchFamily="49" charset="0"/>
                <a:cs typeface="Courier New" panose="02070309020205020404" pitchFamily="49" charset="0"/>
              </a:rPr>
              <a:t>biocomposite</a:t>
            </a:r>
            <a:endParaRPr lang="fr-FR" b="1" dirty="0">
              <a:solidFill>
                <a:schemeClr val="tx1">
                  <a:lumMod val="95000"/>
                  <a:lumOff val="5000"/>
                </a:schemeClr>
              </a:solidFill>
              <a:latin typeface="Courier New" panose="02070309020205020404" pitchFamily="49" charset="0"/>
              <a:cs typeface="Courier New" panose="02070309020205020404" pitchFamily="49" charset="0"/>
            </a:endParaRPr>
          </a:p>
          <a:p>
            <a:pPr marL="360000">
              <a:spcBef>
                <a:spcPts val="600"/>
              </a:spcBef>
              <a:spcAft>
                <a:spcPts val="600"/>
              </a:spcAft>
            </a:pPr>
            <a:r>
              <a:rPr lang="fr-FR" b="1" dirty="0">
                <a:solidFill>
                  <a:schemeClr val="tx1">
                    <a:lumMod val="95000"/>
                    <a:lumOff val="5000"/>
                  </a:schemeClr>
                </a:solidFill>
                <a:latin typeface="Courier New" panose="02070309020205020404" pitchFamily="49" charset="0"/>
                <a:cs typeface="Courier New" panose="02070309020205020404" pitchFamily="49" charset="0"/>
              </a:rPr>
              <a:t>III. Calibration de codes de dimensionnement</a:t>
            </a:r>
          </a:p>
        </p:txBody>
      </p:sp>
      <p:grpSp>
        <p:nvGrpSpPr>
          <p:cNvPr id="23" name="Groupe 22"/>
          <p:cNvGrpSpPr/>
          <p:nvPr/>
        </p:nvGrpSpPr>
        <p:grpSpPr>
          <a:xfrm>
            <a:off x="1260306" y="1909768"/>
            <a:ext cx="9671383" cy="540000"/>
            <a:chOff x="358364" y="517320"/>
            <a:chExt cx="8820000" cy="540000"/>
          </a:xfrm>
        </p:grpSpPr>
        <p:sp>
          <p:nvSpPr>
            <p:cNvPr id="24" name="Arrondir un rectangle avec un coin du même côté 23"/>
            <p:cNvSpPr/>
            <p:nvPr/>
          </p:nvSpPr>
          <p:spPr>
            <a:xfrm>
              <a:off x="358364" y="517320"/>
              <a:ext cx="8820000" cy="540000"/>
            </a:xfrm>
            <a:prstGeom prst="round2SameRect">
              <a:avLst/>
            </a:prstGeom>
            <a:solidFill>
              <a:schemeClr val="bg2">
                <a:lumMod val="75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defRPr/>
              </a:pPr>
              <a:endParaRPr lang="fr-FR" sz="2800" b="1" dirty="0">
                <a:solidFill>
                  <a:schemeClr val="tx1"/>
                </a:solidFill>
                <a:latin typeface="Courier New" panose="02070309020205020404" pitchFamily="49" charset="0"/>
                <a:cs typeface="Courier New" panose="02070309020205020404" pitchFamily="49" charset="0"/>
              </a:endParaRPr>
            </a:p>
          </p:txBody>
        </p:sp>
        <p:sp>
          <p:nvSpPr>
            <p:cNvPr id="25" name="Rectangle 24"/>
            <p:cNvSpPr/>
            <p:nvPr/>
          </p:nvSpPr>
          <p:spPr>
            <a:xfrm>
              <a:off x="3900888" y="577255"/>
              <a:ext cx="1736373" cy="477054"/>
            </a:xfrm>
            <a:prstGeom prst="rect">
              <a:avLst/>
            </a:prstGeom>
            <a:ln w="28575">
              <a:noFill/>
            </a:ln>
          </p:spPr>
          <p:txBody>
            <a:bodyPr wrap="none">
              <a:spAutoFit/>
            </a:bodyPr>
            <a:lstStyle/>
            <a:p>
              <a:pPr>
                <a:spcAft>
                  <a:spcPts val="600"/>
                </a:spcAft>
              </a:pPr>
              <a:r>
                <a:rPr lang="fr-FR" sz="2500" b="1" dirty="0">
                  <a:latin typeface="Courier New" panose="02070309020205020404" pitchFamily="49" charset="0"/>
                  <a:cs typeface="Courier New" panose="02070309020205020404" pitchFamily="49" charset="0"/>
                </a:rPr>
                <a:t>Sommaire</a:t>
              </a:r>
            </a:p>
          </p:txBody>
        </p:sp>
      </p:grpSp>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8</a:t>
            </a:fld>
            <a:endParaRPr lang="fr-FR" dirty="0"/>
          </a:p>
        </p:txBody>
      </p:sp>
    </p:spTree>
    <p:extLst>
      <p:ext uri="{BB962C8B-B14F-4D97-AF65-F5344CB8AC3E}">
        <p14:creationId xmlns:p14="http://schemas.microsoft.com/office/powerpoint/2010/main" val="2780782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12"/>
          </p:nvPr>
        </p:nvSpPr>
        <p:spPr>
          <a:xfrm>
            <a:off x="11659518" y="6575500"/>
            <a:ext cx="540000" cy="288000"/>
          </a:xfrm>
        </p:spPr>
        <p:txBody>
          <a:bodyPr/>
          <a:lstStyle/>
          <a:p>
            <a:fld id="{118018BF-F3DE-46F1-89DC-93AB4DAA3546}" type="slidenum">
              <a:rPr lang="fr-FR" smtClean="0"/>
              <a:t>9</a:t>
            </a:fld>
            <a:endParaRPr lang="fr-FR" dirty="0"/>
          </a:p>
        </p:txBody>
      </p:sp>
      <p:sp>
        <p:nvSpPr>
          <p:cNvPr id="2" name="Rectangle 1"/>
          <p:cNvSpPr/>
          <p:nvPr/>
        </p:nvSpPr>
        <p:spPr>
          <a:xfrm>
            <a:off x="119336" y="159023"/>
            <a:ext cx="4427815" cy="461665"/>
          </a:xfrm>
          <a:prstGeom prst="rect">
            <a:avLst/>
          </a:prstGeom>
        </p:spPr>
        <p:txBody>
          <a:bodyPr wrap="none">
            <a:spAutoFit/>
          </a:bodyPr>
          <a:lstStyle/>
          <a:p>
            <a:r>
              <a:rPr lang="fr-FR" sz="2400" b="1" dirty="0">
                <a:solidFill>
                  <a:schemeClr val="bg1"/>
                </a:solidFill>
                <a:cs typeface="Times New Roman" pitchFamily="18" charset="0"/>
              </a:rPr>
              <a:t>Les processus stochastiques</a:t>
            </a:r>
          </a:p>
        </p:txBody>
      </p:sp>
      <p:sp>
        <p:nvSpPr>
          <p:cNvPr id="5" name="Rectangle 4"/>
          <p:cNvSpPr/>
          <p:nvPr/>
        </p:nvSpPr>
        <p:spPr>
          <a:xfrm>
            <a:off x="6096000" y="220578"/>
            <a:ext cx="1731564" cy="338554"/>
          </a:xfrm>
          <a:prstGeom prst="rect">
            <a:avLst/>
          </a:prstGeom>
          <a:ln w="28575">
            <a:noFill/>
          </a:ln>
        </p:spPr>
        <p:txBody>
          <a:bodyPr wrap="none">
            <a:spAutoFit/>
          </a:bodyPr>
          <a:lstStyle/>
          <a:p>
            <a:r>
              <a:rPr lang="fr-FR" sz="1600" b="1" i="1" dirty="0">
                <a:solidFill>
                  <a:schemeClr val="bg1"/>
                </a:solidFill>
              </a:rPr>
              <a:t>Forme générale</a:t>
            </a:r>
          </a:p>
        </p:txBody>
      </p:sp>
      <p:sp>
        <p:nvSpPr>
          <p:cNvPr id="7" name="Rectangle 6"/>
          <p:cNvSpPr/>
          <p:nvPr/>
        </p:nvSpPr>
        <p:spPr>
          <a:xfrm>
            <a:off x="66230" y="976215"/>
            <a:ext cx="11593288" cy="490904"/>
          </a:xfrm>
          <a:prstGeom prst="rect">
            <a:avLst/>
          </a:prstGeom>
        </p:spPr>
        <p:txBody>
          <a:bodyPr wrap="square">
            <a:spAutoFit/>
          </a:bodyPr>
          <a:lstStyle/>
          <a:p>
            <a:pPr lvl="0">
              <a:lnSpc>
                <a:spcPct val="90000"/>
              </a:lnSpc>
              <a:spcBef>
                <a:spcPts val="1000"/>
              </a:spcBef>
              <a:defRPr/>
            </a:pPr>
            <a:r>
              <a:rPr lang="fr-FR" sz="2800" b="1" u="sng" dirty="0">
                <a:solidFill>
                  <a:srgbClr val="FF0000"/>
                </a:solidFill>
                <a:latin typeface="Courier New" panose="02070309020205020404" pitchFamily="49" charset="0"/>
                <a:cs typeface="Courier New" panose="02070309020205020404" pitchFamily="49" charset="0"/>
              </a:rPr>
              <a:t>Forme générale</a:t>
            </a:r>
          </a:p>
        </p:txBody>
      </p:sp>
      <mc:AlternateContent xmlns:mc="http://schemas.openxmlformats.org/markup-compatibility/2006" xmlns:a14="http://schemas.microsoft.com/office/drawing/2010/main">
        <mc:Choice Requires="a14">
          <p:sp>
            <p:nvSpPr>
              <p:cNvPr id="9" name="ZoneTexte 8"/>
              <p:cNvSpPr txBox="1"/>
              <p:nvPr/>
            </p:nvSpPr>
            <p:spPr>
              <a:xfrm>
                <a:off x="671308" y="1676444"/>
                <a:ext cx="11520691" cy="4580613"/>
              </a:xfrm>
              <a:prstGeom prst="rect">
                <a:avLst/>
              </a:prstGeom>
              <a:noFill/>
            </p:spPr>
            <p:txBody>
              <a:bodyPr wrap="square" rtlCol="0">
                <a:spAutoFit/>
              </a:bodyPr>
              <a:lstStyle/>
              <a:p>
                <a:endParaRPr lang="en-US" sz="2200" b="1" dirty="0">
                  <a:solidFill>
                    <a:schemeClr val="accent6"/>
                  </a:solidFill>
                  <a:latin typeface="Courier New" panose="02070309020205020404" pitchFamily="49" charset="0"/>
                  <a:cs typeface="Courier New" panose="02070309020205020404" pitchFamily="49" charset="0"/>
                </a:endParaRPr>
              </a:p>
              <a:p>
                <a:pPr/>
                <a14:m>
                  <m:oMathPara xmlns:m="http://schemas.openxmlformats.org/officeDocument/2006/math">
                    <m:oMathParaPr>
                      <m:jc m:val="centerGroup"/>
                    </m:oMathParaPr>
                    <m:oMath xmlns:m="http://schemas.openxmlformats.org/officeDocument/2006/math">
                      <m:sSub>
                        <m:sSubPr>
                          <m:ctrlPr>
                            <a:rPr lang="fr-FR" sz="2200" b="1" i="1" smtClean="0">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𝒀</m:t>
                          </m:r>
                        </m:e>
                        <m:sub>
                          <m:r>
                            <a:rPr lang="fr-FR" sz="2200" b="1" i="1">
                              <a:solidFill>
                                <a:schemeClr val="tx1"/>
                              </a:solidFill>
                              <a:latin typeface="Cambria Math" panose="02040503050406030204" pitchFamily="18" charset="0"/>
                              <a:cs typeface="Courier New" panose="02070309020205020404" pitchFamily="49" charset="0"/>
                            </a:rPr>
                            <m:t>𝒋</m:t>
                          </m:r>
                        </m:sub>
                      </m:sSub>
                      <m:d>
                        <m:dPr>
                          <m:ctrlPr>
                            <a:rPr lang="fr-FR" sz="2200" b="1" i="1">
                              <a:solidFill>
                                <a:schemeClr val="tx1"/>
                              </a:solidFill>
                              <a:latin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𝑻</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smtClean="0">
                              <a:solidFill>
                                <a:schemeClr val="tx1"/>
                              </a:solidFill>
                              <a:latin typeface="Cambria Math" panose="02040503050406030204" pitchFamily="18" charset="0"/>
                              <a:cs typeface="Courier New" panose="02070309020205020404" pitchFamily="49" charset="0"/>
                            </a:rPr>
                            <m:t>,</m:t>
                          </m:r>
                          <m:sSub>
                            <m:sSubPr>
                              <m:ctrlPr>
                                <a:rPr lang="fr-FR" sz="2200" b="1" i="1">
                                  <a:latin typeface="Cambria Math" panose="02040503050406030204" pitchFamily="18" charset="0"/>
                                  <a:cs typeface="Courier New" panose="02070309020205020404" pitchFamily="49" charset="0"/>
                                </a:rPr>
                              </m:ctrlPr>
                            </m:sSubPr>
                            <m:e>
                              <m:r>
                                <a:rPr lang="fr-FR" sz="2200" b="1" i="1" smtClean="0">
                                  <a:latin typeface="Cambria Math" panose="02040503050406030204" pitchFamily="18" charset="0"/>
                                  <a:cs typeface="Courier New" panose="02070309020205020404" pitchFamily="49" charset="0"/>
                                </a:rPr>
                                <m:t>𝑯</m:t>
                              </m:r>
                            </m:e>
                            <m:sub>
                              <m:r>
                                <a:rPr lang="fr-FR" sz="2200" b="1" i="1">
                                  <a:latin typeface="Cambria Math" panose="02040503050406030204" pitchFamily="18" charset="0"/>
                                  <a:cs typeface="Courier New" panose="02070309020205020404" pitchFamily="49" charset="0"/>
                                </a:rPr>
                                <m:t>𝒌</m:t>
                              </m:r>
                            </m:sub>
                          </m:sSub>
                        </m:e>
                      </m:d>
                      <m:r>
                        <a:rPr lang="fr-FR" sz="2200" b="1" i="1">
                          <a:solidFill>
                            <a:schemeClr val="tx1"/>
                          </a:solidFill>
                          <a:latin typeface="Cambria Math" panose="02040503050406030204" pitchFamily="18" charset="0"/>
                          <a:cs typeface="Courier New" panose="02070309020205020404" pitchFamily="49" charset="0"/>
                        </a:rPr>
                        <m:t>=</m:t>
                      </m:r>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cs typeface="Courier New" panose="02070309020205020404" pitchFamily="49" charset="0"/>
                            </a:rPr>
                            <m:t>𝒀</m:t>
                          </m:r>
                        </m:e>
                        <m:sub>
                          <m:r>
                            <a:rPr lang="fr-FR" sz="2200" b="1" i="1">
                              <a:solidFill>
                                <a:schemeClr val="tx1"/>
                              </a:solidFill>
                              <a:latin typeface="Cambria Math" panose="02040503050406030204" pitchFamily="18" charset="0"/>
                              <a:cs typeface="Courier New" panose="02070309020205020404" pitchFamily="49" charset="0"/>
                            </a:rPr>
                            <m:t>𝒋</m:t>
                          </m:r>
                        </m:sub>
                      </m:sSub>
                      <m:d>
                        <m:dPr>
                          <m:ctrlPr>
                            <a:rPr lang="fr-FR" sz="2200" b="1" i="1">
                              <a:solidFill>
                                <a:schemeClr val="tx1"/>
                              </a:solidFill>
                              <a:latin typeface="Cambria Math" panose="02040503050406030204" pitchFamily="18" charset="0"/>
                              <a:cs typeface="Courier New" panose="02070309020205020404" pitchFamily="49" charset="0"/>
                            </a:rPr>
                          </m:ctrlPr>
                        </m:dPr>
                        <m:e>
                          <m:r>
                            <a:rPr lang="fr-FR" sz="2200" b="1" i="1">
                              <a:solidFill>
                                <a:schemeClr val="tx1"/>
                              </a:solidFill>
                              <a:latin typeface="Cambria Math" panose="02040503050406030204" pitchFamily="18" charset="0"/>
                              <a:cs typeface="Courier New" panose="02070309020205020404" pitchFamily="49" charset="0"/>
                            </a:rPr>
                            <m:t>𝟎</m:t>
                          </m:r>
                        </m:e>
                      </m:d>
                      <m:r>
                        <a:rPr lang="fr-FR" sz="2200" b="1" i="1">
                          <a:solidFill>
                            <a:schemeClr val="tx1"/>
                          </a:solidFill>
                          <a:latin typeface="Cambria Math" panose="02040503050406030204" pitchFamily="18" charset="0"/>
                          <a:cs typeface="Courier New" panose="02070309020205020404" pitchFamily="49" charset="0"/>
                        </a:rPr>
                        <m:t>+</m:t>
                      </m:r>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smtClean="0">
                              <a:solidFill>
                                <a:schemeClr val="tx1"/>
                              </a:solidFill>
                              <a:latin typeface="Cambria Math" panose="02040503050406030204" pitchFamily="18" charset="0"/>
                              <a:ea typeface="Cambria Math" panose="02040503050406030204" pitchFamily="18" charset="0"/>
                              <a:cs typeface="Courier New" panose="02070309020205020404" pitchFamily="49" charset="0"/>
                            </a:rPr>
                            <m:t>𝝁</m:t>
                          </m:r>
                        </m:e>
                        <m:sub>
                          <m:r>
                            <a:rPr lang="fr-FR" sz="2200" b="1" i="1">
                              <a:solidFill>
                                <a:schemeClr val="tx1"/>
                              </a:solidFill>
                              <a:latin typeface="Cambria Math" panose="02040503050406030204" pitchFamily="18" charset="0"/>
                              <a:cs typeface="Courier New" panose="02070309020205020404" pitchFamily="49" charset="0"/>
                            </a:rPr>
                            <m:t>𝒌</m:t>
                          </m:r>
                        </m:sub>
                      </m:sSub>
                      <m:r>
                        <a:rPr lang="fr-FR" sz="2200" b="1" i="1">
                          <a:solidFill>
                            <a:schemeClr val="tx1"/>
                          </a:solidFill>
                          <a:latin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d>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𝝋</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𝜸</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d>
                            <m:d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dPr>
                            <m:e>
                              <m:sSub>
                                <m:sSubPr>
                                  <m:ctrlPr>
                                    <a:rPr lang="fr-FR" sz="2200" b="1" i="1">
                                      <a:solidFill>
                                        <a:schemeClr val="tx1"/>
                                      </a:solidFill>
                                      <a:latin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cs typeface="Courier New" panose="02070309020205020404" pitchFamily="49" charset="0"/>
                                    </a:rPr>
                                    <m:t>𝒕</m:t>
                                  </m:r>
                                </m:e>
                                <m:sub>
                                  <m:r>
                                    <a:rPr lang="fr-FR" sz="2200" b="1" i="1">
                                      <a:solidFill>
                                        <a:schemeClr val="tx1"/>
                                      </a:solidFill>
                                      <a:latin typeface="Cambria Math" panose="02040503050406030204" pitchFamily="18" charset="0"/>
                                      <a:cs typeface="Courier New" panose="02070309020205020404" pitchFamily="49" charset="0"/>
                                    </a:rPr>
                                    <m:t>𝒊</m:t>
                                  </m:r>
                                </m:sub>
                              </m:sSub>
                            </m:e>
                          </m:d>
                        </m:e>
                      </m:d>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sSub>
                        <m:sSubPr>
                          <m:ctrlP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𝝈</m:t>
                          </m:r>
                        </m:e>
                        <m:sub>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𝜺</m:t>
                          </m:r>
                        </m:sub>
                      </m:sSub>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r>
                        <a:rPr lang="fr-FR" sz="2200" b="1" i="1">
                          <a:solidFill>
                            <a:schemeClr val="tx1"/>
                          </a:solidFill>
                          <a:latin typeface="Cambria Math" panose="02040503050406030204" pitchFamily="18" charset="0"/>
                          <a:ea typeface="Cambria Math" panose="02040503050406030204" pitchFamily="18" charset="0"/>
                          <a:cs typeface="Courier New" panose="02070309020205020404" pitchFamily="49" charset="0"/>
                        </a:rPr>
                        <m:t>𝜺</m:t>
                      </m:r>
                    </m:oMath>
                  </m:oMathPara>
                </a14:m>
                <a:endParaRPr lang="en-US" sz="2200" b="1" dirty="0">
                  <a:solidFill>
                    <a:schemeClr val="tx1"/>
                  </a:solidFill>
                  <a:latin typeface="Courier New" panose="02070309020205020404" pitchFamily="49" charset="0"/>
                  <a:cs typeface="Courier New" panose="02070309020205020404" pitchFamily="49" charset="0"/>
                </a:endParaRPr>
              </a:p>
              <a:p>
                <a:endParaRPr lang="en-US" sz="2200" b="1" dirty="0">
                  <a:solidFill>
                    <a:schemeClr val="tx1"/>
                  </a:solidFill>
                  <a:latin typeface="Courier New" panose="02070309020205020404" pitchFamily="49" charset="0"/>
                  <a:cs typeface="Courier New" panose="02070309020205020404" pitchFamily="49" charset="0"/>
                </a:endParaRPr>
              </a:p>
              <a:p>
                <a:r>
                  <a:rPr lang="en-US" sz="2200" b="1" dirty="0" err="1">
                    <a:solidFill>
                      <a:schemeClr val="tx1"/>
                    </a:solidFill>
                    <a:latin typeface="Courier New" panose="02070309020205020404" pitchFamily="49" charset="0"/>
                    <a:cs typeface="Courier New" panose="02070309020205020404" pitchFamily="49" charset="0"/>
                  </a:rPr>
                  <a:t>Où</a:t>
                </a:r>
                <a:r>
                  <a:rPr lang="en-US" sz="2200" b="1" dirty="0">
                    <a:solidFill>
                      <a:schemeClr val="tx1"/>
                    </a:solidFill>
                    <a:latin typeface="Courier New" panose="02070309020205020404" pitchFamily="49" charset="0"/>
                    <a:cs typeface="Courier New" panose="02070309020205020404" pitchFamily="49" charset="0"/>
                  </a:rPr>
                  <a:t>,</a:t>
                </a:r>
              </a:p>
              <a:p>
                <a:r>
                  <a:rPr lang="en-US" sz="2000" b="1" i="1" spc="-100" dirty="0" err="1">
                    <a:solidFill>
                      <a:schemeClr val="tx1"/>
                    </a:solidFill>
                    <a:latin typeface="Courier New" panose="02070309020205020404" pitchFamily="49" charset="0"/>
                    <a:cs typeface="Courier New" panose="02070309020205020404" pitchFamily="49" charset="0"/>
                  </a:rPr>
                  <a:t>Y</a:t>
                </a:r>
                <a:r>
                  <a:rPr lang="en-US" sz="2000" b="1" i="1" spc="-100" baseline="-25000" dirty="0" err="1">
                    <a:solidFill>
                      <a:schemeClr val="tx1"/>
                    </a:solidFill>
                    <a:latin typeface="Courier New" panose="02070309020205020404" pitchFamily="49" charset="0"/>
                    <a:cs typeface="Courier New" panose="02070309020205020404" pitchFamily="49" charset="0"/>
                  </a:rPr>
                  <a:t>j</a:t>
                </a:r>
                <a:r>
                  <a:rPr lang="en-US" sz="2000" b="1" i="1" spc="-100" dirty="0">
                    <a:solidFill>
                      <a:schemeClr val="tx1"/>
                    </a:solidFill>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 : performance </a:t>
                </a:r>
                <a:r>
                  <a:rPr lang="en-US" sz="2000" b="1" spc="-100" dirty="0" err="1">
                    <a:solidFill>
                      <a:schemeClr val="tx1"/>
                    </a:solidFill>
                    <a:latin typeface="Courier New" panose="02070309020205020404" pitchFamily="49" charset="0"/>
                    <a:cs typeface="Courier New" panose="02070309020205020404" pitchFamily="49" charset="0"/>
                  </a:rPr>
                  <a:t>ou</a:t>
                </a: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incrément</a:t>
                </a:r>
                <a:r>
                  <a:rPr lang="en-US" sz="2000" b="1" spc="-100" dirty="0">
                    <a:solidFill>
                      <a:schemeClr val="tx1"/>
                    </a:solidFill>
                    <a:latin typeface="Courier New" panose="02070309020205020404" pitchFamily="49" charset="0"/>
                    <a:cs typeface="Courier New" panose="02070309020205020404" pitchFamily="49" charset="0"/>
                  </a:rPr>
                  <a:t> de l') </a:t>
                </a:r>
                <a:r>
                  <a:rPr lang="en-US" sz="2000" b="1" spc="-100" dirty="0" err="1">
                    <a:solidFill>
                      <a:schemeClr val="tx1"/>
                    </a:solidFill>
                    <a:latin typeface="Courier New" panose="02070309020205020404" pitchFamily="49" charset="0"/>
                    <a:cs typeface="Courier New" panose="02070309020205020404" pitchFamily="49" charset="0"/>
                  </a:rPr>
                  <a:t>indicateur</a:t>
                </a:r>
                <a:r>
                  <a:rPr lang="en-US" sz="2000" b="1" spc="-100" dirty="0">
                    <a:solidFill>
                      <a:schemeClr val="tx1"/>
                    </a:solidFill>
                    <a:latin typeface="Courier New" panose="02070309020205020404" pitchFamily="49" charset="0"/>
                    <a:cs typeface="Courier New" panose="02070309020205020404" pitchFamily="49" charset="0"/>
                  </a:rPr>
                  <a:t> de </a:t>
                </a:r>
                <a:r>
                  <a:rPr lang="en-US" sz="2000" b="1" spc="-100" dirty="0" err="1">
                    <a:solidFill>
                      <a:schemeClr val="tx1"/>
                    </a:solidFill>
                    <a:latin typeface="Courier New" panose="02070309020205020404" pitchFamily="49" charset="0"/>
                    <a:cs typeface="Courier New" panose="02070309020205020404" pitchFamily="49" charset="0"/>
                  </a:rPr>
                  <a:t>dégradation</a:t>
                </a:r>
                <a:r>
                  <a:rPr lang="en-US" sz="2000" b="1" spc="-100" dirty="0">
                    <a:solidFill>
                      <a:schemeClr val="tx1"/>
                    </a:solidFill>
                    <a:latin typeface="Courier New" panose="02070309020205020404" pitchFamily="49" charset="0"/>
                    <a:cs typeface="Courier New" panose="02070309020205020404" pitchFamily="49" charset="0"/>
                  </a:rPr>
                  <a:t>,</a:t>
                </a:r>
              </a:p>
              <a:p>
                <a:r>
                  <a:rPr lang="en-US" sz="2000" b="1" i="1" spc="-100" dirty="0" err="1">
                    <a:solidFill>
                      <a:schemeClr val="tx1"/>
                    </a:solidFill>
                    <a:latin typeface="Courier New" panose="02070309020205020404" pitchFamily="49" charset="0"/>
                    <a:cs typeface="Courier New" panose="02070309020205020404" pitchFamily="49" charset="0"/>
                  </a:rPr>
                  <a:t>Y</a:t>
                </a:r>
                <a:r>
                  <a:rPr lang="en-US" sz="2000" b="1" i="1" spc="-100" baseline="-25000" dirty="0" err="1">
                    <a:solidFill>
                      <a:schemeClr val="tx1"/>
                    </a:solidFill>
                    <a:latin typeface="Courier New" panose="02070309020205020404" pitchFamily="49" charset="0"/>
                    <a:cs typeface="Courier New" panose="02070309020205020404" pitchFamily="49" charset="0"/>
                  </a:rPr>
                  <a:t>j</a:t>
                </a:r>
                <a:r>
                  <a:rPr lang="en-US" sz="2000" b="1" i="1" spc="-100" dirty="0">
                    <a:solidFill>
                      <a:schemeClr val="tx1"/>
                    </a:solidFill>
                    <a:latin typeface="Courier New" panose="02070309020205020404" pitchFamily="49" charset="0"/>
                    <a:cs typeface="Courier New" panose="02070309020205020404" pitchFamily="49" charset="0"/>
                  </a:rPr>
                  <a:t>(0)</a:t>
                </a:r>
                <a:r>
                  <a:rPr lang="en-US" sz="2000" b="1" spc="-100" dirty="0">
                    <a:solidFill>
                      <a:schemeClr val="tx1"/>
                    </a:solidFill>
                    <a:latin typeface="Courier New" panose="02070309020205020404" pitchFamily="49" charset="0"/>
                    <a:cs typeface="Courier New" panose="02070309020205020404" pitchFamily="49" charset="0"/>
                  </a:rPr>
                  <a:t> : </a:t>
                </a:r>
                <a:r>
                  <a:rPr lang="en-US" sz="2000" b="1" spc="-100" dirty="0" err="1">
                    <a:solidFill>
                      <a:schemeClr val="tx1"/>
                    </a:solidFill>
                    <a:latin typeface="Courier New" panose="02070309020205020404" pitchFamily="49" charset="0"/>
                    <a:cs typeface="Courier New" panose="02070309020205020404" pitchFamily="49" charset="0"/>
                  </a:rPr>
                  <a:t>dégradation</a:t>
                </a:r>
                <a:r>
                  <a:rPr lang="en-US" sz="2000" b="1" spc="-100" dirty="0">
                    <a:latin typeface="Courier New" panose="02070309020205020404" pitchFamily="49" charset="0"/>
                    <a:cs typeface="Courier New" panose="02070309020205020404" pitchFamily="49" charset="0"/>
                  </a:rPr>
                  <a:t> </a:t>
                </a:r>
                <a:r>
                  <a:rPr lang="en-US" sz="2000" b="1" spc="-100" dirty="0" err="1">
                    <a:latin typeface="Courier New" panose="02070309020205020404" pitchFamily="49" charset="0"/>
                    <a:cs typeface="Courier New" panose="02070309020205020404" pitchFamily="49" charset="0"/>
                  </a:rPr>
                  <a:t>initiale</a:t>
                </a:r>
                <a:r>
                  <a:rPr lang="en-US" sz="2000" b="1" spc="-100" dirty="0">
                    <a:latin typeface="Courier New" panose="02070309020205020404" pitchFamily="49" charset="0"/>
                    <a:cs typeface="Courier New" panose="02070309020205020404" pitchFamily="49" charset="0"/>
                  </a:rPr>
                  <a:t>,</a:t>
                </a:r>
                <a:endParaRPr lang="en-US" sz="2000" b="1" spc="-100" dirty="0">
                  <a:solidFill>
                    <a:schemeClr val="tx1"/>
                  </a:solidFill>
                  <a:latin typeface="Courier New" panose="02070309020205020404" pitchFamily="49" charset="0"/>
                  <a:cs typeface="Courier New" panose="02070309020205020404" pitchFamily="49" charset="0"/>
                </a:endParaRPr>
              </a:p>
              <a:p>
                <a:r>
                  <a:rPr lang="en-US" sz="2000" b="1" i="1" spc="-100" dirty="0" err="1">
                    <a:solidFill>
                      <a:schemeClr val="tx1"/>
                    </a:solidFill>
                    <a:latin typeface="Courier New" panose="02070309020205020404" pitchFamily="49" charset="0"/>
                    <a:cs typeface="Courier New" panose="02070309020205020404" pitchFamily="49" charset="0"/>
                  </a:rPr>
                  <a:t>T</a:t>
                </a:r>
                <a:r>
                  <a:rPr lang="en-US" sz="2000" b="1" i="1" spc="-100" baseline="-25000" dirty="0" err="1">
                    <a:solidFill>
                      <a:schemeClr val="tx1"/>
                    </a:solidFill>
                    <a:latin typeface="Courier New" panose="02070309020205020404" pitchFamily="49" charset="0"/>
                    <a:cs typeface="Courier New" panose="02070309020205020404" pitchFamily="49" charset="0"/>
                  </a:rPr>
                  <a:t>k</a:t>
                </a:r>
                <a:r>
                  <a:rPr lang="en-US" sz="2000" b="1" spc="-100" dirty="0" err="1">
                    <a:solidFill>
                      <a:schemeClr val="tx1"/>
                    </a:solidFill>
                    <a:latin typeface="Courier New" panose="02070309020205020404" pitchFamily="49" charset="0"/>
                    <a:cs typeface="Courier New" panose="02070309020205020404" pitchFamily="49" charset="0"/>
                  </a:rPr>
                  <a:t>,</a:t>
                </a:r>
                <a:r>
                  <a:rPr lang="en-US" sz="2000" b="1" i="1" spc="-100" dirty="0" err="1">
                    <a:latin typeface="Courier New" panose="02070309020205020404" pitchFamily="49" charset="0"/>
                    <a:cs typeface="Courier New" panose="02070309020205020404" pitchFamily="49" charset="0"/>
                  </a:rPr>
                  <a:t>H</a:t>
                </a:r>
                <a:r>
                  <a:rPr lang="en-US" sz="2000" b="1" i="1" spc="-100" baseline="-25000" dirty="0" err="1">
                    <a:latin typeface="Courier New" panose="02070309020205020404" pitchFamily="49" charset="0"/>
                    <a:cs typeface="Courier New" panose="02070309020205020404" pitchFamily="49" charset="0"/>
                  </a:rPr>
                  <a:t>k</a:t>
                </a:r>
                <a:r>
                  <a:rPr lang="en-US" sz="2000" b="1" i="1" spc="-100" baseline="-25000" dirty="0">
                    <a:latin typeface="Courier New" panose="02070309020205020404" pitchFamily="49" charset="0"/>
                    <a:cs typeface="Courier New" panose="02070309020205020404" pitchFamily="49" charset="0"/>
                  </a:rPr>
                  <a:t> </a:t>
                </a:r>
                <a:r>
                  <a:rPr lang="en-US" sz="2000" b="1" spc="-100" dirty="0">
                    <a:solidFill>
                      <a:schemeClr val="tx1"/>
                    </a:solidFill>
                    <a:latin typeface="Courier New" panose="02070309020205020404" pitchFamily="49" charset="0"/>
                    <a:cs typeface="Courier New" panose="02070309020205020404" pitchFamily="49" charset="0"/>
                  </a:rPr>
                  <a:t>: conditions </a:t>
                </a:r>
                <a:r>
                  <a:rPr lang="en-US" sz="2000" b="1" spc="-100" dirty="0" err="1">
                    <a:solidFill>
                      <a:schemeClr val="tx1"/>
                    </a:solidFill>
                    <a:latin typeface="Courier New" panose="02070309020205020404" pitchFamily="49" charset="0"/>
                    <a:cs typeface="Courier New" panose="02070309020205020404" pitchFamily="49" charset="0"/>
                  </a:rPr>
                  <a:t>d'essais</a:t>
                </a:r>
                <a:r>
                  <a:rPr lang="en-US" sz="2000" b="1" spc="-100" dirty="0">
                    <a:solidFill>
                      <a:schemeClr val="tx1"/>
                    </a:solidFill>
                    <a:latin typeface="Courier New" panose="02070309020205020404" pitchFamily="49" charset="0"/>
                    <a:cs typeface="Courier New" panose="02070309020205020404" pitchFamily="49" charset="0"/>
                  </a:rPr>
                  <a:t> #</a:t>
                </a:r>
                <a:r>
                  <a:rPr lang="en-US" sz="2000" b="1" i="1" spc="-100" dirty="0">
                    <a:solidFill>
                      <a:schemeClr val="tx1"/>
                    </a:solidFill>
                    <a:latin typeface="Courier New" panose="02070309020205020404" pitchFamily="49" charset="0"/>
                    <a:cs typeface="Courier New" panose="02070309020205020404" pitchFamily="49" charset="0"/>
                  </a:rPr>
                  <a:t>k (</a:t>
                </a:r>
                <a:r>
                  <a:rPr lang="en-US" sz="2000" b="1" i="1" spc="-100" dirty="0" err="1">
                    <a:solidFill>
                      <a:schemeClr val="tx1"/>
                    </a:solidFill>
                    <a:latin typeface="Courier New" panose="02070309020205020404" pitchFamily="49" charset="0"/>
                    <a:cs typeface="Courier New" panose="02070309020205020404" pitchFamily="49" charset="0"/>
                  </a:rPr>
                  <a:t>V</a:t>
                </a:r>
                <a:r>
                  <a:rPr lang="en-US" sz="2000" b="1" i="1" spc="-100" baseline="-25000" dirty="0" err="1">
                    <a:solidFill>
                      <a:schemeClr val="tx1"/>
                    </a:solidFill>
                    <a:latin typeface="Courier New" panose="02070309020205020404" pitchFamily="49" charset="0"/>
                    <a:cs typeface="Courier New" panose="02070309020205020404" pitchFamily="49" charset="0"/>
                  </a:rPr>
                  <a:t>k</a:t>
                </a:r>
                <a:r>
                  <a:rPr lang="en-US" sz="2000" b="1" i="1" spc="-100" dirty="0">
                    <a:solidFill>
                      <a:schemeClr val="tx1"/>
                    </a:solidFill>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a:t>
                </a:r>
              </a:p>
              <a:p>
                <a:r>
                  <a:rPr lang="en-US" sz="2000" b="1" i="1" spc="-100" dirty="0" err="1">
                    <a:solidFill>
                      <a:schemeClr val="tx1"/>
                    </a:solidFill>
                    <a:latin typeface="Symbol" panose="05050102010706020507" pitchFamily="18" charset="2"/>
                    <a:cs typeface="Courier New" panose="02070309020205020404" pitchFamily="49" charset="0"/>
                  </a:rPr>
                  <a:t>m</a:t>
                </a:r>
                <a:r>
                  <a:rPr lang="en-US" sz="2000" b="1" i="1" spc="-100" baseline="-25000" dirty="0" err="1">
                    <a:solidFill>
                      <a:schemeClr val="tx1"/>
                    </a:solidFill>
                    <a:latin typeface="Courier New" panose="02070309020205020404" pitchFamily="49" charset="0"/>
                    <a:cs typeface="Courier New" panose="02070309020205020404" pitchFamily="49" charset="0"/>
                  </a:rPr>
                  <a:t>k</a:t>
                </a:r>
                <a:r>
                  <a:rPr lang="en-US" sz="2000" b="1" spc="-100" dirty="0">
                    <a:solidFill>
                      <a:schemeClr val="tx1"/>
                    </a:solidFill>
                    <a:latin typeface="Courier New" panose="02070309020205020404" pitchFamily="49" charset="0"/>
                    <a:cs typeface="Courier New" panose="02070309020205020404" pitchFamily="49" charset="0"/>
                  </a:rPr>
                  <a:t> : </a:t>
                </a:r>
                <a:r>
                  <a:rPr lang="en-US" sz="2000" b="1" spc="-100" dirty="0" err="1">
                    <a:solidFill>
                      <a:schemeClr val="tx1"/>
                    </a:solidFill>
                    <a:latin typeface="Courier New" panose="02070309020205020404" pitchFamily="49" charset="0"/>
                    <a:cs typeface="Courier New" panose="02070309020205020404" pitchFamily="49" charset="0"/>
                  </a:rPr>
                  <a:t>dérive</a:t>
                </a: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stochastique</a:t>
                </a:r>
                <a:r>
                  <a:rPr lang="en-US" sz="2000" b="1" spc="-100" dirty="0">
                    <a:solidFill>
                      <a:schemeClr val="tx1"/>
                    </a:solidFill>
                    <a:latin typeface="Courier New" panose="02070309020205020404" pitchFamily="49" charset="0"/>
                    <a:cs typeface="Courier New" panose="02070309020205020404" pitchFamily="49" charset="0"/>
                  </a:rPr>
                  <a:t> </a:t>
                </a:r>
                <a:r>
                  <a:rPr lang="en-US" sz="1600" b="1" spc="-100" dirty="0">
                    <a:solidFill>
                      <a:schemeClr val="tx1"/>
                    </a:solidFill>
                    <a:latin typeface="Courier New" panose="02070309020205020404" pitchFamily="49" charset="0"/>
                    <a:cs typeface="Courier New" panose="02070309020205020404" pitchFamily="49" charset="0"/>
                  </a:rPr>
                  <a:t>(</a:t>
                </a:r>
                <a:r>
                  <a:rPr lang="en-US" sz="1600" b="1" spc="-100" dirty="0">
                    <a:solidFill>
                      <a:schemeClr val="tx1"/>
                    </a:solidFill>
                    <a:latin typeface="Courier New" panose="02070309020205020404" pitchFamily="49" charset="0"/>
                    <a:cs typeface="Courier New" panose="02070309020205020404" pitchFamily="49" charset="0"/>
                    <a:sym typeface="Symbol" panose="05050102010706020507" pitchFamily="18" charset="2"/>
                  </a:rPr>
                  <a:t> </a:t>
                </a:r>
                <a:r>
                  <a:rPr lang="en-US" sz="1600" b="1" spc="-100" dirty="0" err="1">
                    <a:latin typeface="Courier New" panose="02070309020205020404" pitchFamily="49" charset="0"/>
                    <a:cs typeface="Courier New" panose="02070309020205020404" pitchFamily="49" charset="0"/>
                    <a:sym typeface="Symbol" panose="05050102010706020507" pitchFamily="18" charset="2"/>
                  </a:rPr>
                  <a:t>vitess</a:t>
                </a:r>
                <a:r>
                  <a:rPr lang="en-US" sz="1600" b="1" spc="-100" dirty="0" err="1">
                    <a:solidFill>
                      <a:schemeClr val="tx1"/>
                    </a:solidFill>
                    <a:latin typeface="Courier New" panose="02070309020205020404" pitchFamily="49" charset="0"/>
                    <a:cs typeface="Courier New" panose="02070309020205020404" pitchFamily="49" charset="0"/>
                    <a:sym typeface="Symbol" panose="05050102010706020507" pitchFamily="18" charset="2"/>
                  </a:rPr>
                  <a:t>e</a:t>
                </a:r>
                <a:r>
                  <a:rPr lang="en-US" sz="1600" b="1" spc="-100" dirty="0">
                    <a:solidFill>
                      <a:schemeClr val="tx1"/>
                    </a:solidFill>
                    <a:latin typeface="Courier New" panose="02070309020205020404" pitchFamily="49" charset="0"/>
                    <a:cs typeface="Courier New" panose="02070309020205020404" pitchFamily="49" charset="0"/>
                    <a:sym typeface="Symbol" panose="05050102010706020507" pitchFamily="18" charset="2"/>
                  </a:rPr>
                  <a:t> de </a:t>
                </a:r>
                <a:r>
                  <a:rPr lang="en-US" sz="1600" b="1" spc="-100" dirty="0" err="1">
                    <a:solidFill>
                      <a:schemeClr val="tx1"/>
                    </a:solidFill>
                    <a:latin typeface="Courier New" panose="02070309020205020404" pitchFamily="49" charset="0"/>
                    <a:cs typeface="Courier New" panose="02070309020205020404" pitchFamily="49" charset="0"/>
                  </a:rPr>
                  <a:t>dégradation</a:t>
                </a:r>
                <a:r>
                  <a:rPr lang="en-US" sz="1600" b="1" spc="-100" dirty="0">
                    <a:solidFill>
                      <a:schemeClr val="tx1"/>
                    </a:solidFill>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 @ conditions #k </a:t>
                </a:r>
                <a:r>
                  <a:rPr lang="en-US" sz="2000" b="1" i="1" spc="-100" dirty="0">
                    <a:latin typeface="Courier New" panose="02070309020205020404" pitchFamily="49" charset="0"/>
                    <a:cs typeface="Courier New" panose="02070309020205020404" pitchFamily="49" charset="0"/>
                  </a:rPr>
                  <a:t>(</a:t>
                </a:r>
                <a:r>
                  <a:rPr lang="en-US" sz="2000" b="1" i="1" spc="-100" dirty="0" err="1">
                    <a:latin typeface="Courier New" panose="02070309020205020404" pitchFamily="49" charset="0"/>
                    <a:cs typeface="Courier New" panose="02070309020205020404" pitchFamily="49" charset="0"/>
                  </a:rPr>
                  <a:t>V</a:t>
                </a:r>
                <a:r>
                  <a:rPr lang="en-US" sz="2000" b="1" i="1" spc="-100" baseline="-25000" dirty="0" err="1">
                    <a:latin typeface="Courier New" panose="02070309020205020404" pitchFamily="49" charset="0"/>
                    <a:cs typeface="Courier New" panose="02070309020205020404" pitchFamily="49" charset="0"/>
                  </a:rPr>
                  <a:t>k</a:t>
                </a:r>
                <a:r>
                  <a:rPr lang="en-US" sz="2000" b="1" i="1" spc="-100" dirty="0">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a:t>
                </a:r>
              </a:p>
              <a:p>
                <a14:m>
                  <m:oMath xmlns:m="http://schemas.openxmlformats.org/officeDocument/2006/math">
                    <m:r>
                      <a:rPr lang="en-US" sz="2000" b="1" i="1" spc="-100">
                        <a:solidFill>
                          <a:schemeClr val="tx1"/>
                        </a:solidFill>
                        <a:latin typeface="Cambria Math" panose="02040503050406030204" pitchFamily="18" charset="0"/>
                        <a:ea typeface="Cambria Math" panose="02040503050406030204" pitchFamily="18" charset="0"/>
                        <a:cs typeface="Courier New" panose="02070309020205020404" pitchFamily="49" charset="0"/>
                      </a:rPr>
                      <m:t>∧</m:t>
                    </m:r>
                  </m:oMath>
                </a14:m>
                <a:r>
                  <a:rPr lang="en-US" sz="2000" b="1" i="1" spc="-100" dirty="0">
                    <a:solidFill>
                      <a:schemeClr val="tx1"/>
                    </a:solidFill>
                    <a:latin typeface="Courier New" panose="02070309020205020404" pitchFamily="49" charset="0"/>
                    <a:cs typeface="Courier New" panose="02070309020205020404" pitchFamily="49" charset="0"/>
                  </a:rPr>
                  <a:t>() :</a:t>
                </a: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fonction</a:t>
                </a:r>
                <a:r>
                  <a:rPr lang="en-US" sz="2000" b="1" spc="-100" dirty="0">
                    <a:solidFill>
                      <a:schemeClr val="tx1"/>
                    </a:solidFill>
                    <a:latin typeface="Courier New" panose="02070309020205020404" pitchFamily="49" charset="0"/>
                    <a:cs typeface="Courier New" panose="02070309020205020404" pitchFamily="49" charset="0"/>
                  </a:rPr>
                  <a:t> de transformation du temps </a:t>
                </a:r>
                <a:r>
                  <a:rPr lang="en-US" sz="2000" b="1" spc="-100" dirty="0" err="1">
                    <a:solidFill>
                      <a:schemeClr val="tx1"/>
                    </a:solidFill>
                    <a:latin typeface="Courier New" panose="02070309020205020404" pitchFamily="49" charset="0"/>
                    <a:cs typeface="Courier New" panose="02070309020205020404" pitchFamily="49" charset="0"/>
                  </a:rPr>
                  <a:t>définissant</a:t>
                </a:r>
                <a:r>
                  <a:rPr lang="en-US" sz="2000" b="1" spc="-100" dirty="0">
                    <a:solidFill>
                      <a:schemeClr val="tx1"/>
                    </a:solidFill>
                    <a:latin typeface="Courier New" panose="02070309020205020404" pitchFamily="49" charset="0"/>
                    <a:cs typeface="Courier New" panose="02070309020205020404" pitchFamily="49" charset="0"/>
                  </a:rPr>
                  <a:t> la (non-)</a:t>
                </a:r>
                <a:r>
                  <a:rPr lang="en-US" sz="2000" b="1" spc="-100" dirty="0" err="1">
                    <a:solidFill>
                      <a:schemeClr val="tx1"/>
                    </a:solidFill>
                    <a:latin typeface="Courier New" panose="02070309020205020404" pitchFamily="49" charset="0"/>
                    <a:cs typeface="Courier New" panose="02070309020205020404" pitchFamily="49" charset="0"/>
                  </a:rPr>
                  <a:t>linéarité</a:t>
                </a:r>
                <a:r>
                  <a:rPr lang="en-US" sz="2000" b="1" spc="-100" dirty="0">
                    <a:solidFill>
                      <a:schemeClr val="tx1"/>
                    </a:solidFill>
                    <a:latin typeface="Courier New" panose="02070309020205020404" pitchFamily="49" charset="0"/>
                    <a:cs typeface="Courier New" panose="02070309020205020404" pitchFamily="49" charset="0"/>
                  </a:rPr>
                  <a:t> du </a:t>
                </a:r>
                <a:r>
                  <a:rPr lang="en-US" sz="2000" b="1" spc="-100" dirty="0" err="1">
                    <a:solidFill>
                      <a:schemeClr val="tx1"/>
                    </a:solidFill>
                    <a:latin typeface="Courier New" panose="02070309020205020404" pitchFamily="49" charset="0"/>
                    <a:cs typeface="Courier New" panose="02070309020205020404" pitchFamily="49" charset="0"/>
                  </a:rPr>
                  <a:t>processus</a:t>
                </a:r>
                <a:r>
                  <a:rPr lang="en-US" sz="2000" b="1" spc="-100" dirty="0">
                    <a:solidFill>
                      <a:schemeClr val="tx1"/>
                    </a:solidFill>
                    <a:latin typeface="Courier New" panose="02070309020205020404" pitchFamily="49" charset="0"/>
                    <a:cs typeface="Courier New" panose="02070309020205020404" pitchFamily="49" charset="0"/>
                  </a:rPr>
                  <a:t>,</a:t>
                </a:r>
              </a:p>
              <a:p>
                <a:pPr marL="342900" indent="-342900">
                  <a:buFont typeface="Symbol" panose="05050102010706020507" pitchFamily="18" charset="2"/>
                  <a:buChar char="j"/>
                </a:pP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paramètre</a:t>
                </a:r>
                <a:r>
                  <a:rPr lang="en-US" sz="2000" b="1" spc="-100" dirty="0">
                    <a:solidFill>
                      <a:schemeClr val="tx1"/>
                    </a:solidFill>
                    <a:latin typeface="Courier New" panose="02070309020205020404" pitchFamily="49" charset="0"/>
                    <a:cs typeface="Courier New" panose="02070309020205020404" pitchFamily="49" charset="0"/>
                  </a:rPr>
                  <a:t> de diffusion (</a:t>
                </a:r>
                <a:r>
                  <a:rPr lang="en-US" sz="1600" b="1" spc="-100" dirty="0" err="1">
                    <a:solidFill>
                      <a:schemeClr val="tx1"/>
                    </a:solidFill>
                    <a:latin typeface="Courier New" panose="02070309020205020404" pitchFamily="49" charset="0"/>
                    <a:cs typeface="Courier New" panose="02070309020205020404" pitchFamily="49" charset="0"/>
                  </a:rPr>
                  <a:t>définit</a:t>
                </a:r>
                <a:r>
                  <a:rPr lang="en-US" sz="1600" b="1" spc="-100" dirty="0">
                    <a:solidFill>
                      <a:schemeClr val="tx1"/>
                    </a:solidFill>
                    <a:latin typeface="Courier New" panose="02070309020205020404" pitchFamily="49" charset="0"/>
                    <a:cs typeface="Courier New" panose="02070309020205020404" pitchFamily="49" charset="0"/>
                  </a:rPr>
                  <a:t> </a:t>
                </a:r>
                <a:r>
                  <a:rPr lang="en-US" sz="1600" b="1" spc="-100" dirty="0" err="1">
                    <a:solidFill>
                      <a:schemeClr val="tx1"/>
                    </a:solidFill>
                    <a:latin typeface="Courier New" panose="02070309020205020404" pitchFamily="49" charset="0"/>
                    <a:cs typeface="Courier New" panose="02070309020205020404" pitchFamily="49" charset="0"/>
                  </a:rPr>
                  <a:t>l'amplitude</a:t>
                </a:r>
                <a:r>
                  <a:rPr lang="en-US" sz="1600" b="1" spc="-100" dirty="0">
                    <a:solidFill>
                      <a:schemeClr val="tx1"/>
                    </a:solidFill>
                    <a:latin typeface="Courier New" panose="02070309020205020404" pitchFamily="49" charset="0"/>
                    <a:cs typeface="Courier New" panose="02070309020205020404" pitchFamily="49" charset="0"/>
                  </a:rPr>
                  <a:t> des variations </a:t>
                </a:r>
                <a:r>
                  <a:rPr lang="en-US" sz="1600" b="1" spc="-100" dirty="0" err="1">
                    <a:solidFill>
                      <a:schemeClr val="tx1"/>
                    </a:solidFill>
                    <a:latin typeface="Courier New" panose="02070309020205020404" pitchFamily="49" charset="0"/>
                    <a:cs typeface="Courier New" panose="02070309020205020404" pitchFamily="49" charset="0"/>
                  </a:rPr>
                  <a:t>autour</a:t>
                </a:r>
                <a:r>
                  <a:rPr lang="en-US" sz="1600" b="1" spc="-100" dirty="0">
                    <a:solidFill>
                      <a:schemeClr val="tx1"/>
                    </a:solidFill>
                    <a:latin typeface="Courier New" panose="02070309020205020404" pitchFamily="49" charset="0"/>
                    <a:cs typeface="Courier New" panose="02070309020205020404" pitchFamily="49" charset="0"/>
                  </a:rPr>
                  <a:t> de la </a:t>
                </a:r>
                <a:r>
                  <a:rPr lang="en-US" sz="1600" b="1" spc="-100" dirty="0">
                    <a:latin typeface="Courier New" panose="02070309020205020404" pitchFamily="49" charset="0"/>
                    <a:cs typeface="Courier New" panose="02070309020205020404" pitchFamily="49" charset="0"/>
                  </a:rPr>
                  <a:t>tendance </a:t>
                </a:r>
                <a:r>
                  <a:rPr lang="en-US" sz="1600" b="1" spc="-100" dirty="0" err="1">
                    <a:latin typeface="Courier New" panose="02070309020205020404" pitchFamily="49" charset="0"/>
                    <a:cs typeface="Courier New" panose="02070309020205020404" pitchFamily="49" charset="0"/>
                  </a:rPr>
                  <a:t>moyenne</a:t>
                </a:r>
                <a:r>
                  <a:rPr lang="en-US" sz="1600" b="1" spc="-100" dirty="0">
                    <a:solidFill>
                      <a:schemeClr val="tx1"/>
                    </a:solidFill>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a:t>
                </a:r>
              </a:p>
              <a:p>
                <a:r>
                  <a:rPr lang="en-US" sz="2000" b="1" i="1" spc="-100" dirty="0">
                    <a:solidFill>
                      <a:schemeClr val="tx1"/>
                    </a:solidFill>
                    <a:latin typeface="Symbol" panose="05050102010706020507" pitchFamily="18" charset="2"/>
                    <a:cs typeface="Courier New" panose="02070309020205020404" pitchFamily="49" charset="0"/>
                  </a:rPr>
                  <a:t>g</a:t>
                </a:r>
                <a:r>
                  <a:rPr lang="en-US" sz="2000" b="1" i="1" spc="-100" dirty="0">
                    <a:solidFill>
                      <a:schemeClr val="tx1"/>
                    </a:solidFill>
                    <a:latin typeface="Courier New" panose="02070309020205020404" pitchFamily="49" charset="0"/>
                    <a:cs typeface="Courier New" panose="02070309020205020404" pitchFamily="49" charset="0"/>
                  </a:rPr>
                  <a:t>()</a:t>
                </a:r>
                <a:r>
                  <a:rPr lang="en-US" sz="2000" b="1" spc="-100" dirty="0">
                    <a:solidFill>
                      <a:schemeClr val="tx1"/>
                    </a:solidFill>
                    <a:latin typeface="Courier New" panose="02070309020205020404" pitchFamily="49" charset="0"/>
                    <a:cs typeface="Courier New" panose="02070309020205020404" pitchFamily="49" charset="0"/>
                  </a:rPr>
                  <a:t> : </a:t>
                </a:r>
                <a:r>
                  <a:rPr lang="en-US" sz="2000" b="1" spc="-100" dirty="0" err="1">
                    <a:solidFill>
                      <a:schemeClr val="tx1"/>
                    </a:solidFill>
                    <a:latin typeface="Courier New" panose="02070309020205020404" pitchFamily="49" charset="0"/>
                    <a:cs typeface="Courier New" panose="02070309020205020404" pitchFamily="49" charset="0"/>
                  </a:rPr>
                  <a:t>loi</a:t>
                </a:r>
                <a:r>
                  <a:rPr lang="en-US" sz="2000" b="1" spc="-100" dirty="0">
                    <a:solidFill>
                      <a:schemeClr val="tx1"/>
                    </a:solidFill>
                    <a:latin typeface="Courier New" panose="02070309020205020404" pitchFamily="49" charset="0"/>
                    <a:cs typeface="Courier New" panose="02070309020205020404" pitchFamily="49" charset="0"/>
                  </a:rPr>
                  <a:t> de distribution </a:t>
                </a:r>
                <a:r>
                  <a:rPr lang="en-US" sz="2000" b="1" spc="-100" dirty="0" err="1">
                    <a:solidFill>
                      <a:schemeClr val="tx1"/>
                    </a:solidFill>
                    <a:latin typeface="Courier New" panose="02070309020205020404" pitchFamily="49" charset="0"/>
                    <a:cs typeface="Courier New" panose="02070309020205020404" pitchFamily="49" charset="0"/>
                  </a:rPr>
                  <a:t>définissant</a:t>
                </a:r>
                <a:r>
                  <a:rPr lang="en-US" sz="2000" b="1" spc="-100" dirty="0">
                    <a:solidFill>
                      <a:schemeClr val="tx1"/>
                    </a:solidFill>
                    <a:latin typeface="Courier New" panose="02070309020205020404" pitchFamily="49" charset="0"/>
                    <a:cs typeface="Courier New" panose="02070309020205020404" pitchFamily="49" charset="0"/>
                  </a:rPr>
                  <a:t> le </a:t>
                </a:r>
                <a:r>
                  <a:rPr lang="en-US" sz="2000" b="1" spc="-100" dirty="0" err="1">
                    <a:solidFill>
                      <a:schemeClr val="tx1"/>
                    </a:solidFill>
                    <a:latin typeface="Courier New" panose="02070309020205020404" pitchFamily="49" charset="0"/>
                    <a:cs typeface="Courier New" panose="02070309020205020404" pitchFamily="49" charset="0"/>
                  </a:rPr>
                  <a:t>caractère</a:t>
                </a:r>
                <a:r>
                  <a:rPr lang="en-US" sz="2000" b="1" spc="-100" dirty="0">
                    <a:solidFill>
                      <a:schemeClr val="tx1"/>
                    </a:solidFill>
                    <a:latin typeface="Courier New" panose="02070309020205020404" pitchFamily="49" charset="0"/>
                    <a:cs typeface="Courier New" panose="02070309020205020404" pitchFamily="49" charset="0"/>
                  </a:rPr>
                  <a:t> </a:t>
                </a:r>
                <a:r>
                  <a:rPr lang="en-US" sz="2000" b="1" spc="-100" dirty="0" err="1">
                    <a:solidFill>
                      <a:schemeClr val="tx1"/>
                    </a:solidFill>
                    <a:latin typeface="Courier New" panose="02070309020205020404" pitchFamily="49" charset="0"/>
                    <a:cs typeface="Courier New" panose="02070309020205020404" pitchFamily="49" charset="0"/>
                  </a:rPr>
                  <a:t>stochastique</a:t>
                </a:r>
                <a:r>
                  <a:rPr lang="en-US" sz="2000" b="1" spc="-100" dirty="0">
                    <a:solidFill>
                      <a:schemeClr val="tx1"/>
                    </a:solidFill>
                    <a:latin typeface="Courier New" panose="02070309020205020404" pitchFamily="49" charset="0"/>
                    <a:cs typeface="Courier New" panose="02070309020205020404" pitchFamily="49" charset="0"/>
                  </a:rPr>
                  <a:t> dans le temps,</a:t>
                </a:r>
              </a:p>
              <a:p>
                <a14:m>
                  <m:oMath xmlns:m="http://schemas.openxmlformats.org/officeDocument/2006/math">
                    <m:sSub>
                      <m:sSubPr>
                        <m:ctrlPr>
                          <a:rPr lang="fr-FR" sz="2000" b="1" i="1" spc="-100">
                            <a:solidFill>
                              <a:schemeClr val="tx1"/>
                            </a:solidFill>
                            <a:latin typeface="Cambria Math" panose="02040503050406030204" pitchFamily="18" charset="0"/>
                            <a:ea typeface="Cambria Math" panose="02040503050406030204" pitchFamily="18" charset="0"/>
                            <a:cs typeface="Courier New" panose="02070309020205020404" pitchFamily="49" charset="0"/>
                          </a:rPr>
                        </m:ctrlPr>
                      </m:sSubPr>
                      <m:e>
                        <m:r>
                          <a:rPr lang="fr-FR" sz="2000" b="1" i="1" spc="-100">
                            <a:solidFill>
                              <a:schemeClr val="tx1"/>
                            </a:solidFill>
                            <a:latin typeface="Cambria Math" panose="02040503050406030204" pitchFamily="18" charset="0"/>
                            <a:ea typeface="Cambria Math" panose="02040503050406030204" pitchFamily="18" charset="0"/>
                            <a:cs typeface="Courier New" panose="02070309020205020404" pitchFamily="49" charset="0"/>
                          </a:rPr>
                          <m:t>𝝈</m:t>
                        </m:r>
                      </m:e>
                      <m:sub>
                        <m:r>
                          <a:rPr lang="fr-FR" sz="2000" b="1" i="1" spc="-100">
                            <a:solidFill>
                              <a:schemeClr val="tx1"/>
                            </a:solidFill>
                            <a:latin typeface="Cambria Math" panose="02040503050406030204" pitchFamily="18" charset="0"/>
                            <a:ea typeface="Cambria Math" panose="02040503050406030204" pitchFamily="18" charset="0"/>
                            <a:cs typeface="Courier New" panose="02070309020205020404" pitchFamily="49" charset="0"/>
                          </a:rPr>
                          <m:t>𝜺</m:t>
                        </m:r>
                      </m:sub>
                    </m:sSub>
                  </m:oMath>
                </a14:m>
                <a:r>
                  <a:rPr lang="en-US" sz="2000" b="1" spc="-100" dirty="0">
                    <a:solidFill>
                      <a:schemeClr val="tx1"/>
                    </a:solidFill>
                    <a:latin typeface="Courier New" panose="02070309020205020404" pitchFamily="49" charset="0"/>
                    <a:cs typeface="Courier New" panose="02070309020205020404" pitchFamily="49" charset="0"/>
                  </a:rPr>
                  <a:t> : </a:t>
                </a:r>
                <a:r>
                  <a:rPr lang="en-US" sz="2000" b="1" spc="-100" dirty="0" err="1">
                    <a:solidFill>
                      <a:schemeClr val="tx1"/>
                    </a:solidFill>
                    <a:latin typeface="Courier New" panose="02070309020205020404" pitchFamily="49" charset="0"/>
                    <a:cs typeface="Courier New" panose="02070309020205020404" pitchFamily="49" charset="0"/>
                  </a:rPr>
                  <a:t>écart</a:t>
                </a:r>
                <a:r>
                  <a:rPr lang="en-US" sz="2000" b="1" spc="-100" dirty="0">
                    <a:solidFill>
                      <a:schemeClr val="tx1"/>
                    </a:solidFill>
                    <a:latin typeface="Courier New" panose="02070309020205020404" pitchFamily="49" charset="0"/>
                    <a:cs typeface="Courier New" panose="02070309020205020404" pitchFamily="49" charset="0"/>
                  </a:rPr>
                  <a:t>-type de </a:t>
                </a:r>
                <a:r>
                  <a:rPr lang="en-US" sz="2000" b="1" spc="-100" dirty="0" err="1">
                    <a:solidFill>
                      <a:schemeClr val="tx1"/>
                    </a:solidFill>
                    <a:latin typeface="Courier New" panose="02070309020205020404" pitchFamily="49" charset="0"/>
                    <a:cs typeface="Courier New" panose="02070309020205020404" pitchFamily="49" charset="0"/>
                  </a:rPr>
                  <a:t>l'erreur</a:t>
                </a:r>
                <a:r>
                  <a:rPr lang="en-US" sz="2000" b="1" spc="-100" dirty="0">
                    <a:solidFill>
                      <a:schemeClr val="tx1"/>
                    </a:solidFill>
                    <a:latin typeface="Courier New" panose="02070309020205020404" pitchFamily="49" charset="0"/>
                    <a:cs typeface="Courier New" panose="02070309020205020404" pitchFamily="49" charset="0"/>
                  </a:rPr>
                  <a:t> de </a:t>
                </a:r>
                <a:r>
                  <a:rPr lang="en-US" sz="2000" b="1" spc="-100" dirty="0" err="1">
                    <a:solidFill>
                      <a:schemeClr val="tx1"/>
                    </a:solidFill>
                    <a:latin typeface="Courier New" panose="02070309020205020404" pitchFamily="49" charset="0"/>
                    <a:cs typeface="Courier New" panose="02070309020205020404" pitchFamily="49" charset="0"/>
                  </a:rPr>
                  <a:t>mesure</a:t>
                </a:r>
                <a:r>
                  <a:rPr lang="en-US" sz="2000" b="1" spc="-100" dirty="0">
                    <a:solidFill>
                      <a:schemeClr val="tx1"/>
                    </a:solidFill>
                    <a:latin typeface="Courier New" panose="02070309020205020404" pitchFamily="49" charset="0"/>
                    <a:cs typeface="Courier New" panose="02070309020205020404" pitchFamily="49" charset="0"/>
                  </a:rPr>
                  <a:t>,</a:t>
                </a:r>
              </a:p>
              <a:p>
                <a14:m>
                  <m:oMath xmlns:m="http://schemas.openxmlformats.org/officeDocument/2006/math">
                    <m:r>
                      <a:rPr lang="fr-FR" sz="2000" b="1" i="1" spc="-100">
                        <a:solidFill>
                          <a:schemeClr val="tx1"/>
                        </a:solidFill>
                        <a:latin typeface="Cambria Math" panose="02040503050406030204" pitchFamily="18" charset="0"/>
                        <a:ea typeface="Cambria Math" panose="02040503050406030204" pitchFamily="18" charset="0"/>
                        <a:cs typeface="Courier New" panose="02070309020205020404" pitchFamily="49" charset="0"/>
                      </a:rPr>
                      <m:t>𝜺</m:t>
                    </m:r>
                  </m:oMath>
                </a14:m>
                <a:r>
                  <a:rPr lang="en-US" sz="2000" b="1" spc="-100" dirty="0">
                    <a:solidFill>
                      <a:schemeClr val="tx1"/>
                    </a:solidFill>
                    <a:latin typeface="Courier New" panose="02070309020205020404" pitchFamily="49" charset="0"/>
                    <a:cs typeface="Courier New" panose="02070309020205020404" pitchFamily="49" charset="0"/>
                  </a:rPr>
                  <a:t> : </a:t>
                </a:r>
                <a:r>
                  <a:rPr lang="en-US" sz="2000" b="1" spc="-100" dirty="0" err="1">
                    <a:solidFill>
                      <a:schemeClr val="tx1"/>
                    </a:solidFill>
                    <a:latin typeface="Courier New" panose="02070309020205020404" pitchFamily="49" charset="0"/>
                    <a:cs typeface="Courier New" panose="02070309020205020404" pitchFamily="49" charset="0"/>
                  </a:rPr>
                  <a:t>erreur</a:t>
                </a:r>
                <a:r>
                  <a:rPr lang="en-US" sz="2000" b="1" spc="-100" dirty="0">
                    <a:solidFill>
                      <a:schemeClr val="tx1"/>
                    </a:solidFill>
                    <a:latin typeface="Courier New" panose="02070309020205020404" pitchFamily="49" charset="0"/>
                    <a:cs typeface="Courier New" panose="02070309020205020404" pitchFamily="49" charset="0"/>
                  </a:rPr>
                  <a:t> de </a:t>
                </a:r>
                <a:r>
                  <a:rPr lang="en-US" sz="2000" b="1" spc="-100" dirty="0" err="1">
                    <a:solidFill>
                      <a:schemeClr val="tx1"/>
                    </a:solidFill>
                    <a:latin typeface="Courier New" panose="02070309020205020404" pitchFamily="49" charset="0"/>
                    <a:cs typeface="Courier New" panose="02070309020205020404" pitchFamily="49" charset="0"/>
                  </a:rPr>
                  <a:t>mesure</a:t>
                </a:r>
                <a:r>
                  <a:rPr lang="en-US" sz="2000" b="1" spc="-100" dirty="0">
                    <a:solidFill>
                      <a:schemeClr val="tx1"/>
                    </a:solidFill>
                    <a:latin typeface="Courier New" panose="02070309020205020404" pitchFamily="49" charset="0"/>
                    <a:cs typeface="Courier New" panose="02070309020205020404" pitchFamily="49" charset="0"/>
                  </a:rPr>
                  <a:t>.</a:t>
                </a:r>
                <a:endParaRPr lang="fr-FR" sz="2200" b="1" dirty="0">
                  <a:solidFill>
                    <a:schemeClr val="tx1"/>
                  </a:solidFill>
                  <a:latin typeface="Courier New" panose="02070309020205020404" pitchFamily="49" charset="0"/>
                  <a:cs typeface="Courier New" panose="02070309020205020404" pitchFamily="49" charset="0"/>
                </a:endParaRPr>
              </a:p>
            </p:txBody>
          </p:sp>
        </mc:Choice>
        <mc:Fallback xmlns="">
          <p:sp>
            <p:nvSpPr>
              <p:cNvPr id="9" name="ZoneTexte 8"/>
              <p:cNvSpPr txBox="1">
                <a:spLocks noRot="1" noChangeAspect="1" noMove="1" noResize="1" noEditPoints="1" noAdjustHandles="1" noChangeArrowheads="1" noChangeShapeType="1" noTextEdit="1"/>
              </p:cNvSpPr>
              <p:nvPr/>
            </p:nvSpPr>
            <p:spPr>
              <a:xfrm>
                <a:off x="671308" y="1676444"/>
                <a:ext cx="11520691" cy="4580613"/>
              </a:xfrm>
              <a:prstGeom prst="rect">
                <a:avLst/>
              </a:prstGeom>
              <a:blipFill>
                <a:blip r:embed="rId3"/>
                <a:stretch>
                  <a:fillRect l="-550" b="-1385"/>
                </a:stretch>
              </a:blipFill>
            </p:spPr>
            <p:txBody>
              <a:bodyPr/>
              <a:lstStyle/>
              <a:p>
                <a:r>
                  <a:rPr lang="fr-FR">
                    <a:noFill/>
                  </a:rPr>
                  <a:t> </a:t>
                </a:r>
              </a:p>
            </p:txBody>
          </p:sp>
        </mc:Fallback>
      </mc:AlternateContent>
    </p:spTree>
    <p:extLst>
      <p:ext uri="{BB962C8B-B14F-4D97-AF65-F5344CB8AC3E}">
        <p14:creationId xmlns:p14="http://schemas.microsoft.com/office/powerpoint/2010/main" val="14918098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tonde">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Rotond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Rotond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noFill/>
        <a:ln w="38100" cmpd="sng">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accent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22687</TotalTime>
  <Words>4802</Words>
  <Application>Microsoft Macintosh PowerPoint</Application>
  <PresentationFormat>Grand écran</PresentationFormat>
  <Paragraphs>876</Paragraphs>
  <Slides>56</Slides>
  <Notes>56</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56</vt:i4>
      </vt:variant>
    </vt:vector>
  </HeadingPairs>
  <TitlesOfParts>
    <vt:vector size="69" baseType="lpstr">
      <vt:lpstr>Arial</vt:lpstr>
      <vt:lpstr>Calibri</vt:lpstr>
      <vt:lpstr>Cambria Math</vt:lpstr>
      <vt:lpstr>Courier New</vt:lpstr>
      <vt:lpstr>Lucida Sans Unicode</vt:lpstr>
      <vt:lpstr>Symbol</vt:lpstr>
      <vt:lpstr>Times New Roman</vt:lpstr>
      <vt:lpstr>Verdana</vt:lpstr>
      <vt:lpstr>Wingdings</vt:lpstr>
      <vt:lpstr>Wingdings 2</vt:lpstr>
      <vt:lpstr>Wingdings 3</vt:lpstr>
      <vt:lpstr>Rotonde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tkd</dc:creator>
  <cp:lastModifiedBy>David Bigaud</cp:lastModifiedBy>
  <cp:revision>3783</cp:revision>
  <cp:lastPrinted>2017-06-22T05:59:18Z</cp:lastPrinted>
  <dcterms:created xsi:type="dcterms:W3CDTF">2010-03-19T21:13:18Z</dcterms:created>
  <dcterms:modified xsi:type="dcterms:W3CDTF">2021-03-30T14:07:48Z</dcterms:modified>
</cp:coreProperties>
</file>